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6"/>
  </p:notesMasterIdLst>
  <p:sldIdLst>
    <p:sldId id="396" r:id="rId2"/>
    <p:sldId id="257" r:id="rId3"/>
    <p:sldId id="296" r:id="rId4"/>
    <p:sldId id="258" r:id="rId5"/>
    <p:sldId id="297" r:id="rId6"/>
    <p:sldId id="298" r:id="rId7"/>
    <p:sldId id="300" r:id="rId8"/>
    <p:sldId id="260" r:id="rId9"/>
    <p:sldId id="397" r:id="rId10"/>
    <p:sldId id="290" r:id="rId11"/>
    <p:sldId id="292" r:id="rId12"/>
    <p:sldId id="291" r:id="rId13"/>
    <p:sldId id="294" r:id="rId14"/>
    <p:sldId id="293" r:id="rId15"/>
    <p:sldId id="295" r:id="rId16"/>
    <p:sldId id="278" r:id="rId17"/>
    <p:sldId id="407" r:id="rId18"/>
    <p:sldId id="408" r:id="rId19"/>
    <p:sldId id="409" r:id="rId20"/>
    <p:sldId id="410" r:id="rId21"/>
    <p:sldId id="411" r:id="rId22"/>
    <p:sldId id="412" r:id="rId23"/>
    <p:sldId id="262" r:id="rId24"/>
    <p:sldId id="316" r:id="rId25"/>
    <p:sldId id="264" r:id="rId26"/>
    <p:sldId id="265" r:id="rId27"/>
    <p:sldId id="318" r:id="rId28"/>
    <p:sldId id="319" r:id="rId29"/>
    <p:sldId id="320" r:id="rId30"/>
    <p:sldId id="324" r:id="rId31"/>
    <p:sldId id="322" r:id="rId32"/>
    <p:sldId id="325" r:id="rId33"/>
    <p:sldId id="323" r:id="rId34"/>
    <p:sldId id="416" r:id="rId35"/>
    <p:sldId id="326" r:id="rId36"/>
    <p:sldId id="328" r:id="rId37"/>
    <p:sldId id="330" r:id="rId38"/>
    <p:sldId id="331" r:id="rId39"/>
    <p:sldId id="327" r:id="rId40"/>
    <p:sldId id="329" r:id="rId41"/>
    <p:sldId id="332" r:id="rId42"/>
    <p:sldId id="333" r:id="rId43"/>
    <p:sldId id="335" r:id="rId44"/>
    <p:sldId id="338" r:id="rId45"/>
    <p:sldId id="334" r:id="rId46"/>
    <p:sldId id="340" r:id="rId47"/>
    <p:sldId id="414" r:id="rId48"/>
    <p:sldId id="341" r:id="rId49"/>
    <p:sldId id="343" r:id="rId50"/>
    <p:sldId id="344" r:id="rId51"/>
    <p:sldId id="348" r:id="rId52"/>
    <p:sldId id="349" r:id="rId53"/>
    <p:sldId id="350" r:id="rId54"/>
    <p:sldId id="351" r:id="rId55"/>
    <p:sldId id="352" r:id="rId56"/>
    <p:sldId id="345" r:id="rId57"/>
    <p:sldId id="347" r:id="rId58"/>
    <p:sldId id="353" r:id="rId59"/>
    <p:sldId id="355" r:id="rId60"/>
    <p:sldId id="356" r:id="rId61"/>
    <p:sldId id="357" r:id="rId62"/>
    <p:sldId id="358" r:id="rId63"/>
    <p:sldId id="359" r:id="rId64"/>
    <p:sldId id="360" r:id="rId65"/>
    <p:sldId id="361" r:id="rId66"/>
    <p:sldId id="354" r:id="rId67"/>
    <p:sldId id="346" r:id="rId68"/>
    <p:sldId id="363" r:id="rId69"/>
    <p:sldId id="364" r:id="rId70"/>
    <p:sldId id="366" r:id="rId71"/>
    <p:sldId id="362" r:id="rId72"/>
    <p:sldId id="369" r:id="rId73"/>
    <p:sldId id="406" r:id="rId74"/>
    <p:sldId id="367" r:id="rId75"/>
    <p:sldId id="370" r:id="rId76"/>
    <p:sldId id="372" r:id="rId77"/>
    <p:sldId id="373" r:id="rId78"/>
    <p:sldId id="374" r:id="rId79"/>
    <p:sldId id="377" r:id="rId80"/>
    <p:sldId id="376" r:id="rId81"/>
    <p:sldId id="379" r:id="rId82"/>
    <p:sldId id="371" r:id="rId83"/>
    <p:sldId id="382" r:id="rId84"/>
    <p:sldId id="384" r:id="rId85"/>
    <p:sldId id="385" r:id="rId86"/>
    <p:sldId id="368" r:id="rId87"/>
    <p:sldId id="388" r:id="rId88"/>
    <p:sldId id="386" r:id="rId89"/>
    <p:sldId id="389" r:id="rId90"/>
    <p:sldId id="378" r:id="rId91"/>
    <p:sldId id="390" r:id="rId92"/>
    <p:sldId id="391" r:id="rId93"/>
    <p:sldId id="392" r:id="rId94"/>
    <p:sldId id="394" r:id="rId95"/>
    <p:sldId id="395" r:id="rId96"/>
    <p:sldId id="267" r:id="rId97"/>
    <p:sldId id="418" r:id="rId98"/>
    <p:sldId id="419" r:id="rId99"/>
    <p:sldId id="420" r:id="rId100"/>
    <p:sldId id="421" r:id="rId101"/>
    <p:sldId id="417" r:id="rId102"/>
    <p:sldId id="424" r:id="rId103"/>
    <p:sldId id="425" r:id="rId104"/>
    <p:sldId id="422" r:id="rId105"/>
    <p:sldId id="427" r:id="rId106"/>
    <p:sldId id="426" r:id="rId107"/>
    <p:sldId id="428" r:id="rId108"/>
    <p:sldId id="429" r:id="rId109"/>
    <p:sldId id="431" r:id="rId110"/>
    <p:sldId id="432" r:id="rId111"/>
    <p:sldId id="433" r:id="rId112"/>
    <p:sldId id="434" r:id="rId113"/>
    <p:sldId id="435" r:id="rId114"/>
    <p:sldId id="436" r:id="rId115"/>
    <p:sldId id="462" r:id="rId116"/>
    <p:sldId id="437" r:id="rId117"/>
    <p:sldId id="439" r:id="rId118"/>
    <p:sldId id="440" r:id="rId119"/>
    <p:sldId id="269" r:id="rId120"/>
    <p:sldId id="271" r:id="rId121"/>
    <p:sldId id="443" r:id="rId122"/>
    <p:sldId id="444" r:id="rId123"/>
    <p:sldId id="445" r:id="rId124"/>
    <p:sldId id="446" r:id="rId125"/>
    <p:sldId id="441" r:id="rId126"/>
    <p:sldId id="447" r:id="rId127"/>
    <p:sldId id="450" r:id="rId128"/>
    <p:sldId id="452" r:id="rId129"/>
    <p:sldId id="453" r:id="rId130"/>
    <p:sldId id="451" r:id="rId131"/>
    <p:sldId id="454" r:id="rId132"/>
    <p:sldId id="455" r:id="rId133"/>
    <p:sldId id="456" r:id="rId134"/>
    <p:sldId id="457" r:id="rId135"/>
    <p:sldId id="458" r:id="rId136"/>
    <p:sldId id="459" r:id="rId137"/>
    <p:sldId id="460" r:id="rId138"/>
    <p:sldId id="461" r:id="rId139"/>
    <p:sldId id="273" r:id="rId140"/>
    <p:sldId id="315" r:id="rId141"/>
    <p:sldId id="314" r:id="rId142"/>
    <p:sldId id="313" r:id="rId143"/>
    <p:sldId id="312" r:id="rId144"/>
    <p:sldId id="311" r:id="rId145"/>
    <p:sldId id="310" r:id="rId146"/>
    <p:sldId id="309" r:id="rId147"/>
    <p:sldId id="308" r:id="rId148"/>
    <p:sldId id="307" r:id="rId149"/>
    <p:sldId id="306" r:id="rId150"/>
    <p:sldId id="305" r:id="rId151"/>
    <p:sldId id="303" r:id="rId152"/>
    <p:sldId id="302" r:id="rId153"/>
    <p:sldId id="301" r:id="rId154"/>
    <p:sldId id="281" r:id="rId155"/>
  </p:sldIdLst>
  <p:sldSz cx="9144000" cy="6858000" type="screen4x3"/>
  <p:notesSz cx="6858000" cy="9144000"/>
  <p:embeddedFontLst>
    <p:embeddedFont>
      <p:font typeface="Arial Black" pitchFamily="34" charset="0"/>
      <p:bold r:id="rId157"/>
    </p:embeddedFont>
    <p:embeddedFont>
      <p:font typeface="Cambria" pitchFamily="18" charset="0"/>
      <p:regular r:id="rId158"/>
      <p:bold r:id="rId159"/>
      <p:italic r:id="rId160"/>
      <p:boldItalic r:id="rId161"/>
    </p:embeddedFont>
    <p:embeddedFont>
      <p:font typeface="Blackadder ITC" pitchFamily="82" charset="0"/>
      <p:regular r:id="rId162"/>
    </p:embeddedFont>
    <p:embeddedFont>
      <p:font typeface="Arial Unicode MS" pitchFamily="34" charset="-122"/>
      <p:regular r:id="rId163"/>
    </p:embeddedFont>
    <p:embeddedFont>
      <p:font typeface="Calibri" pitchFamily="34" charset="0"/>
      <p:regular r:id="rId164"/>
      <p:bold r:id="rId165"/>
      <p:italic r:id="rId166"/>
      <p:boldItalic r:id="rId167"/>
    </p:embeddedFont>
    <p:embeddedFont>
      <p:font typeface="Brush Script MT" pitchFamily="66" charset="0"/>
      <p:italic r:id="rId168"/>
    </p:embeddedFont>
    <p:embeddedFont>
      <p:font typeface="微软雅黑" pitchFamily="34" charset="-122"/>
      <p:regular r:id="rId169"/>
      <p:bold r:id="rId170"/>
    </p:embeddedFont>
    <p:embeddedFont>
      <p:font typeface="Century Gothic" pitchFamily="34" charset="0"/>
      <p:regular r:id="rId171"/>
      <p:bold r:id="rId172"/>
      <p:italic r:id="rId173"/>
      <p:boldItalic r:id="rId174"/>
    </p:embeddedFont>
    <p:embeddedFont>
      <p:font typeface="黑体" pitchFamily="2" charset="-122"/>
      <p:regular r:id="rId175"/>
    </p:embeddedFont>
  </p:embeddedFontLst>
  <p:kinsoku lang="zh-CN" invalStChars="!),.:;?]}、。—ˇ¨〃々～‖…’”〕〉》」』〗】∶！＂＇），．：；？］｀｜｝·" invalEndChars="([{‘“〔〈《「『〖【（［｛．·"/>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5050"/>
    <a:srgbClr val="D0DD23"/>
    <a:srgbClr val="EBEEF8"/>
    <a:srgbClr val="9CA4E2"/>
    <a:srgbClr val="8E95DB"/>
    <a:srgbClr val="A1AAE3"/>
    <a:srgbClr val="8D9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94712" autoAdjust="0"/>
  </p:normalViewPr>
  <p:slideViewPr>
    <p:cSldViewPr snapToGrid="0">
      <p:cViewPr varScale="1">
        <p:scale>
          <a:sx n="101" d="100"/>
          <a:sy n="101" d="100"/>
        </p:scale>
        <p:origin x="-1860" y="-84"/>
      </p:cViewPr>
      <p:guideLst>
        <p:guide orient="horz" pos="2234"/>
        <p:guide pos="2913"/>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font" Target="fonts/font3.fntdata"/><Relationship Id="rId175" Type="http://schemas.openxmlformats.org/officeDocument/2006/relationships/font" Target="fonts/font19.fntdata"/><Relationship Id="rId170"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4.fntdata"/><Relationship Id="rId16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15.fntdata"/><Relationship Id="rId176"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5.fntdata"/><Relationship Id="rId16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164" Type="http://schemas.openxmlformats.org/officeDocument/2006/relationships/font" Target="fonts/font8.fntdata"/><Relationship Id="rId169" Type="http://schemas.openxmlformats.org/officeDocument/2006/relationships/font" Target="fonts/font13.fntdata"/><Relationship Id="rId177"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fntdata"/><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8.fntdata"/><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E604BD-01AA-4A9C-B5F3-01FC7AA4F510}" type="datetimeFigureOut">
              <a:rPr lang="zh-CN" altLang="en-US" smtClean="0"/>
              <a:pPr/>
              <a:t>2016-8-12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D2B169-95FB-4416-9390-69412C68249D}" type="slidenum">
              <a:rPr lang="zh-CN" altLang="en-US" smtClean="0"/>
              <a:pPr/>
              <a:t>‹#›</a:t>
            </a:fld>
            <a:endParaRPr lang="zh-CN" altLang="en-US"/>
          </a:p>
        </p:txBody>
      </p:sp>
    </p:spTree>
    <p:extLst>
      <p:ext uri="{BB962C8B-B14F-4D97-AF65-F5344CB8AC3E}">
        <p14:creationId xmlns:p14="http://schemas.microsoft.com/office/powerpoint/2010/main" val="808686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9D2B169-95FB-4416-9390-69412C68249D}" type="slidenum">
              <a:rPr lang="zh-CN" altLang="en-US" smtClean="0"/>
              <a:pPr/>
              <a:t>40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9D2B169-95FB-4416-9390-69412C68249D}" type="slidenum">
              <a:rPr lang="zh-CN" altLang="en-US" smtClean="0"/>
              <a:pPr/>
              <a:t>54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9D2B169-95FB-4416-9390-69412C68249D}" type="slidenum">
              <a:rPr lang="zh-CN" altLang="en-US" smtClean="0"/>
              <a:pPr/>
              <a:t>150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pPr>
                <a:defRPr/>
              </a:pPr>
              <a:t>2016-8-12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pPr>
                <a:defRPr/>
              </a:pPr>
              <a:t>2016-8-12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pPr>
                <a:defRPr/>
              </a:pPr>
              <a:t>2016-8-12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pPr>
                <a:defRPr/>
              </a:pPr>
              <a:t>2016-8-12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pPr>
                <a:defRPr/>
              </a:pPr>
              <a:t>2016-8-12</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02.mp3" TargetMode="External"/><Relationship Id="rId13" Type="http://schemas.openxmlformats.org/officeDocument/2006/relationships/image" Target="../media/image11.png"/><Relationship Id="rId3" Type="http://schemas.openxmlformats.org/officeDocument/2006/relationships/slide" Target="slide101.xml"/><Relationship Id="rId7" Type="http://schemas.openxmlformats.org/officeDocument/2006/relationships/slide" Target="slide59.xml"/><Relationship Id="rId12" Type="http://schemas.openxmlformats.org/officeDocument/2006/relationships/slide" Target="slide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slide" Target="slide106.xml"/><Relationship Id="rId11" Type="http://schemas.openxmlformats.org/officeDocument/2006/relationships/image" Target="../media/image19.png"/><Relationship Id="rId5" Type="http://schemas.openxmlformats.org/officeDocument/2006/relationships/slide" Target="slide104.xml"/><Relationship Id="rId15" Type="http://schemas.openxmlformats.org/officeDocument/2006/relationships/image" Target="../media/image12.png"/><Relationship Id="rId10" Type="http://schemas.openxmlformats.org/officeDocument/2006/relationships/slide" Target="slide17.xml"/><Relationship Id="rId4" Type="http://schemas.openxmlformats.org/officeDocument/2006/relationships/slide" Target="slide92.xml"/><Relationship Id="rId9" Type="http://schemas.openxmlformats.org/officeDocument/2006/relationships/image" Target="../media/image17.png"/><Relationship Id="rId14" Type="http://schemas.openxmlformats.org/officeDocument/2006/relationships/slide" Target="slide8.xml"/></Relationships>
</file>

<file path=ppt/slides/_rels/slide10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image" Target="../media/image15.png"/><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image" Target="../media/image79.png"/><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10.xml"/><Relationship Id="rId2" Type="http://schemas.openxmlformats.org/officeDocument/2006/relationships/image" Target="../media/image78.jpeg"/><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52.xml"/><Relationship Id="rId11" Type="http://schemas.openxmlformats.org/officeDocument/2006/relationships/image" Target="../media/image11.png"/><Relationship Id="rId5" Type="http://schemas.openxmlformats.org/officeDocument/2006/relationships/slide" Target="slide51.xml"/><Relationship Id="rId15" Type="http://schemas.openxmlformats.org/officeDocument/2006/relationships/slide" Target="slide101.xml"/><Relationship Id="rId10" Type="http://schemas.openxmlformats.org/officeDocument/2006/relationships/slide" Target="slide2.xml"/><Relationship Id="rId4" Type="http://schemas.openxmlformats.org/officeDocument/2006/relationships/slide" Target="slide50.xml"/><Relationship Id="rId9" Type="http://schemas.openxmlformats.org/officeDocument/2006/relationships/slide" Target="slide55.xml"/><Relationship Id="rId14" Type="http://schemas.openxmlformats.org/officeDocument/2006/relationships/image" Target="../media/image14.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slide" Target="slide10.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9.png"/><Relationship Id="rId9" Type="http://schemas.openxmlformats.org/officeDocument/2006/relationships/image" Target="../media/image12.png"/></Relationships>
</file>

<file path=ppt/slides/_rels/slide10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57.xml"/><Relationship Id="rId7" Type="http://schemas.openxmlformats.org/officeDocument/2006/relationships/slide" Target="slide2.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10.xml"/><Relationship Id="rId4" Type="http://schemas.openxmlformats.org/officeDocument/2006/relationships/slide" Target="slide58.xml"/><Relationship Id="rId9" Type="http://schemas.openxmlformats.org/officeDocument/2006/relationships/image" Target="../media/image14.png"/></Relationships>
</file>

<file path=ppt/slides/_rels/slide10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60.xml"/><Relationship Id="rId7" Type="http://schemas.openxmlformats.org/officeDocument/2006/relationships/image" Target="../media/image11.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9.png"/><Relationship Id="rId4" Type="http://schemas.openxmlformats.org/officeDocument/2006/relationships/slide" Target="slide11.xml"/></Relationships>
</file>

<file path=ppt/slides/_rels/slide108.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9.png"/></Relationships>
</file>

<file path=ppt/slides/_rels/slide109.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8" Type="http://schemas.openxmlformats.org/officeDocument/2006/relationships/hyperlink" Target="03.mp3" TargetMode="External"/><Relationship Id="rId13" Type="http://schemas.openxmlformats.org/officeDocument/2006/relationships/image" Target="../media/image11.png"/><Relationship Id="rId3" Type="http://schemas.openxmlformats.org/officeDocument/2006/relationships/slide" Target="slide107.xml"/><Relationship Id="rId7" Type="http://schemas.openxmlformats.org/officeDocument/2006/relationships/slide" Target="slide108.xml"/><Relationship Id="rId12" Type="http://schemas.openxmlformats.org/officeDocument/2006/relationships/slide" Target="slide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slide" Target="slide63.xml"/><Relationship Id="rId11" Type="http://schemas.openxmlformats.org/officeDocument/2006/relationships/image" Target="../media/image19.png"/><Relationship Id="rId5" Type="http://schemas.openxmlformats.org/officeDocument/2006/relationships/slide" Target="slide62.xml"/><Relationship Id="rId15" Type="http://schemas.openxmlformats.org/officeDocument/2006/relationships/image" Target="../media/image12.png"/><Relationship Id="rId10" Type="http://schemas.openxmlformats.org/officeDocument/2006/relationships/slide" Target="slide18.xml"/><Relationship Id="rId4" Type="http://schemas.openxmlformats.org/officeDocument/2006/relationships/slide" Target="slide61.xml"/><Relationship Id="rId9" Type="http://schemas.openxmlformats.org/officeDocument/2006/relationships/image" Target="../media/image17.png"/><Relationship Id="rId14" Type="http://schemas.openxmlformats.org/officeDocument/2006/relationships/slide" Target="slide8.xml"/></Relationships>
</file>

<file path=ppt/slides/_rels/slide110.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9.png"/></Relationships>
</file>

<file path=ppt/slides/_rels/slide111.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69.xml"/><Relationship Id="rId7" Type="http://schemas.openxmlformats.org/officeDocument/2006/relationships/slide" Target="slide2.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13.xml"/><Relationship Id="rId4" Type="http://schemas.openxmlformats.org/officeDocument/2006/relationships/slide" Target="slide70.xml"/><Relationship Id="rId9" Type="http://schemas.openxmlformats.org/officeDocument/2006/relationships/image" Target="../media/image14.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14.xml"/><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0.jpeg"/><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slide" Target="slide14.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2.png"/><Relationship Id="rId5" Type="http://schemas.openxmlformats.org/officeDocument/2006/relationships/slide" Target="slide2.xml"/><Relationship Id="rId10" Type="http://schemas.openxmlformats.org/officeDocument/2006/relationships/slide" Target="slide114.xml"/><Relationship Id="rId4" Type="http://schemas.openxmlformats.org/officeDocument/2006/relationships/image" Target="../media/image79.png"/><Relationship Id="rId9" Type="http://schemas.openxmlformats.org/officeDocument/2006/relationships/image" Target="../media/image82.jpeg"/></Relationships>
</file>

<file path=ppt/slides/_rels/slide116.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9.png"/></Relationships>
</file>

<file path=ppt/slides/_rels/slide117.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9.png"/></Relationships>
</file>

<file path=ppt/slides/_rels/slide1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79.xml"/><Relationship Id="rId7" Type="http://schemas.openxmlformats.org/officeDocument/2006/relationships/image" Target="../media/image11.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9.png"/><Relationship Id="rId4" Type="http://schemas.openxmlformats.org/officeDocument/2006/relationships/slide" Target="slide15.xml"/></Relationships>
</file>

<file path=ppt/slides/_rels/slide1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20.xml"/><Relationship Id="rId7" Type="http://schemas.openxmlformats.org/officeDocument/2006/relationships/slide" Target="slide2.xml"/><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slide" Target="slide135.xml"/><Relationship Id="rId5" Type="http://schemas.openxmlformats.org/officeDocument/2006/relationships/slide" Target="slide130.xml"/><Relationship Id="rId4" Type="http://schemas.openxmlformats.org/officeDocument/2006/relationships/slide" Target="slide125.xml"/></Relationships>
</file>

<file path=ppt/slides/_rels/slide12.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12.png"/><Relationship Id="rId3" Type="http://schemas.openxmlformats.org/officeDocument/2006/relationships/slide" Target="slide64.xml"/><Relationship Id="rId7" Type="http://schemas.openxmlformats.org/officeDocument/2006/relationships/image" Target="../media/image17.png"/><Relationship Id="rId12" Type="http://schemas.openxmlformats.org/officeDocument/2006/relationships/slide" Target="slide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04.mp3" TargetMode="External"/><Relationship Id="rId11" Type="http://schemas.openxmlformats.org/officeDocument/2006/relationships/image" Target="../media/image11.png"/><Relationship Id="rId5" Type="http://schemas.openxmlformats.org/officeDocument/2006/relationships/slide" Target="slide110.xml"/><Relationship Id="rId10" Type="http://schemas.openxmlformats.org/officeDocument/2006/relationships/slide" Target="slide2.xml"/><Relationship Id="rId4" Type="http://schemas.openxmlformats.org/officeDocument/2006/relationships/slide" Target="slide109.xml"/><Relationship Id="rId9" Type="http://schemas.openxmlformats.org/officeDocument/2006/relationships/image" Target="../media/image19.png"/></Relationships>
</file>

<file path=ppt/slides/_rels/slide1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21.xml"/><Relationship Id="rId7" Type="http://schemas.openxmlformats.org/officeDocument/2006/relationships/slide" Target="slide2.xml"/><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119.xml"/><Relationship Id="rId4" Type="http://schemas.openxmlformats.org/officeDocument/2006/relationships/slide" Target="slide122.xml"/></Relationships>
</file>

<file path=ppt/slides/_rels/slide121.xml.rels><?xml version="1.0" encoding="UTF-8" standalone="yes"?>
<Relationships xmlns="http://schemas.openxmlformats.org/package/2006/relationships"><Relationship Id="rId3" Type="http://schemas.openxmlformats.org/officeDocument/2006/relationships/slide" Target="slide120.xml"/><Relationship Id="rId7" Type="http://schemas.openxmlformats.org/officeDocument/2006/relationships/image" Target="../media/image14.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22.xml.rels><?xml version="1.0" encoding="UTF-8" standalone="yes"?>
<Relationships xmlns="http://schemas.openxmlformats.org/package/2006/relationships"><Relationship Id="rId3" Type="http://schemas.openxmlformats.org/officeDocument/2006/relationships/slide" Target="slide120.xml"/><Relationship Id="rId7" Type="http://schemas.openxmlformats.org/officeDocument/2006/relationships/image" Target="../media/image15.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3" Type="http://schemas.openxmlformats.org/officeDocument/2006/relationships/slide" Target="slide122.xml"/><Relationship Id="rId7" Type="http://schemas.openxmlformats.org/officeDocument/2006/relationships/image" Target="../media/image15.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24.xml.rels><?xml version="1.0" encoding="UTF-8" standalone="yes"?>
<Relationships xmlns="http://schemas.openxmlformats.org/package/2006/relationships"><Relationship Id="rId3" Type="http://schemas.openxmlformats.org/officeDocument/2006/relationships/slide" Target="slide122.xml"/><Relationship Id="rId7" Type="http://schemas.openxmlformats.org/officeDocument/2006/relationships/image" Target="../media/image14.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25.xml.rels><?xml version="1.0" encoding="UTF-8" standalone="yes"?>
<Relationships xmlns="http://schemas.openxmlformats.org/package/2006/relationships"><Relationship Id="rId3" Type="http://schemas.openxmlformats.org/officeDocument/2006/relationships/slide" Target="slide119.xml"/><Relationship Id="rId7" Type="http://schemas.openxmlformats.org/officeDocument/2006/relationships/image" Target="../media/image11.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12.png"/></Relationships>
</file>

<file path=ppt/slides/_rels/slide12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27.xml"/><Relationship Id="rId7" Type="http://schemas.openxmlformats.org/officeDocument/2006/relationships/image" Target="../media/image12.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29.xml"/><Relationship Id="rId4" Type="http://schemas.openxmlformats.org/officeDocument/2006/relationships/slide" Target="slide128.xml"/><Relationship Id="rId9" Type="http://schemas.openxmlformats.org/officeDocument/2006/relationships/image" Target="../media/image11.png"/></Relationships>
</file>

<file path=ppt/slides/_rels/slide127.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image" Target="../media/image14.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28.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image" Target="../media/image14.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image" Target="../media/image14.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hyperlink" Target="05.mp3" TargetMode="External"/><Relationship Id="rId13" Type="http://schemas.openxmlformats.org/officeDocument/2006/relationships/image" Target="../media/image11.png"/><Relationship Id="rId3" Type="http://schemas.openxmlformats.org/officeDocument/2006/relationships/slide" Target="slide111.xml"/><Relationship Id="rId7" Type="http://schemas.openxmlformats.org/officeDocument/2006/relationships/slide" Target="slide112.xml"/><Relationship Id="rId12" Type="http://schemas.openxmlformats.org/officeDocument/2006/relationships/slide" Target="slide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slide" Target="slide67.xml"/><Relationship Id="rId11" Type="http://schemas.openxmlformats.org/officeDocument/2006/relationships/image" Target="../media/image19.png"/><Relationship Id="rId5" Type="http://schemas.openxmlformats.org/officeDocument/2006/relationships/slide" Target="slide66.xml"/><Relationship Id="rId15" Type="http://schemas.openxmlformats.org/officeDocument/2006/relationships/image" Target="../media/image12.png"/><Relationship Id="rId10" Type="http://schemas.openxmlformats.org/officeDocument/2006/relationships/slide" Target="slide20.xml"/><Relationship Id="rId4" Type="http://schemas.openxmlformats.org/officeDocument/2006/relationships/slide" Target="slide65.xml"/><Relationship Id="rId9" Type="http://schemas.openxmlformats.org/officeDocument/2006/relationships/image" Target="../media/image17.png"/><Relationship Id="rId14" Type="http://schemas.openxmlformats.org/officeDocument/2006/relationships/slide" Target="slide8.xml"/></Relationships>
</file>

<file path=ppt/slides/_rels/slide1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31.xml"/><Relationship Id="rId7" Type="http://schemas.openxmlformats.org/officeDocument/2006/relationships/slide" Target="slide119.xml"/><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133.xml"/><Relationship Id="rId10" Type="http://schemas.openxmlformats.org/officeDocument/2006/relationships/image" Target="../media/image11.png"/><Relationship Id="rId4" Type="http://schemas.openxmlformats.org/officeDocument/2006/relationships/slide" Target="slide132.xml"/><Relationship Id="rId9" Type="http://schemas.openxmlformats.org/officeDocument/2006/relationships/slide" Target="slide2.xml"/></Relationships>
</file>

<file path=ppt/slides/_rels/slide131.xml.rels><?xml version="1.0" encoding="UTF-8" standalone="yes"?>
<Relationships xmlns="http://schemas.openxmlformats.org/package/2006/relationships"><Relationship Id="rId3" Type="http://schemas.openxmlformats.org/officeDocument/2006/relationships/slide" Target="slide130.xml"/><Relationship Id="rId7" Type="http://schemas.openxmlformats.org/officeDocument/2006/relationships/image" Target="../media/image15.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32.xml.rels><?xml version="1.0" encoding="UTF-8" standalone="yes"?>
<Relationships xmlns="http://schemas.openxmlformats.org/package/2006/relationships"><Relationship Id="rId3" Type="http://schemas.openxmlformats.org/officeDocument/2006/relationships/slide" Target="slide130.xml"/><Relationship Id="rId7" Type="http://schemas.openxmlformats.org/officeDocument/2006/relationships/image" Target="../media/image15.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33.xml.rels><?xml version="1.0" encoding="UTF-8" standalone="yes"?>
<Relationships xmlns="http://schemas.openxmlformats.org/package/2006/relationships"><Relationship Id="rId3" Type="http://schemas.openxmlformats.org/officeDocument/2006/relationships/slide" Target="slide130.xml"/><Relationship Id="rId7" Type="http://schemas.openxmlformats.org/officeDocument/2006/relationships/image" Target="../media/image15.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34.xml.rels><?xml version="1.0" encoding="UTF-8" standalone="yes"?>
<Relationships xmlns="http://schemas.openxmlformats.org/package/2006/relationships"><Relationship Id="rId3" Type="http://schemas.openxmlformats.org/officeDocument/2006/relationships/slide" Target="slide130.xml"/><Relationship Id="rId7" Type="http://schemas.openxmlformats.org/officeDocument/2006/relationships/image" Target="../media/image14.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3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6.xml"/><Relationship Id="rId7" Type="http://schemas.openxmlformats.org/officeDocument/2006/relationships/image" Target="../media/image12.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38.xml"/><Relationship Id="rId4" Type="http://schemas.openxmlformats.org/officeDocument/2006/relationships/slide" Target="slide137.xml"/><Relationship Id="rId9"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slide" Target="slide135.xml"/><Relationship Id="rId7" Type="http://schemas.openxmlformats.org/officeDocument/2006/relationships/image" Target="../media/image15.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37.xml.rels><?xml version="1.0" encoding="UTF-8" standalone="yes"?>
<Relationships xmlns="http://schemas.openxmlformats.org/package/2006/relationships"><Relationship Id="rId3" Type="http://schemas.openxmlformats.org/officeDocument/2006/relationships/slide" Target="slide135.xml"/><Relationship Id="rId7" Type="http://schemas.openxmlformats.org/officeDocument/2006/relationships/image" Target="../media/image15.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38.xml.rels><?xml version="1.0" encoding="UTF-8" standalone="yes"?>
<Relationships xmlns="http://schemas.openxmlformats.org/package/2006/relationships"><Relationship Id="rId3" Type="http://schemas.openxmlformats.org/officeDocument/2006/relationships/slide" Target="slide135.xml"/><Relationship Id="rId7" Type="http://schemas.openxmlformats.org/officeDocument/2006/relationships/image" Target="../media/image14.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1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77.xml"/><Relationship Id="rId18" Type="http://schemas.openxmlformats.org/officeDocument/2006/relationships/slide" Target="slide21.xml"/><Relationship Id="rId3" Type="http://schemas.openxmlformats.org/officeDocument/2006/relationships/slide" Target="slide113.xml"/><Relationship Id="rId21" Type="http://schemas.openxmlformats.org/officeDocument/2006/relationships/image" Target="../media/image11.png"/><Relationship Id="rId7" Type="http://schemas.openxmlformats.org/officeDocument/2006/relationships/slide" Target="slide72.xml"/><Relationship Id="rId12" Type="http://schemas.openxmlformats.org/officeDocument/2006/relationships/slide" Target="slide76.xml"/><Relationship Id="rId17" Type="http://schemas.openxmlformats.org/officeDocument/2006/relationships/image" Target="../media/image17.png"/><Relationship Id="rId2" Type="http://schemas.openxmlformats.org/officeDocument/2006/relationships/image" Target="../media/image16.jpeg"/><Relationship Id="rId16" Type="http://schemas.openxmlformats.org/officeDocument/2006/relationships/hyperlink" Target="06.mp3" TargetMode="External"/><Relationship Id="rId20"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85.xml"/><Relationship Id="rId11" Type="http://schemas.openxmlformats.org/officeDocument/2006/relationships/slide" Target="slide75.xml"/><Relationship Id="rId5" Type="http://schemas.openxmlformats.org/officeDocument/2006/relationships/slide" Target="slide71.xml"/><Relationship Id="rId15" Type="http://schemas.openxmlformats.org/officeDocument/2006/relationships/slide" Target="slide90.xml"/><Relationship Id="rId23" Type="http://schemas.openxmlformats.org/officeDocument/2006/relationships/image" Target="../media/image12.png"/><Relationship Id="rId10" Type="http://schemas.openxmlformats.org/officeDocument/2006/relationships/slide" Target="slide93.xml"/><Relationship Id="rId19" Type="http://schemas.openxmlformats.org/officeDocument/2006/relationships/image" Target="../media/image19.png"/><Relationship Id="rId4" Type="http://schemas.openxmlformats.org/officeDocument/2006/relationships/slide" Target="slide84.xml"/><Relationship Id="rId9" Type="http://schemas.openxmlformats.org/officeDocument/2006/relationships/slide" Target="slide74.xml"/><Relationship Id="rId14" Type="http://schemas.openxmlformats.org/officeDocument/2006/relationships/slide" Target="slide89.xml"/><Relationship Id="rId22" Type="http://schemas.openxmlformats.org/officeDocument/2006/relationships/slide" Target="slide8.xml"/></Relationships>
</file>

<file path=ppt/slides/_rels/slide14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39.xml"/><Relationship Id="rId7"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hyperlink" Target="http://www.google.com.hk/imgres?imgurl=http://api.ning.com/files/thPP4VC8aFm6ga9KUuQ5pcnat5gVzUedYeiLvbwBoLEM-7hV1BduSJryQXBAAHmaBJAyTeqte3rN2Z8RmuejDC7Z4n-DhaRZ/header_blogIcon.png?width=64&amp;crop=1:1&amp;imgrefurl=http://twitteros.ning.com/profile/LoriGama&amp;usg=__PMES1XzX76KQWhllmungCjrTC_c=&amp;h=64&amp;w=64&amp;sz=6&amp;hl=zh-CN&amp;start=205&amp;um=1&amp;itbs=1&amp;tbnid=nEtz8xmWUz2kEM:&amp;tbnh=64&amp;tbnw=64&amp;prev=/images?q=blog+icon&amp;start=200&amp;um=1&amp;hl=zh-CN&amp;newwindow=1&amp;safe=strict&amp;sa=N&amp;ndsp=20&amp;tbs=isch:1" TargetMode="External"/><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1.png"/></Relationships>
</file>

<file path=ppt/slides/_rels/slide14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slide" Target="slide139.xml"/><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86.jpeg"/></Relationships>
</file>

<file path=ppt/slides/_rels/slide14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slide" Target="slide139.xml"/><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87.jpeg"/></Relationships>
</file>

<file path=ppt/slides/_rels/slide14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slide" Target="slide139.xml"/><Relationship Id="rId5" Type="http://schemas.openxmlformats.org/officeDocument/2006/relationships/image" Target="../media/image11.png"/><Relationship Id="rId4" Type="http://schemas.openxmlformats.org/officeDocument/2006/relationships/slide" Target="slide2.xml"/></Relationships>
</file>

<file path=ppt/slides/_rels/slide14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8.jpeg"/><Relationship Id="rId7" Type="http://schemas.openxmlformats.org/officeDocument/2006/relationships/slide" Target="slide139.xml"/><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5.png"/></Relationships>
</file>

<file path=ppt/slides/_rels/slide145.xml.rels><?xml version="1.0" encoding="UTF-8" standalone="yes"?>
<Relationships xmlns="http://schemas.openxmlformats.org/package/2006/relationships"><Relationship Id="rId8" Type="http://schemas.openxmlformats.org/officeDocument/2006/relationships/slide" Target="slide139.xml"/><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89.jpeg"/><Relationship Id="rId10" Type="http://schemas.openxmlformats.org/officeDocument/2006/relationships/image" Target="../media/image90.png"/><Relationship Id="rId4" Type="http://schemas.openxmlformats.org/officeDocument/2006/relationships/hyperlink" Target="http://www.google.com.hk/imgres?imgurl=http://ll-images.veoh.com/media/w120/media-Splog1201197186.jpg&amp;imgrefurl=http://www.veoh.com/browse/webseries/category/webseries_sports_and_fitness&amp;usg=__IR4xLmLkqTec1BExEYk6QzEq3u4=&amp;h=90&amp;w=120&amp;sz=5&amp;hl=zh-CN&amp;start=7&amp;um=1&amp;itbs=1&amp;tbnid=oqivbmaoimHgDM:&amp;tbnh=66&amp;tbnw=88&amp;prev=/images?q=splog+icon&amp;um=1&amp;hl=zh-CN&amp;newwindow=1&amp;safe=strict&amp;sa=G&amp;tbs=isch:1" TargetMode="External"/><Relationship Id="rId9" Type="http://schemas.openxmlformats.org/officeDocument/2006/relationships/image" Target="../media/image12.png"/></Relationships>
</file>

<file path=ppt/slides/_rels/slide1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slide" Target="slide139.xml"/><Relationship Id="rId5" Type="http://schemas.openxmlformats.org/officeDocument/2006/relationships/image" Target="../media/image11.png"/><Relationship Id="rId4" Type="http://schemas.openxmlformats.org/officeDocument/2006/relationships/slide" Target="slide2.xml"/><Relationship Id="rId9" Type="http://schemas.openxmlformats.org/officeDocument/2006/relationships/image" Target="../media/image92.jpeg"/></Relationships>
</file>

<file path=ppt/slides/_rels/slide14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slide" Target="slide139.xml"/><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93.jpeg"/></Relationships>
</file>

<file path=ppt/slides/_rels/slide148.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slide" Target="slide139.xml"/><Relationship Id="rId5" Type="http://schemas.openxmlformats.org/officeDocument/2006/relationships/image" Target="../media/image11.png"/><Relationship Id="rId4" Type="http://schemas.openxmlformats.org/officeDocument/2006/relationships/slide" Target="slide2.xml"/></Relationships>
</file>

<file path=ppt/slides/_rels/slide149.xml.rels><?xml version="1.0" encoding="UTF-8" standalone="yes"?>
<Relationships xmlns="http://schemas.openxmlformats.org/package/2006/relationships"><Relationship Id="rId8" Type="http://schemas.openxmlformats.org/officeDocument/2006/relationships/slide" Target="slide139.xml"/><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95.jpeg"/><Relationship Id="rId4" Type="http://schemas.openxmlformats.org/officeDocument/2006/relationships/hyperlink" Target="http://en.wikipedia.org/wiki/File:Sousveillance-necklace.jpg" TargetMode="Externa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hyperlink" Target="07.mp3" TargetMode="External"/><Relationship Id="rId13" Type="http://schemas.openxmlformats.org/officeDocument/2006/relationships/image" Target="../media/image11.png"/><Relationship Id="rId3" Type="http://schemas.openxmlformats.org/officeDocument/2006/relationships/slide" Target="slide116.xml"/><Relationship Id="rId7" Type="http://schemas.openxmlformats.org/officeDocument/2006/relationships/slide" Target="slide118.xml"/><Relationship Id="rId12" Type="http://schemas.openxmlformats.org/officeDocument/2006/relationships/slide" Target="slide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slide" Target="slide91.xml"/><Relationship Id="rId11" Type="http://schemas.openxmlformats.org/officeDocument/2006/relationships/image" Target="../media/image19.png"/><Relationship Id="rId5" Type="http://schemas.openxmlformats.org/officeDocument/2006/relationships/slide" Target="slide78.xml"/><Relationship Id="rId15" Type="http://schemas.openxmlformats.org/officeDocument/2006/relationships/image" Target="../media/image12.png"/><Relationship Id="rId10" Type="http://schemas.openxmlformats.org/officeDocument/2006/relationships/slide" Target="slide22.xml"/><Relationship Id="rId4" Type="http://schemas.openxmlformats.org/officeDocument/2006/relationships/slide" Target="slide117.xml"/><Relationship Id="rId9" Type="http://schemas.openxmlformats.org/officeDocument/2006/relationships/image" Target="../media/image17.png"/><Relationship Id="rId14" Type="http://schemas.openxmlformats.org/officeDocument/2006/relationships/slide" Target="slide8.xml"/></Relationships>
</file>

<file path=ppt/slides/_rels/slide15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4.jpeg"/><Relationship Id="rId7" Type="http://schemas.openxmlformats.org/officeDocument/2006/relationships/slide" Target="slide13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97.jpeg"/><Relationship Id="rId4" Type="http://schemas.openxmlformats.org/officeDocument/2006/relationships/image" Target="../media/image15.png"/><Relationship Id="rId9" Type="http://schemas.openxmlformats.org/officeDocument/2006/relationships/image" Target="../media/image96.jpeg"/></Relationships>
</file>

<file path=ppt/slides/_rels/slide15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slide" Target="slide139.xml"/><Relationship Id="rId5" Type="http://schemas.openxmlformats.org/officeDocument/2006/relationships/image" Target="../media/image11.png"/><Relationship Id="rId4" Type="http://schemas.openxmlformats.org/officeDocument/2006/relationships/slide" Target="slide2.xml"/></Relationships>
</file>

<file path=ppt/slides/_rels/slide152.xml.rels><?xml version="1.0" encoding="UTF-8" standalone="yes"?>
<Relationships xmlns="http://schemas.openxmlformats.org/package/2006/relationships"><Relationship Id="rId8" Type="http://schemas.openxmlformats.org/officeDocument/2006/relationships/image" Target="../media/image98.gif"/><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slide" Target="slide139.xml"/><Relationship Id="rId5" Type="http://schemas.openxmlformats.org/officeDocument/2006/relationships/image" Target="../media/image11.png"/><Relationship Id="rId4" Type="http://schemas.openxmlformats.org/officeDocument/2006/relationships/slide" Target="slide2.xml"/><Relationship Id="rId9" Type="http://schemas.openxmlformats.org/officeDocument/2006/relationships/image" Target="../media/image99.jpeg"/></Relationships>
</file>

<file path=ppt/slides/_rels/slide15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0.jpeg"/><Relationship Id="rId7" Type="http://schemas.openxmlformats.org/officeDocument/2006/relationships/slide" Target="slide139.xml"/><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5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9.xml"/><Relationship Id="rId7" Type="http://schemas.openxmlformats.org/officeDocument/2006/relationships/slide" Target="slide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0.xml"/><Relationship Id="rId7" Type="http://schemas.openxmlformats.org/officeDocument/2006/relationships/slide" Target="slide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1.xml"/><Relationship Id="rId7" Type="http://schemas.openxmlformats.org/officeDocument/2006/relationships/slide" Target="slide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2.xml"/><Relationship Id="rId7" Type="http://schemas.openxmlformats.org/officeDocument/2006/relationships/slide" Target="slide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96.xml"/><Relationship Id="rId3" Type="http://schemas.openxmlformats.org/officeDocument/2006/relationships/slide" Target="slide3.xml"/><Relationship Id="rId7" Type="http://schemas.openxmlformats.org/officeDocument/2006/relationships/slide" Target="slide139.xml"/><Relationship Id="rId12"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slide" Target="slide23.xml"/><Relationship Id="rId5" Type="http://schemas.openxmlformats.org/officeDocument/2006/relationships/slide" Target="slide119.xml"/><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3.xml"/><Relationship Id="rId7" Type="http://schemas.openxmlformats.org/officeDocument/2006/relationships/slide" Target="slide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4.xml"/><Relationship Id="rId7" Type="http://schemas.openxmlformats.org/officeDocument/2006/relationships/slide" Target="slide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5.xml"/><Relationship Id="rId7" Type="http://schemas.openxmlformats.org/officeDocument/2006/relationships/slide" Target="slide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55.xml"/><Relationship Id="rId18" Type="http://schemas.openxmlformats.org/officeDocument/2006/relationships/slide" Target="slide35.xml"/><Relationship Id="rId26" Type="http://schemas.openxmlformats.org/officeDocument/2006/relationships/slide" Target="slide53.xml"/><Relationship Id="rId3" Type="http://schemas.openxmlformats.org/officeDocument/2006/relationships/slide" Target="slide26.xml"/><Relationship Id="rId21" Type="http://schemas.openxmlformats.org/officeDocument/2006/relationships/slide" Target="slide39.xml"/><Relationship Id="rId34" Type="http://schemas.openxmlformats.org/officeDocument/2006/relationships/image" Target="../media/image11.png"/><Relationship Id="rId7" Type="http://schemas.openxmlformats.org/officeDocument/2006/relationships/slide" Target="slide33.xml"/><Relationship Id="rId12" Type="http://schemas.openxmlformats.org/officeDocument/2006/relationships/slide" Target="slide48.xml"/><Relationship Id="rId17" Type="http://schemas.openxmlformats.org/officeDocument/2006/relationships/slide" Target="slide60.xml"/><Relationship Id="rId25" Type="http://schemas.openxmlformats.org/officeDocument/2006/relationships/slide" Target="slide52.xml"/><Relationship Id="rId33" Type="http://schemas.openxmlformats.org/officeDocument/2006/relationships/slide" Target="slide2.xml"/><Relationship Id="rId2" Type="http://schemas.openxmlformats.org/officeDocument/2006/relationships/image" Target="../media/image21.jpeg"/><Relationship Id="rId16" Type="http://schemas.openxmlformats.org/officeDocument/2006/relationships/slide" Target="slide59.xml"/><Relationship Id="rId20" Type="http://schemas.openxmlformats.org/officeDocument/2006/relationships/slide" Target="slide38.xml"/><Relationship Id="rId29" Type="http://schemas.openxmlformats.org/officeDocument/2006/relationships/slide" Target="slide62.xml"/><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slide" Target="slide46.xml"/><Relationship Id="rId24" Type="http://schemas.openxmlformats.org/officeDocument/2006/relationships/slide" Target="slide51.xml"/><Relationship Id="rId32" Type="http://schemas.openxmlformats.org/officeDocument/2006/relationships/slide" Target="slide65.xml"/><Relationship Id="rId5" Type="http://schemas.openxmlformats.org/officeDocument/2006/relationships/slide" Target="slide30.xml"/><Relationship Id="rId15" Type="http://schemas.openxmlformats.org/officeDocument/2006/relationships/slide" Target="slide58.xml"/><Relationship Id="rId23" Type="http://schemas.openxmlformats.org/officeDocument/2006/relationships/slide" Target="slide50.xml"/><Relationship Id="rId28" Type="http://schemas.openxmlformats.org/officeDocument/2006/relationships/slide" Target="slide61.xml"/><Relationship Id="rId10" Type="http://schemas.openxmlformats.org/officeDocument/2006/relationships/slide" Target="slide45.xml"/><Relationship Id="rId19" Type="http://schemas.openxmlformats.org/officeDocument/2006/relationships/slide" Target="slide37.xml"/><Relationship Id="rId31" Type="http://schemas.openxmlformats.org/officeDocument/2006/relationships/slide" Target="slide64.xml"/><Relationship Id="rId4" Type="http://schemas.openxmlformats.org/officeDocument/2006/relationships/slide" Target="slide29.xml"/><Relationship Id="rId9" Type="http://schemas.openxmlformats.org/officeDocument/2006/relationships/slide" Target="slide44.xml"/><Relationship Id="rId14" Type="http://schemas.openxmlformats.org/officeDocument/2006/relationships/slide" Target="slide57.xml"/><Relationship Id="rId22" Type="http://schemas.openxmlformats.org/officeDocument/2006/relationships/slide" Target="slide41.xml"/><Relationship Id="rId27" Type="http://schemas.openxmlformats.org/officeDocument/2006/relationships/slide" Target="slide54.xml"/><Relationship Id="rId30" Type="http://schemas.openxmlformats.org/officeDocument/2006/relationships/slide" Target="slide63.xml"/></Relationships>
</file>

<file path=ppt/slides/_rels/slide24.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8.xml"/><Relationship Id="rId18" Type="http://schemas.openxmlformats.org/officeDocument/2006/relationships/slide" Target="slide82.xml"/><Relationship Id="rId26" Type="http://schemas.openxmlformats.org/officeDocument/2006/relationships/slide" Target="slide2.xml"/><Relationship Id="rId3" Type="http://schemas.openxmlformats.org/officeDocument/2006/relationships/slide" Target="slide66.xml"/><Relationship Id="rId21" Type="http://schemas.openxmlformats.org/officeDocument/2006/relationships/slide" Target="slide85.xml"/><Relationship Id="rId7" Type="http://schemas.openxmlformats.org/officeDocument/2006/relationships/slide" Target="slide71.xml"/><Relationship Id="rId12" Type="http://schemas.openxmlformats.org/officeDocument/2006/relationships/slide" Target="slide77.xml"/><Relationship Id="rId17" Type="http://schemas.openxmlformats.org/officeDocument/2006/relationships/slide" Target="slide80.xml"/><Relationship Id="rId25" Type="http://schemas.openxmlformats.org/officeDocument/2006/relationships/slide" Target="slide91.xml"/><Relationship Id="rId2" Type="http://schemas.openxmlformats.org/officeDocument/2006/relationships/image" Target="../media/image21.jpeg"/><Relationship Id="rId16" Type="http://schemas.openxmlformats.org/officeDocument/2006/relationships/image" Target="../media/image12.png"/><Relationship Id="rId20" Type="http://schemas.openxmlformats.org/officeDocument/2006/relationships/slide" Target="slide84.xml"/><Relationship Id="rId1" Type="http://schemas.openxmlformats.org/officeDocument/2006/relationships/slideLayout" Target="../slideLayouts/slideLayout2.xml"/><Relationship Id="rId6" Type="http://schemas.openxmlformats.org/officeDocument/2006/relationships/slide" Target="slide70.xml"/><Relationship Id="rId11" Type="http://schemas.openxmlformats.org/officeDocument/2006/relationships/slide" Target="slide76.xml"/><Relationship Id="rId24" Type="http://schemas.openxmlformats.org/officeDocument/2006/relationships/slide" Target="slide90.xml"/><Relationship Id="rId5" Type="http://schemas.openxmlformats.org/officeDocument/2006/relationships/slide" Target="slide69.xml"/><Relationship Id="rId15" Type="http://schemas.openxmlformats.org/officeDocument/2006/relationships/slide" Target="slide23.xml"/><Relationship Id="rId23" Type="http://schemas.openxmlformats.org/officeDocument/2006/relationships/slide" Target="slide89.xml"/><Relationship Id="rId10" Type="http://schemas.openxmlformats.org/officeDocument/2006/relationships/slide" Target="slide75.xml"/><Relationship Id="rId19" Type="http://schemas.openxmlformats.org/officeDocument/2006/relationships/slide" Target="slide83.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79.xml"/><Relationship Id="rId22" Type="http://schemas.openxmlformats.org/officeDocument/2006/relationships/slide" Target="slide86.xml"/><Relationship Id="rId27"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92.xml"/><Relationship Id="rId7"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23.xml"/><Relationship Id="rId10" Type="http://schemas.openxmlformats.org/officeDocument/2006/relationships/image" Target="../media/image11.png"/><Relationship Id="rId4" Type="http://schemas.openxmlformats.org/officeDocument/2006/relationships/slide" Target="slide93.xml"/><Relationship Id="rId9" Type="http://schemas.openxmlformats.org/officeDocument/2006/relationships/slide" Target="slide2.xml"/></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3.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11.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10" Type="http://schemas.openxmlformats.org/officeDocument/2006/relationships/image" Target="../media/image12.png"/><Relationship Id="rId4" Type="http://schemas.openxmlformats.org/officeDocument/2006/relationships/slide" Target="slide9.xml"/><Relationship Id="rId9" Type="http://schemas.openxmlformats.org/officeDocument/2006/relationships/slide" Target="slide26.xml"/></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6.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slide" Target="slide2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1.png"/><Relationship Id="rId7"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1.png"/><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slide" Target="slide2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1.png"/><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85.xml"/><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35.xml"/></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3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6.png"/><Relationship Id="rId7" Type="http://schemas.openxmlformats.org/officeDocument/2006/relationships/slide" Target="slide2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3.xml"/><Relationship Id="rId7" Type="http://schemas.openxmlformats.org/officeDocument/2006/relationships/hyperlink" Target="Movie.wmv"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jpe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slide" Target="slide39.xml"/><Relationship Id="rId9" Type="http://schemas.openxmlformats.org/officeDocument/2006/relationships/slide" Target="slide2.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4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8.png"/><Relationship Id="rId7" Type="http://schemas.openxmlformats.org/officeDocument/2006/relationships/slide" Target="slide2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83.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10" Type="http://schemas.openxmlformats.org/officeDocument/2006/relationships/image" Target="../media/image12.png"/><Relationship Id="rId4" Type="http://schemas.openxmlformats.org/officeDocument/2006/relationships/slide" Target="slide9.xml"/><Relationship Id="rId9" Type="http://schemas.openxmlformats.org/officeDocument/2006/relationships/slide" Target="slide42.xml"/></Relationships>
</file>

<file path=ppt/slides/_rels/slide4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4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4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1.png"/><Relationship Id="rId7" Type="http://schemas.openxmlformats.org/officeDocument/2006/relationships/slide" Target="slide2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9.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2.png"/></Relationships>
</file>

<file path=ppt/slides/_rels/slide48.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12.png"/></Relationships>
</file>

<file path=ppt/slides/_rels/slide49.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10.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0.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0.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5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0.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0.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5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1.jpe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2.png"/><Relationship Id="rId5" Type="http://schemas.openxmlformats.org/officeDocument/2006/relationships/image" Target="../media/image26.png"/><Relationship Id="rId10" Type="http://schemas.openxmlformats.org/officeDocument/2006/relationships/slide" Target="slide23.xml"/><Relationship Id="rId4" Type="http://schemas.openxmlformats.org/officeDocument/2006/relationships/slide" Target="slide10.xml"/><Relationship Id="rId9" Type="http://schemas.openxmlformats.org/officeDocument/2006/relationships/image" Target="../media/image11.png"/></Relationships>
</file>

<file path=ppt/slides/_rels/slide5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9.png"/><Relationship Id="rId7" Type="http://schemas.openxmlformats.org/officeDocument/2006/relationships/slide" Target="slide2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10.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2.png"/></Relationships>
</file>

<file path=ppt/slides/_rels/slide57.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0.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2.png"/></Relationships>
</file>

<file path=ppt/slides/_rels/slide5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0.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5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0.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1.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6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1.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6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1.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6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 Target="slide23.xml"/><Relationship Id="rId7"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11.xml"/><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6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2.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6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3.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3.xml"/></Relationships>
</file>

<file path=ppt/slides/_rels/slide6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 Target="slide24.xml"/><Relationship Id="rId7"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13.xml"/><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6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slide" Target="slide24.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1.png"/><Relationship Id="rId4" Type="http://schemas.openxmlformats.org/officeDocument/2006/relationships/slide" Target="slide2.xml"/></Relationships>
</file>

<file path=ppt/slides/_rels/slide68.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13.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2.png"/></Relationships>
</file>

<file path=ppt/slides/_rels/slide6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3.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4.xml"/></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3.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4.xml"/></Relationships>
</file>

<file path=ppt/slides/_rels/slide7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4.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4.xml"/></Relationships>
</file>

<file path=ppt/slides/_rels/slide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3.png"/><Relationship Id="rId7"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image" Target="../media/image11.png"/><Relationship Id="rId4" Type="http://schemas.openxmlformats.org/officeDocument/2006/relationships/slide" Target="slide2.xml"/></Relationships>
</file>

<file path=ppt/slides/_rels/slide73.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14.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hyperlink" Target="Dance.wmv" TargetMode="External"/><Relationship Id="rId4" Type="http://schemas.openxmlformats.org/officeDocument/2006/relationships/image" Target="../media/image26.png"/><Relationship Id="rId9" Type="http://schemas.openxmlformats.org/officeDocument/2006/relationships/image" Target="../media/image12.png"/></Relationships>
</file>

<file path=ppt/slides/_rels/slide7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4.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4.xml"/></Relationships>
</file>

<file path=ppt/slides/_rels/slide7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 Target="slide14.xml"/><Relationship Id="rId7" Type="http://schemas.openxmlformats.org/officeDocument/2006/relationships/image" Target="../media/image66.jpeg"/><Relationship Id="rId12"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65.jpeg"/><Relationship Id="rId11" Type="http://schemas.openxmlformats.org/officeDocument/2006/relationships/slide" Target="slide24.xml"/><Relationship Id="rId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26.png"/><Relationship Id="rId9" Type="http://schemas.openxmlformats.org/officeDocument/2006/relationships/slide" Target="slide2.xml"/></Relationships>
</file>

<file path=ppt/slides/_rels/slide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4.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4.xml"/></Relationships>
</file>

<file path=ppt/slides/_rels/slide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4.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4.xml"/></Relationships>
</file>

<file path=ppt/slides/_rels/slide7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5.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4.xml"/></Relationships>
</file>

<file path=ppt/slides/_rels/slide7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5.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slide" Target="slide24.xml"/></Relationships>
</file>

<file path=ppt/slides/_rels/slide8.xml.rels><?xml version="1.0" encoding="UTF-8" standalone="yes"?>
<Relationships xmlns="http://schemas.openxmlformats.org/package/2006/relationships"><Relationship Id="rId3" Type="http://schemas.openxmlformats.org/officeDocument/2006/relationships/hyperlink" Target="U1%20Active%20reading%20(1).mp3" TargetMode="External"/><Relationship Id="rId7"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8.jpe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image" Target="../media/image11.png"/><Relationship Id="rId4" Type="http://schemas.openxmlformats.org/officeDocument/2006/relationships/slide" Target="slide2.xml"/></Relationships>
</file>

<file path=ppt/slides/_rels/slide8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0.xml"/><Relationship Id="rId7"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9.xml"/><Relationship Id="rId4" Type="http://schemas.openxmlformats.org/officeDocument/2006/relationships/image" Target="../media/image12.png"/><Relationship Id="rId9" Type="http://schemas.openxmlformats.org/officeDocument/2006/relationships/image" Target="../media/image11.png"/></Relationships>
</file>

<file path=ppt/slides/_rels/slide82.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9.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2.png"/></Relationships>
</file>

<file path=ppt/slides/_rels/slide8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42.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10" Type="http://schemas.openxmlformats.org/officeDocument/2006/relationships/image" Target="../media/image12.png"/><Relationship Id="rId4" Type="http://schemas.openxmlformats.org/officeDocument/2006/relationships/slide" Target="slide9.xml"/><Relationship Id="rId9" Type="http://schemas.openxmlformats.org/officeDocument/2006/relationships/slide" Target="slide24.xml"/></Relationships>
</file>

<file path=ppt/slides/_rels/slide84.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4.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2.png"/></Relationships>
</file>

<file path=ppt/slides/_rels/slide8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35.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10" Type="http://schemas.openxmlformats.org/officeDocument/2006/relationships/image" Target="../media/image12.png"/><Relationship Id="rId4" Type="http://schemas.openxmlformats.org/officeDocument/2006/relationships/slide" Target="slide14.xml"/><Relationship Id="rId9" Type="http://schemas.openxmlformats.org/officeDocument/2006/relationships/slide" Target="slide24.xml"/></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image" Target="../media/image11.png"/><Relationship Id="rId4" Type="http://schemas.openxmlformats.org/officeDocument/2006/relationships/slide" Target="slide2.xml"/></Relationships>
</file>

<file path=ppt/slides/_rels/slide87.xml.rels><?xml version="1.0" encoding="UTF-8" standalone="yes"?>
<Relationships xmlns="http://schemas.openxmlformats.org/package/2006/relationships"><Relationship Id="rId3" Type="http://schemas.openxmlformats.org/officeDocument/2006/relationships/slide" Target="slide86.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86.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4.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99.xml"/><Relationship Id="rId18" Type="http://schemas.openxmlformats.org/officeDocument/2006/relationships/hyperlink" Target="01.mp3" TargetMode="External"/><Relationship Id="rId3" Type="http://schemas.openxmlformats.org/officeDocument/2006/relationships/slide" Target="slide26.xml"/><Relationship Id="rId21" Type="http://schemas.openxmlformats.org/officeDocument/2006/relationships/image" Target="../media/image19.png"/><Relationship Id="rId7" Type="http://schemas.openxmlformats.org/officeDocument/2006/relationships/slide" Target="slide80.xml"/><Relationship Id="rId12" Type="http://schemas.openxmlformats.org/officeDocument/2006/relationships/slide" Target="slide98.xml"/><Relationship Id="rId17" Type="http://schemas.openxmlformats.org/officeDocument/2006/relationships/image" Target="../media/image12.png"/><Relationship Id="rId2" Type="http://schemas.openxmlformats.org/officeDocument/2006/relationships/image" Target="../media/image16.jpeg"/><Relationship Id="rId16" Type="http://schemas.openxmlformats.org/officeDocument/2006/relationships/slide" Target="slide8.xml"/><Relationship Id="rId20"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slide" Target="slide39.xml"/><Relationship Id="rId5" Type="http://schemas.openxmlformats.org/officeDocument/2006/relationships/slide" Target="slide30.xml"/><Relationship Id="rId15" Type="http://schemas.openxmlformats.org/officeDocument/2006/relationships/slide" Target="slide46.xml"/><Relationship Id="rId23" Type="http://schemas.openxmlformats.org/officeDocument/2006/relationships/image" Target="../media/image11.png"/><Relationship Id="rId10" Type="http://schemas.openxmlformats.org/officeDocument/2006/relationships/slide" Target="slide97.xml"/><Relationship Id="rId19" Type="http://schemas.openxmlformats.org/officeDocument/2006/relationships/image" Target="../media/image17.png"/><Relationship Id="rId4" Type="http://schemas.openxmlformats.org/officeDocument/2006/relationships/slide" Target="slide29.xml"/><Relationship Id="rId9" Type="http://schemas.openxmlformats.org/officeDocument/2006/relationships/slide" Target="slide96.xml"/><Relationship Id="rId14" Type="http://schemas.openxmlformats.org/officeDocument/2006/relationships/slide" Target="slide100.xml"/><Relationship Id="rId22" Type="http://schemas.openxmlformats.org/officeDocument/2006/relationships/slide" Target="slide2.xml"/></Relationships>
</file>

<file path=ppt/slides/_rels/slide90.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4.xml"/><Relationship Id="rId7"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2.png"/></Relationships>
</file>

<file path=ppt/slides/_rels/slide9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24.xml"/><Relationship Id="rId7"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15.xml"/><Relationship Id="rId4" Type="http://schemas.openxmlformats.org/officeDocument/2006/relationships/image" Target="../media/image12.png"/><Relationship Id="rId9" Type="http://schemas.openxmlformats.org/officeDocument/2006/relationships/image" Target="../media/image11.png"/></Relationships>
</file>

<file path=ppt/slides/_rels/slide9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 Target="slide25.xml"/><Relationship Id="rId7"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1.png"/><Relationship Id="rId5" Type="http://schemas.openxmlformats.org/officeDocument/2006/relationships/slide" Target="slide10.xml"/><Relationship Id="rId10" Type="http://schemas.openxmlformats.org/officeDocument/2006/relationships/slide" Target="slide2.xml"/><Relationship Id="rId4" Type="http://schemas.openxmlformats.org/officeDocument/2006/relationships/image" Target="../media/image12.png"/><Relationship Id="rId9" Type="http://schemas.openxmlformats.org/officeDocument/2006/relationships/image" Target="../media/image73.png"/></Relationships>
</file>

<file path=ppt/slides/_rels/slide9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25.xml"/><Relationship Id="rId7"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2.png"/><Relationship Id="rId9" Type="http://schemas.openxmlformats.org/officeDocument/2006/relationships/image" Target="../media/image11.png"/></Relationships>
</file>

<file path=ppt/slides/_rels/slide9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3.xml"/><Relationship Id="rId7"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6.png"/><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slide" Target="slide93.xml"/><Relationship Id="rId7"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14.xml"/><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slide2.xml"/></Relationships>
</file>

<file path=ppt/slides/_rels/slide9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35.xml"/><Relationship Id="rId7" Type="http://schemas.openxmlformats.org/officeDocument/2006/relationships/slide" Target="slide2.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9.xml"/><Relationship Id="rId4" Type="http://schemas.openxmlformats.org/officeDocument/2006/relationships/slide" Target="slide82.xml"/><Relationship Id="rId9" Type="http://schemas.openxmlformats.org/officeDocument/2006/relationships/image" Target="../media/image14.png"/></Relationships>
</file>

<file path=ppt/slides/_rels/slide9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37.xml"/><Relationship Id="rId7" Type="http://schemas.openxmlformats.org/officeDocument/2006/relationships/slide" Target="slide2.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9.xml"/><Relationship Id="rId4" Type="http://schemas.openxmlformats.org/officeDocument/2006/relationships/slide" Target="slide38.xml"/><Relationship Id="rId9"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1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79.png"/></Relationships>
</file>

<file path=ppt/slides/_rels/slide9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 Target="slide41.xml"/><Relationship Id="rId7" Type="http://schemas.openxmlformats.org/officeDocument/2006/relationships/slide" Target="slide9.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image" Target="../media/image14.png"/><Relationship Id="rId5" Type="http://schemas.openxmlformats.org/officeDocument/2006/relationships/slide" Target="slide44.xml"/><Relationship Id="rId10" Type="http://schemas.openxmlformats.org/officeDocument/2006/relationships/image" Target="../media/image11.png"/><Relationship Id="rId4" Type="http://schemas.openxmlformats.org/officeDocument/2006/relationships/slide" Target="slide83.xml"/><Relationship Id="rId9"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 name="内容占位符 2"/>
          <p:cNvSpPr>
            <a:spLocks noGrp="1"/>
          </p:cNvSpPr>
          <p:nvPr>
            <p:ph idx="1"/>
          </p:nvPr>
        </p:nvSpPr>
        <p:spPr>
          <a:xfrm>
            <a:off x="133349" y="672861"/>
            <a:ext cx="8886825" cy="6051790"/>
          </a:xfrm>
        </p:spPr>
        <p:txBody>
          <a:bodyPr/>
          <a:lstStyle/>
          <a:p>
            <a:pPr>
              <a:buNone/>
            </a:pPr>
            <a:r>
              <a:rPr lang="en-US" altLang="zh-CN" b="1" dirty="0" smtClean="0"/>
              <a:t>Monday</a:t>
            </a:r>
          </a:p>
          <a:p>
            <a:pPr>
              <a:buNone/>
            </a:pPr>
            <a:r>
              <a:rPr lang="en-US" altLang="zh-CN" sz="1800" spc="-150" dirty="0" smtClean="0">
                <a:solidFill>
                  <a:srgbClr val="0070C0"/>
                </a:solidFill>
              </a:rPr>
              <a:t>5</a:t>
            </a:r>
            <a:r>
              <a:rPr lang="en-US" altLang="zh-CN" sz="2500" spc="-150" dirty="0" smtClean="0"/>
              <a:t> </a:t>
            </a:r>
            <a:r>
              <a:rPr lang="en-US" altLang="zh-CN" sz="2500" spc="-180" dirty="0" smtClean="0">
                <a:hlinkClick r:id="rId3" action="ppaction://hlinksldjump"/>
              </a:rPr>
              <a:t>There’s a coffee morning for first-year students. I meet my tutor, a lofty man with</a:t>
            </a:r>
          </a:p>
          <a:p>
            <a:pPr>
              <a:buNone/>
            </a:pPr>
            <a:r>
              <a:rPr lang="en-US" altLang="zh-CN" sz="2500" spc="-100" dirty="0" smtClean="0">
                <a:hlinkClick r:id="rId3" action="ppaction://hlinksldjump"/>
              </a:rPr>
              <a:t>sloping shoulders, who looks determined to be affable.</a:t>
            </a:r>
            <a:endParaRPr lang="en-US" altLang="zh-CN" sz="2500" spc="-100" dirty="0" smtClean="0"/>
          </a:p>
          <a:p>
            <a:pPr>
              <a:buNone/>
            </a:pPr>
            <a:r>
              <a:rPr lang="en-US" altLang="zh-CN" sz="1800" spc="-200" dirty="0" smtClean="0">
                <a:solidFill>
                  <a:srgbClr val="0070C0"/>
                </a:solidFill>
              </a:rPr>
              <a:t>6</a:t>
            </a:r>
            <a:r>
              <a:rPr lang="en-US" altLang="zh-CN" sz="2500" spc="-200" dirty="0" smtClean="0"/>
              <a:t> </a:t>
            </a:r>
            <a:r>
              <a:rPr lang="en-US" altLang="zh-CN" sz="2500" spc="-180" dirty="0" smtClean="0">
                <a:hlinkClick r:id="rId3" action="ppaction://hlinksldjump"/>
              </a:rPr>
              <a:t>“</a:t>
            </a:r>
            <a:r>
              <a:rPr lang="en-US" altLang="zh-CN" sz="2500" spc="-170" dirty="0" smtClean="0">
                <a:hlinkClick r:id="rId3" action="ppaction://hlinksldjump"/>
              </a:rPr>
              <a:t>Have you come far?” He peers down at me. As he speaks, his head jerks wildly</a:t>
            </a:r>
          </a:p>
          <a:p>
            <a:pPr>
              <a:buNone/>
            </a:pPr>
            <a:r>
              <a:rPr lang="en-US" altLang="zh-CN" sz="2500" spc="-150" dirty="0" smtClean="0">
                <a:hlinkClick r:id="rId3" action="ppaction://hlinksldjump"/>
              </a:rPr>
              <a:t>from side to side, which makes his coffee spill into the saucer.</a:t>
            </a:r>
            <a:endParaRPr lang="en-US" altLang="zh-CN" sz="2500" spc="-150" dirty="0" smtClean="0"/>
          </a:p>
          <a:p>
            <a:pPr>
              <a:buNone/>
            </a:pPr>
            <a:r>
              <a:rPr lang="en-US" altLang="zh-CN" sz="1800" spc="-150" dirty="0" smtClean="0">
                <a:solidFill>
                  <a:srgbClr val="0070C0"/>
                </a:solidFill>
              </a:rPr>
              <a:t>7</a:t>
            </a:r>
            <a:r>
              <a:rPr lang="en-US" altLang="zh-CN" sz="2500" spc="-150" dirty="0" smtClean="0"/>
              <a:t> </a:t>
            </a:r>
            <a:r>
              <a:rPr lang="en-US" altLang="zh-CN" sz="2500" dirty="0" smtClean="0"/>
              <a:t>“I live not far from </a:t>
            </a:r>
            <a:r>
              <a:rPr lang="en-US" altLang="zh-CN" sz="2500" dirty="0" smtClean="0">
                <a:hlinkClick r:id="rId4" action="ppaction://hlinksldjump"/>
              </a:rPr>
              <a:t>Edinburgh</a:t>
            </a:r>
            <a:r>
              <a:rPr lang="en-US" altLang="zh-CN" sz="2500" dirty="0" smtClean="0"/>
              <a:t>, about six hours away,” I explain.</a:t>
            </a:r>
          </a:p>
          <a:p>
            <a:pPr>
              <a:buNone/>
            </a:pPr>
            <a:r>
              <a:rPr lang="en-US" altLang="zh-CN" sz="1800" spc="-150" dirty="0" smtClean="0">
                <a:solidFill>
                  <a:srgbClr val="0070C0"/>
                </a:solidFill>
              </a:rPr>
              <a:t>8</a:t>
            </a:r>
            <a:r>
              <a:rPr lang="en-US" altLang="zh-CN" sz="2500" spc="-150" dirty="0" smtClean="0"/>
              <a:t> </a:t>
            </a:r>
            <a:r>
              <a:rPr lang="en-US" altLang="zh-CN" sz="2500" spc="-170" dirty="0" smtClean="0">
                <a:hlinkClick r:id="rId5" action="ppaction://hlinksldjump"/>
              </a:rPr>
              <a:t>“Splendid!” he says, and moves on to the freshman standing beside me. “Have</a:t>
            </a:r>
          </a:p>
          <a:p>
            <a:pPr>
              <a:buNone/>
            </a:pPr>
            <a:r>
              <a:rPr lang="en-US" altLang="zh-CN" sz="2500" spc="-180" dirty="0" smtClean="0">
                <a:hlinkClick r:id="rId5" action="ppaction://hlinksldjump"/>
              </a:rPr>
              <a:t>you come far?” he asks, “splendid,” he barks, without waiting for the answer, and</a:t>
            </a:r>
          </a:p>
          <a:p>
            <a:pPr>
              <a:buNone/>
            </a:pPr>
            <a:r>
              <a:rPr lang="en-US" altLang="zh-CN" sz="2500" spc="-180" dirty="0" smtClean="0">
                <a:hlinkClick r:id="rId5" action="ppaction://hlinksldjump"/>
              </a:rPr>
              <a:t>moves on</a:t>
            </a:r>
            <a:r>
              <a:rPr lang="en-US" altLang="zh-CN" sz="2500" spc="-180" dirty="0" smtClean="0"/>
              <a:t>. </a:t>
            </a:r>
            <a:r>
              <a:rPr lang="en-US" altLang="zh-CN" sz="2500" spc="-180" dirty="0" smtClean="0">
                <a:hlinkClick r:id="rId6" action="ppaction://hlinksldjump"/>
              </a:rPr>
              <a:t>He takes a sip of coffee, and looks thunderstruck to discover the cup is</a:t>
            </a:r>
          </a:p>
          <a:p>
            <a:pPr>
              <a:buNone/>
            </a:pPr>
            <a:r>
              <a:rPr lang="en-US" altLang="zh-CN" sz="2500" dirty="0" smtClean="0">
                <a:hlinkClick r:id="rId6" action="ppaction://hlinksldjump"/>
              </a:rPr>
              <a:t>empty.</a:t>
            </a:r>
            <a:endParaRPr lang="en-US" altLang="zh-CN" sz="2500" dirty="0" smtClean="0"/>
          </a:p>
          <a:p>
            <a:pPr>
              <a:buNone/>
            </a:pPr>
            <a:r>
              <a:rPr lang="en-US" altLang="zh-CN" sz="1800" spc="-150" dirty="0" smtClean="0">
                <a:solidFill>
                  <a:srgbClr val="0070C0"/>
                </a:solidFill>
              </a:rPr>
              <a:t>9</a:t>
            </a:r>
            <a:r>
              <a:rPr lang="en-US" altLang="zh-CN" sz="2500" spc="-150" dirty="0" smtClean="0"/>
              <a:t> </a:t>
            </a:r>
            <a:r>
              <a:rPr lang="en-US" altLang="zh-CN" sz="2500" dirty="0" smtClean="0"/>
              <a:t>My mother calls. She </a:t>
            </a:r>
            <a:r>
              <a:rPr lang="en-US" altLang="zh-CN" sz="2500" dirty="0" smtClean="0">
                <a:hlinkClick r:id="rId7" action="ppaction://hlinksldjump"/>
              </a:rPr>
              <a:t>enquires</a:t>
            </a:r>
            <a:r>
              <a:rPr lang="en-US" altLang="zh-CN" sz="2500" dirty="0" smtClean="0"/>
              <a:t> if I’ve met my tutor yet.</a:t>
            </a:r>
          </a:p>
          <a:p>
            <a:pPr lvl="1" eaLnBrk="1" hangingPunct="1">
              <a:buNone/>
              <a:defRPr/>
            </a:pPr>
            <a:endParaRPr lang="en-US" altLang="zh-CN" dirty="0" smtClean="0"/>
          </a:p>
          <a:p>
            <a:pPr lvl="2" eaLnBrk="1" hangingPunct="1">
              <a:buNone/>
              <a:defRPr/>
            </a:pPr>
            <a:endParaRPr lang="zh-CN" altLang="en-US"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8" action="ppaction://hlinkfile"/>
          </p:cNvPr>
          <p:cNvPicPr>
            <a:picLocks noChangeAspect="1" noChangeArrowheads="1"/>
          </p:cNvPicPr>
          <p:nvPr/>
        </p:nvPicPr>
        <p:blipFill>
          <a:blip r:embed="rId9"/>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12" action="ppaction://hlinksldjump"/>
          </p:cNvPr>
          <p:cNvPicPr>
            <a:picLocks noChangeAspect="1" noChangeArrowheads="1"/>
          </p:cNvPicPr>
          <p:nvPr/>
        </p:nvPicPr>
        <p:blipFill>
          <a:blip r:embed="rId13"/>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14" action="ppaction://hlinksldjump"/>
          </p:cNvPr>
          <p:cNvPicPr>
            <a:picLocks noChangeAspect="1" noChangeArrowheads="1"/>
          </p:cNvPicPr>
          <p:nvPr/>
        </p:nvPicPr>
        <p:blipFill>
          <a:blip r:embed="rId15"/>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1257300"/>
            <a:ext cx="8834438" cy="5435600"/>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Later. </a:t>
            </a:r>
          </a:p>
          <a:p>
            <a:pPr marL="266700" lvl="2" indent="-266700" algn="just" eaLnBrk="1" hangingPunct="1">
              <a:lnSpc>
                <a:spcPct val="125000"/>
              </a:lnSpc>
              <a:spcBef>
                <a:spcPts val="1000"/>
              </a:spcBef>
              <a:buFont typeface="Wingdings" pitchFamily="2" charset="2"/>
              <a:buChar char="Ø"/>
              <a:defRPr/>
            </a:pPr>
            <a:r>
              <a:rPr lang="en-US" altLang="zh-CN" sz="2800" dirty="0" smtClean="0"/>
              <a:t>Usually “later” is not used as a sentence. But in writing a diary the writer may write casually, not rigidly following grammatical rules.</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266700" y="40640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930275" y="4044950"/>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zh-CN" altLang="en-US" sz="2400" dirty="0" smtClean="0">
                <a:solidFill>
                  <a:schemeClr val="hlink"/>
                </a:solidFill>
                <a:latin typeface="宋体"/>
              </a:rPr>
              <a:t> 后来。</a:t>
            </a:r>
            <a:endParaRPr lang="zh-CN" altLang="en-US" sz="2400" dirty="0">
              <a:solidFill>
                <a:schemeClr val="hlink"/>
              </a:solidFill>
            </a:endParaRPr>
          </a:p>
        </p:txBody>
      </p:sp>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100000"/>
              </a:lnSpc>
              <a:spcBef>
                <a:spcPts val="0"/>
              </a:spcBef>
              <a:buNone/>
              <a:defRPr/>
            </a:pPr>
            <a:r>
              <a:rPr lang="en-US" altLang="zh-CN" sz="1800" dirty="0" smtClean="0">
                <a:solidFill>
                  <a:srgbClr val="0070C0"/>
                </a:solidFill>
              </a:rPr>
              <a:t>5  </a:t>
            </a:r>
            <a:r>
              <a:rPr lang="en-US" altLang="zh-CN" sz="2800" b="1" dirty="0" smtClean="0"/>
              <a:t>There’s a coffee morning for first-year students. I meet my tutor, a lofty man with sloping shoulders, who looks determined to be affable. </a:t>
            </a:r>
          </a:p>
          <a:p>
            <a:pPr marL="266700" lvl="2" indent="-266700" algn="just" eaLnBrk="1" hangingPunct="1">
              <a:lnSpc>
                <a:spcPct val="100000"/>
              </a:lnSpc>
              <a:spcBef>
                <a:spcPts val="0"/>
              </a:spcBef>
              <a:buNone/>
              <a:defRPr/>
            </a:pPr>
            <a:r>
              <a:rPr lang="en-US" altLang="zh-CN" sz="1800" dirty="0" smtClean="0">
                <a:solidFill>
                  <a:srgbClr val="0070C0"/>
                </a:solidFill>
              </a:rPr>
              <a:t>6</a:t>
            </a:r>
            <a:r>
              <a:rPr lang="en-US" altLang="zh-CN" sz="1800" b="1" dirty="0" smtClean="0">
                <a:solidFill>
                  <a:srgbClr val="0070C0"/>
                </a:solidFill>
              </a:rPr>
              <a:t>  </a:t>
            </a:r>
            <a:r>
              <a:rPr lang="en-US" altLang="zh-CN" sz="2800" b="1" dirty="0" smtClean="0"/>
              <a:t>“Have you come far?” He peers down at me. As he speaks, his head jerks wildly from side to side, which makes his coffee spill into the saucer.</a:t>
            </a:r>
          </a:p>
          <a:p>
            <a:pPr marL="266700" lvl="2" indent="-266700" algn="just" eaLnBrk="1" hangingPunct="1">
              <a:lnSpc>
                <a:spcPct val="100000"/>
              </a:lnSpc>
              <a:spcBef>
                <a:spcPts val="1000"/>
              </a:spcBef>
              <a:buFont typeface="Wingdings" pitchFamily="2" charset="2"/>
              <a:buChar char="Ø"/>
              <a:defRPr/>
            </a:pPr>
            <a:r>
              <a:rPr lang="en-US" altLang="zh-CN" sz="2800" dirty="0" smtClean="0"/>
              <a:t>In these two paragraphs, the writer gives a vivid physical description of her tutor who is uncomfortable in the situation and doesn’t know how to act. He’s trying to be relaxed and friendly, but it doesn’t come naturally to him, and he doesn’t manage to establish a good relationship with the students.</a:t>
            </a:r>
            <a:endParaRPr lang="en-US" altLang="zh-CN" dirty="0" smtClean="0"/>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pic>
        <p:nvPicPr>
          <p:cNvPr id="10" name="图片 10" descr="MORE"/>
          <p:cNvPicPr>
            <a:picLocks noChangeAspect="1" noChangeArrowheads="1"/>
          </p:cNvPicPr>
          <p:nvPr/>
        </p:nvPicPr>
        <p:blipFill>
          <a:blip r:embed="rId5"/>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100000"/>
              </a:lnSpc>
              <a:spcBef>
                <a:spcPts val="0"/>
              </a:spcBef>
              <a:buNone/>
              <a:defRPr/>
            </a:pPr>
            <a:r>
              <a:rPr lang="en-US" altLang="zh-CN" sz="1800" dirty="0" smtClean="0">
                <a:solidFill>
                  <a:srgbClr val="0070C0"/>
                </a:solidFill>
              </a:rPr>
              <a:t>5  </a:t>
            </a:r>
            <a:r>
              <a:rPr lang="en-US" altLang="zh-CN" sz="2800" b="1" dirty="0" smtClean="0"/>
              <a:t>There’s </a:t>
            </a:r>
            <a:r>
              <a:rPr lang="en-US" altLang="zh-CN" sz="2800" b="1" dirty="0" smtClean="0">
                <a:solidFill>
                  <a:schemeClr val="accent2">
                    <a:lumMod val="75000"/>
                  </a:schemeClr>
                </a:solidFill>
              </a:rPr>
              <a:t>a coffee morning </a:t>
            </a:r>
            <a:r>
              <a:rPr lang="en-US" altLang="zh-CN" sz="2800" b="1" dirty="0" smtClean="0"/>
              <a:t>for first-year students. I meet my tutor, a lofty man with sloping shoulders, who looks determined to be affable. </a:t>
            </a:r>
          </a:p>
          <a:p>
            <a:pPr marL="266700" lvl="2" indent="-266700" algn="just" eaLnBrk="1" hangingPunct="1">
              <a:lnSpc>
                <a:spcPct val="100000"/>
              </a:lnSpc>
              <a:spcBef>
                <a:spcPts val="0"/>
              </a:spcBef>
              <a:buNone/>
              <a:defRPr/>
            </a:pPr>
            <a:r>
              <a:rPr lang="en-US" altLang="zh-CN" sz="1800" dirty="0" smtClean="0">
                <a:solidFill>
                  <a:srgbClr val="0070C0"/>
                </a:solidFill>
              </a:rPr>
              <a:t>6</a:t>
            </a:r>
            <a:r>
              <a:rPr lang="en-US" altLang="zh-CN" sz="1800" b="1" dirty="0" smtClean="0">
                <a:solidFill>
                  <a:srgbClr val="0070C0"/>
                </a:solidFill>
              </a:rPr>
              <a:t>  </a:t>
            </a:r>
            <a:r>
              <a:rPr lang="en-US" altLang="zh-CN" sz="2800" b="1" dirty="0" smtClean="0"/>
              <a:t>“Have you come far?” He peers down at me. As he speaks, his head jerks wildly from side to side, which makes his coffee spill into the saucer.</a:t>
            </a:r>
          </a:p>
          <a:p>
            <a:pPr marL="266700" lvl="2" indent="-266700" algn="just" eaLnBrk="1" hangingPunct="1">
              <a:lnSpc>
                <a:spcPct val="100000"/>
              </a:lnSpc>
              <a:spcBef>
                <a:spcPts val="1000"/>
              </a:spcBef>
              <a:buFont typeface="Wingdings" pitchFamily="2" charset="2"/>
              <a:buChar char="Ø"/>
              <a:defRPr/>
            </a:pPr>
            <a:r>
              <a:rPr lang="en-US" altLang="zh-CN" sz="2800" dirty="0" smtClean="0"/>
              <a:t>A coffee morning refers to an informal gathering with coffee, where people with a common interest meet for an hour or so and get to know each other better. In this case it’s for the new students, but it might be for residents in a </a:t>
            </a:r>
            <a:r>
              <a:rPr lang="en-US" altLang="zh-CN" sz="2800" dirty="0" err="1" smtClean="0"/>
              <a:t>neighbourhood</a:t>
            </a:r>
            <a:r>
              <a:rPr lang="en-US" altLang="zh-CN" sz="2800" dirty="0" smtClean="0"/>
              <a:t> or for new </a:t>
            </a:r>
            <a:r>
              <a:rPr lang="en-US" altLang="zh-CN" sz="2800" dirty="0" err="1" smtClean="0"/>
              <a:t>neighbours</a:t>
            </a:r>
            <a:r>
              <a:rPr lang="en-US" altLang="zh-CN" sz="2800" dirty="0" smtClean="0"/>
              <a:t>. </a:t>
            </a:r>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7" name="Text Box 13"/>
          <p:cNvSpPr txBox="1">
            <a:spLocks noChangeArrowheads="1"/>
          </p:cNvSpPr>
          <p:nvPr/>
        </p:nvSpPr>
        <p:spPr bwMode="auto">
          <a:xfrm>
            <a:off x="190500" y="5635625"/>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8" name="Text Box 14"/>
          <p:cNvSpPr txBox="1">
            <a:spLocks noChangeArrowheads="1"/>
          </p:cNvSpPr>
          <p:nvPr/>
        </p:nvSpPr>
        <p:spPr bwMode="auto">
          <a:xfrm>
            <a:off x="806450" y="5578475"/>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en-US" altLang="zh-CN" sz="2400" dirty="0" smtClean="0">
                <a:solidFill>
                  <a:schemeClr val="hlink"/>
                </a:solidFill>
                <a:latin typeface="宋体"/>
              </a:rPr>
              <a:t>……</a:t>
            </a:r>
            <a:r>
              <a:rPr lang="zh-CN" altLang="en-US" sz="2400" dirty="0" smtClean="0">
                <a:solidFill>
                  <a:schemeClr val="hlink"/>
                </a:solidFill>
                <a:latin typeface="宋体"/>
              </a:rPr>
              <a:t>咖啡早茶会</a:t>
            </a:r>
            <a:r>
              <a:rPr lang="en-US" altLang="zh-CN" sz="2400" dirty="0" smtClean="0">
                <a:solidFill>
                  <a:schemeClr val="hlink"/>
                </a:solidFill>
                <a:latin typeface="宋体"/>
              </a:rPr>
              <a:t>……  </a:t>
            </a:r>
            <a:endParaRPr lang="zh-CN" altLang="en-US" sz="2400" dirty="0">
              <a:solidFill>
                <a:schemeClr val="hlink"/>
              </a:solidFill>
            </a:endParaRPr>
          </a:p>
        </p:txBody>
      </p:sp>
      <p:pic>
        <p:nvPicPr>
          <p:cNvPr id="13" name="图片 10" descr="MORE"/>
          <p:cNvPicPr>
            <a:picLocks noChangeAspect="1" noChangeArrowheads="1"/>
          </p:cNvPicPr>
          <p:nvPr/>
        </p:nvPicPr>
        <p:blipFill>
          <a:blip r:embed="rId5"/>
          <a:srcRect/>
          <a:stretch>
            <a:fillRect/>
          </a:stretch>
        </p:blipFill>
        <p:spPr bwMode="auto">
          <a:xfrm>
            <a:off x="6714676" y="6297194"/>
            <a:ext cx="912813" cy="228600"/>
          </a:xfrm>
          <a:prstGeom prst="rect">
            <a:avLst/>
          </a:prstGeom>
          <a:noFill/>
          <a:ln w="9525">
            <a:noFill/>
            <a:miter lim="800000"/>
            <a:headEnd/>
            <a:tailEnd/>
          </a:ln>
        </p:spPr>
      </p:pic>
      <p:pic>
        <p:nvPicPr>
          <p:cNvPr id="14"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85000"/>
              </a:lnSpc>
              <a:spcBef>
                <a:spcPts val="0"/>
              </a:spcBef>
              <a:buNone/>
              <a:defRPr/>
            </a:pPr>
            <a:r>
              <a:rPr lang="en-US" altLang="zh-CN" sz="1800" dirty="0" smtClean="0">
                <a:solidFill>
                  <a:srgbClr val="0070C0"/>
                </a:solidFill>
              </a:rPr>
              <a:t>5  </a:t>
            </a:r>
            <a:r>
              <a:rPr lang="en-US" altLang="zh-CN" sz="2800" b="1" dirty="0" smtClean="0"/>
              <a:t>There’s a coffee morning for first-year students. I meet my </a:t>
            </a:r>
            <a:r>
              <a:rPr lang="en-US" altLang="zh-CN" sz="2800" b="1" dirty="0" smtClean="0">
                <a:solidFill>
                  <a:schemeClr val="accent2">
                    <a:lumMod val="75000"/>
                  </a:schemeClr>
                </a:solidFill>
              </a:rPr>
              <a:t>tutor</a:t>
            </a:r>
            <a:r>
              <a:rPr lang="en-US" altLang="zh-CN" sz="2800" b="1" dirty="0" smtClean="0"/>
              <a:t>, a </a:t>
            </a:r>
            <a:r>
              <a:rPr lang="en-US" altLang="zh-CN" sz="2800" b="1" dirty="0" smtClean="0">
                <a:hlinkClick r:id="rId3" action="ppaction://hlinksldjump"/>
              </a:rPr>
              <a:t>lofty</a:t>
            </a:r>
            <a:r>
              <a:rPr lang="en-US" altLang="zh-CN" sz="2800" b="1" dirty="0" smtClean="0"/>
              <a:t> man with </a:t>
            </a:r>
            <a:r>
              <a:rPr lang="en-US" altLang="zh-CN" sz="2800" b="1" dirty="0" smtClean="0">
                <a:hlinkClick r:id="rId4" action="ppaction://hlinksldjump"/>
              </a:rPr>
              <a:t>sloping</a:t>
            </a:r>
            <a:r>
              <a:rPr lang="en-US" altLang="zh-CN" sz="2800" b="1" dirty="0" smtClean="0"/>
              <a:t> shoulders, who looks determined to be </a:t>
            </a:r>
            <a:r>
              <a:rPr lang="en-US" altLang="zh-CN" sz="2800" b="1" dirty="0" smtClean="0">
                <a:hlinkClick r:id="rId5" action="ppaction://hlinksldjump"/>
              </a:rPr>
              <a:t>affable</a:t>
            </a:r>
            <a:r>
              <a:rPr lang="en-US" altLang="zh-CN" sz="2800" b="1" dirty="0" smtClean="0"/>
              <a:t>. </a:t>
            </a:r>
          </a:p>
          <a:p>
            <a:pPr marL="266700" lvl="2" indent="-266700" algn="just" eaLnBrk="1" hangingPunct="1">
              <a:lnSpc>
                <a:spcPct val="85000"/>
              </a:lnSpc>
              <a:spcBef>
                <a:spcPts val="0"/>
              </a:spcBef>
              <a:buNone/>
              <a:defRPr/>
            </a:pPr>
            <a:r>
              <a:rPr lang="en-US" altLang="zh-CN" sz="1800" dirty="0" smtClean="0">
                <a:solidFill>
                  <a:srgbClr val="0070C0"/>
                </a:solidFill>
              </a:rPr>
              <a:t>6</a:t>
            </a:r>
            <a:r>
              <a:rPr lang="en-US" altLang="zh-CN" sz="1800" b="1" dirty="0" smtClean="0">
                <a:solidFill>
                  <a:srgbClr val="0070C0"/>
                </a:solidFill>
              </a:rPr>
              <a:t>  </a:t>
            </a:r>
            <a:r>
              <a:rPr lang="en-US" altLang="zh-CN" sz="2800" b="1" dirty="0" smtClean="0"/>
              <a:t>“Have you come far?” He </a:t>
            </a:r>
            <a:r>
              <a:rPr lang="en-US" altLang="zh-CN" sz="2800" b="1" dirty="0" smtClean="0">
                <a:hlinkClick r:id="rId6" action="ppaction://hlinksldjump"/>
              </a:rPr>
              <a:t>peers</a:t>
            </a:r>
            <a:r>
              <a:rPr lang="en-US" altLang="zh-CN" sz="2800" b="1" dirty="0" smtClean="0"/>
              <a:t> down at me. As he speaks, his head </a:t>
            </a:r>
            <a:r>
              <a:rPr lang="en-US" altLang="zh-CN" sz="2800" b="1" dirty="0" smtClean="0">
                <a:hlinkClick r:id="rId7" action="ppaction://hlinksldjump"/>
              </a:rPr>
              <a:t>jerks</a:t>
            </a:r>
            <a:r>
              <a:rPr lang="en-US" altLang="zh-CN" sz="2800" b="1" dirty="0" smtClean="0"/>
              <a:t> </a:t>
            </a:r>
            <a:r>
              <a:rPr lang="en-US" altLang="zh-CN" sz="2800" b="1" dirty="0" smtClean="0">
                <a:hlinkClick r:id="rId8" action="ppaction://hlinksldjump"/>
              </a:rPr>
              <a:t>wildly</a:t>
            </a:r>
            <a:r>
              <a:rPr lang="en-US" altLang="zh-CN" sz="2800" b="1" dirty="0" smtClean="0"/>
              <a:t> from side to side, which makes his coffee </a:t>
            </a:r>
            <a:r>
              <a:rPr lang="en-US" altLang="zh-CN" sz="2800" b="1" dirty="0" smtClean="0">
                <a:hlinkClick r:id="rId9" action="ppaction://hlinksldjump"/>
              </a:rPr>
              <a:t>spill</a:t>
            </a:r>
            <a:r>
              <a:rPr lang="en-US" altLang="zh-CN" sz="2800" b="1" dirty="0" smtClean="0"/>
              <a:t> into the saucer.</a:t>
            </a:r>
          </a:p>
          <a:p>
            <a:pPr marL="266700" lvl="2" indent="-266700" algn="just" eaLnBrk="1" hangingPunct="1">
              <a:lnSpc>
                <a:spcPct val="85000"/>
              </a:lnSpc>
              <a:spcBef>
                <a:spcPts val="0"/>
              </a:spcBef>
              <a:buFont typeface="Wingdings" pitchFamily="2" charset="2"/>
              <a:buChar char="Ø"/>
              <a:defRPr/>
            </a:pPr>
            <a:r>
              <a:rPr lang="en-US" altLang="zh-CN" sz="2800" dirty="0" smtClean="0"/>
              <a:t>A tutor in the UK is a teacher or lecturer who has particular responsibility for a small group of students (a personal tutor who sees particular tutees). A tutorial is a period of teaching in a university which emphasizes critical discussion between one student, or a small group, and a tutor. Generally this is on a prepared topic, and sometimes students bring prepared writing (notes or a draft essay) and make a presentation to the tutor and other students, which is then discussed.</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10" action="ppaction://hlinksldjump"/>
          </p:cNvPr>
          <p:cNvPicPr>
            <a:picLocks noChangeAspect="1" noChangeArrowheads="1"/>
          </p:cNvPicPr>
          <p:nvPr/>
        </p:nvPicPr>
        <p:blipFill>
          <a:blip r:embed="rId11"/>
          <a:srcRect/>
          <a:stretch>
            <a:fillRect/>
          </a:stretch>
        </p:blipFill>
        <p:spPr bwMode="auto">
          <a:xfrm>
            <a:off x="8331200" y="52388"/>
            <a:ext cx="484188" cy="441325"/>
          </a:xfrm>
          <a:prstGeom prst="rect">
            <a:avLst/>
          </a:prstGeom>
          <a:noFill/>
          <a:ln w="9525">
            <a:noFill/>
            <a:miter lim="800000"/>
            <a:headEnd/>
            <a:tailEnd/>
          </a:ln>
        </p:spPr>
      </p:pic>
      <p:pic>
        <p:nvPicPr>
          <p:cNvPr id="6" name="图片 1">
            <a:hlinkClick r:id="rId12" action="ppaction://hlinksldjump"/>
          </p:cNvPr>
          <p:cNvPicPr>
            <a:picLocks noChangeAspect="1"/>
          </p:cNvPicPr>
          <p:nvPr/>
        </p:nvPicPr>
        <p:blipFill>
          <a:blip r:embed="rId13"/>
          <a:srcRect/>
          <a:stretch>
            <a:fillRect/>
          </a:stretch>
        </p:blipFill>
        <p:spPr bwMode="auto">
          <a:xfrm>
            <a:off x="8176835" y="6118225"/>
            <a:ext cx="766763" cy="539750"/>
          </a:xfrm>
          <a:prstGeom prst="rect">
            <a:avLst/>
          </a:prstGeom>
          <a:noFill/>
          <a:ln w="9525">
            <a:noFill/>
            <a:miter lim="800000"/>
            <a:headEnd/>
            <a:tailEnd/>
          </a:ln>
        </p:spPr>
      </p:pic>
      <p:pic>
        <p:nvPicPr>
          <p:cNvPr id="9" name="图片 9" descr="END"/>
          <p:cNvPicPr>
            <a:picLocks noChangeAspect="1" noChangeArrowheads="1"/>
          </p:cNvPicPr>
          <p:nvPr/>
        </p:nvPicPr>
        <p:blipFill>
          <a:blip r:embed="rId14"/>
          <a:srcRect/>
          <a:stretch>
            <a:fillRect/>
          </a:stretch>
        </p:blipFill>
        <p:spPr bwMode="auto">
          <a:xfrm>
            <a:off x="7163242" y="6272904"/>
            <a:ext cx="474663" cy="225425"/>
          </a:xfrm>
          <a:prstGeom prst="rect">
            <a:avLst/>
          </a:prstGeom>
          <a:noFill/>
          <a:ln w="9525">
            <a:noFill/>
            <a:miter lim="800000"/>
            <a:headEnd/>
            <a:tailEnd/>
          </a:ln>
        </p:spPr>
      </p:pic>
      <p:pic>
        <p:nvPicPr>
          <p:cNvPr id="10" name="图片 5" descr="Back">
            <a:hlinkClick r:id="rId15" action="ppaction://hlinksldjump"/>
          </p:cNvPr>
          <p:cNvPicPr>
            <a:picLocks noChangeAspect="1" noChangeArrowheads="1"/>
          </p:cNvPicPr>
          <p:nvPr/>
        </p:nvPicPr>
        <p:blipFill>
          <a:blip r:embed="rId16"/>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85000"/>
              </a:lnSpc>
              <a:spcBef>
                <a:spcPts val="0"/>
              </a:spcBef>
              <a:buNone/>
              <a:defRPr/>
            </a:pPr>
            <a:r>
              <a:rPr lang="en-US" altLang="zh-CN" sz="2800" dirty="0" smtClean="0"/>
              <a:t>    </a:t>
            </a:r>
            <a:r>
              <a:rPr lang="en-US" altLang="zh-CN" sz="2800" b="1" dirty="0" smtClean="0"/>
              <a:t>“Splendid!” he says, and moves on to the freshman standing beside me. “Have you come far?” he asks. “Splendid,” he barks, without waiting for the answer, and moves on. </a:t>
            </a:r>
          </a:p>
          <a:p>
            <a:pPr marL="266700" lvl="2" indent="-266700" algn="just" eaLnBrk="1" hangingPunct="1">
              <a:lnSpc>
                <a:spcPct val="85000"/>
              </a:lnSpc>
              <a:spcBef>
                <a:spcPts val="0"/>
              </a:spcBef>
              <a:buFont typeface="Wingdings" pitchFamily="2" charset="2"/>
              <a:buChar char="Ø"/>
              <a:defRPr/>
            </a:pPr>
            <a:r>
              <a:rPr lang="en-US" altLang="zh-CN" sz="2800" dirty="0" smtClean="0"/>
              <a:t>The tutor asks the same question and gives the same response to students’ answers. He moves on to the next student without even waiting to hear the previous student’s answer. This indicates that the tutor is not really interested in talking to the students. Also note that the writer uses the word </a:t>
            </a:r>
            <a:r>
              <a:rPr lang="en-US" altLang="zh-CN" sz="2800" i="1" dirty="0" smtClean="0"/>
              <a:t>barks</a:t>
            </a:r>
            <a:r>
              <a:rPr lang="en-US" altLang="zh-CN" sz="2800" dirty="0" smtClean="0"/>
              <a:t> to indicate how unpleasant the tutor is in his way of speaking.</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52400" y="473075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768350" y="4673600"/>
            <a:ext cx="8213725" cy="147732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gn="just">
              <a:lnSpc>
                <a:spcPct val="125000"/>
              </a:lnSpc>
            </a:pPr>
            <a:r>
              <a:rPr lang="zh-CN" altLang="en-US" sz="2400" dirty="0" smtClean="0">
                <a:solidFill>
                  <a:schemeClr val="hlink"/>
                </a:solidFill>
                <a:latin typeface="宋体"/>
              </a:rPr>
              <a:t>“好极了！”他说，接着又转向站在我旁边的那个新生。“你是从很远的地方来的吗？”他问。但不等那人作出任何回答，他就喊道，“好极了！”然后就继续询问他人。</a:t>
            </a:r>
            <a:endParaRPr lang="zh-CN" altLang="en-US" sz="2400" dirty="0">
              <a:solidFill>
                <a:schemeClr val="hlink"/>
              </a:solidFill>
            </a:endParaRPr>
          </a:p>
        </p:txBody>
      </p:sp>
      <p:pic>
        <p:nvPicPr>
          <p:cNvPr id="10" name="图片 10" descr="MORE"/>
          <p:cNvPicPr>
            <a:picLocks noChangeAspect="1" noChangeArrowheads="1"/>
          </p:cNvPicPr>
          <p:nvPr/>
        </p:nvPicPr>
        <p:blipFill>
          <a:blip r:embed="rId5"/>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62025"/>
            <a:ext cx="8834438" cy="5730875"/>
          </a:xfrm>
        </p:spPr>
        <p:txBody>
          <a:bodyPr/>
          <a:lstStyle/>
          <a:p>
            <a:pPr marL="266700" lvl="2" indent="-266700" algn="just" eaLnBrk="1" hangingPunct="1">
              <a:lnSpc>
                <a:spcPct val="100000"/>
              </a:lnSpc>
              <a:spcBef>
                <a:spcPts val="600"/>
              </a:spcBef>
              <a:buNone/>
              <a:defRPr/>
            </a:pPr>
            <a:r>
              <a:rPr lang="en-US" altLang="zh-CN" sz="2800" dirty="0" smtClean="0"/>
              <a:t>    </a:t>
            </a:r>
            <a:r>
              <a:rPr lang="en-US" altLang="zh-CN" sz="2800" b="1" dirty="0" smtClean="0"/>
              <a:t>“Splendid!” he says, and moves on to the freshman standing beside me. “Have you come far?” he asks. “Splendid,” he barks, without waiting for the answer, and moves on. </a:t>
            </a:r>
          </a:p>
          <a:p>
            <a:pPr marL="266700" lvl="2" indent="-266700" algn="just" eaLnBrk="1" hangingPunct="1">
              <a:lnSpc>
                <a:spcPct val="100000"/>
              </a:lnSpc>
              <a:spcBef>
                <a:spcPts val="600"/>
              </a:spcBef>
              <a:buFont typeface="Wingdings" pitchFamily="2" charset="2"/>
              <a:buChar char="Ø"/>
              <a:defRPr/>
            </a:pPr>
            <a:r>
              <a:rPr lang="zh-CN" altLang="en-US" sz="2800" dirty="0" smtClean="0"/>
              <a:t> </a:t>
            </a:r>
            <a:r>
              <a:rPr lang="zh-CN" altLang="en-US" sz="2400" dirty="0" smtClean="0"/>
              <a:t>为了避免性别歧视，英语中由 </a:t>
            </a:r>
            <a:r>
              <a:rPr lang="en-US" altLang="zh-CN" sz="2800" dirty="0" smtClean="0"/>
              <a:t>-man </a:t>
            </a:r>
            <a:r>
              <a:rPr lang="zh-CN" altLang="en-US" sz="2400" dirty="0" smtClean="0"/>
              <a:t>之类的词衍生出了一些中性的词语，如</a:t>
            </a:r>
            <a:r>
              <a:rPr lang="en-US" altLang="zh-CN" sz="2800" dirty="0" smtClean="0"/>
              <a:t>chairperson ( </a:t>
            </a:r>
            <a:r>
              <a:rPr lang="zh-CN" altLang="en-US" sz="2400" dirty="0" smtClean="0"/>
              <a:t>对应</a:t>
            </a:r>
            <a:r>
              <a:rPr lang="en-US" altLang="zh-CN" sz="2800" dirty="0" smtClean="0"/>
              <a:t>chairman </a:t>
            </a:r>
            <a:r>
              <a:rPr lang="zh-CN" altLang="en-US" sz="2800" dirty="0" smtClean="0"/>
              <a:t>与</a:t>
            </a:r>
            <a:r>
              <a:rPr lang="en-US" altLang="zh-CN" sz="2800" dirty="0" smtClean="0"/>
              <a:t>chairwoman )</a:t>
            </a:r>
            <a:r>
              <a:rPr lang="zh-CN" altLang="en-US" sz="2800" dirty="0" smtClean="0"/>
              <a:t>，</a:t>
            </a:r>
            <a:r>
              <a:rPr lang="en-US" altLang="zh-CN" sz="2800" dirty="0" smtClean="0"/>
              <a:t>spokesperson ( </a:t>
            </a:r>
            <a:r>
              <a:rPr lang="zh-CN" altLang="en-US" sz="2400" dirty="0" smtClean="0"/>
              <a:t>对应 </a:t>
            </a:r>
            <a:r>
              <a:rPr lang="en-US" altLang="zh-CN" sz="2800" dirty="0" smtClean="0"/>
              <a:t>spokesman </a:t>
            </a:r>
            <a:r>
              <a:rPr lang="zh-CN" altLang="en-US" sz="2400" dirty="0" smtClean="0"/>
              <a:t>与 </a:t>
            </a:r>
            <a:r>
              <a:rPr lang="en-US" altLang="zh-CN" sz="2800" dirty="0" smtClean="0"/>
              <a:t>spokeswoman )</a:t>
            </a:r>
            <a:r>
              <a:rPr lang="zh-CN" altLang="en-US" sz="2800" dirty="0" smtClean="0"/>
              <a:t>，</a:t>
            </a:r>
            <a:r>
              <a:rPr lang="en-US" altLang="zh-CN" sz="2800" dirty="0" smtClean="0"/>
              <a:t>businessperson (</a:t>
            </a:r>
            <a:r>
              <a:rPr lang="zh-CN" altLang="en-US" sz="2400" dirty="0" smtClean="0"/>
              <a:t>对应</a:t>
            </a:r>
            <a:r>
              <a:rPr lang="zh-CN" altLang="en-US" sz="2800" dirty="0" smtClean="0"/>
              <a:t> </a:t>
            </a:r>
            <a:r>
              <a:rPr lang="en-US" altLang="zh-CN" sz="2800" dirty="0" smtClean="0"/>
              <a:t>businessman </a:t>
            </a:r>
            <a:r>
              <a:rPr lang="zh-CN" altLang="en-US" sz="2400" dirty="0" smtClean="0"/>
              <a:t>与</a:t>
            </a:r>
            <a:r>
              <a:rPr lang="en-US" altLang="zh-CN" sz="2800" dirty="0" smtClean="0"/>
              <a:t>businesswoman) </a:t>
            </a:r>
            <a:r>
              <a:rPr lang="zh-CN" altLang="en-US" sz="2400" dirty="0" smtClean="0"/>
              <a:t>等。</a:t>
            </a:r>
            <a:endParaRPr lang="zh-CN" altLang="en-US" sz="2400"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He takes a </a:t>
            </a:r>
            <a:r>
              <a:rPr lang="en-US" altLang="zh-CN" sz="2800" b="1" dirty="0" smtClean="0">
                <a:hlinkClick r:id="rId3" action="ppaction://hlinksldjump"/>
              </a:rPr>
              <a:t>sip</a:t>
            </a:r>
            <a:r>
              <a:rPr lang="en-US" altLang="zh-CN" sz="2800" b="1" dirty="0" smtClean="0"/>
              <a:t> of coffee, and looks </a:t>
            </a:r>
            <a:r>
              <a:rPr lang="en-US" altLang="zh-CN" sz="2800" b="1" dirty="0" smtClean="0">
                <a:hlinkClick r:id="rId4" action="ppaction://hlinksldjump"/>
              </a:rPr>
              <a:t>thunderstruck</a:t>
            </a:r>
            <a:r>
              <a:rPr lang="en-US" altLang="zh-CN" sz="2800" b="1" dirty="0" smtClean="0"/>
              <a:t> to discover the cup is empty. </a:t>
            </a:r>
          </a:p>
          <a:p>
            <a:pPr marL="266700" lvl="2" indent="-266700" algn="just" eaLnBrk="1" hangingPunct="1">
              <a:lnSpc>
                <a:spcPct val="125000"/>
              </a:lnSpc>
              <a:spcBef>
                <a:spcPts val="1000"/>
              </a:spcBef>
              <a:buFont typeface="Wingdings" pitchFamily="2" charset="2"/>
              <a:buChar char="Ø"/>
              <a:defRPr/>
            </a:pPr>
            <a:r>
              <a:rPr lang="en-US" altLang="zh-CN" sz="2800" dirty="0" smtClean="0"/>
              <a:t>The expression </a:t>
            </a:r>
            <a:r>
              <a:rPr lang="en-US" altLang="zh-CN" sz="2800" b="1" i="1" dirty="0" smtClean="0">
                <a:solidFill>
                  <a:schemeClr val="accent2">
                    <a:lumMod val="75000"/>
                  </a:schemeClr>
                </a:solidFill>
              </a:rPr>
              <a:t>looks thunderstruck</a:t>
            </a:r>
            <a:r>
              <a:rPr lang="en-US" altLang="zh-CN" sz="2800" i="1" dirty="0" smtClean="0"/>
              <a:t> </a:t>
            </a:r>
            <a:r>
              <a:rPr lang="en-US" altLang="zh-CN" sz="2800" dirty="0" smtClean="0"/>
              <a:t>further reinforces the unpleasant image of the tutor. Of course, the writer is exaggerating in using the word </a:t>
            </a:r>
            <a:r>
              <a:rPr lang="en-US" altLang="zh-CN" sz="2800" b="1" i="1" dirty="0" smtClean="0">
                <a:solidFill>
                  <a:schemeClr val="accent2">
                    <a:lumMod val="75000"/>
                  </a:schemeClr>
                </a:solidFill>
              </a:rPr>
              <a:t>thunderstruck</a:t>
            </a:r>
            <a:r>
              <a:rPr lang="en-US" altLang="zh-CN" sz="2800" dirty="0" smtClean="0"/>
              <a:t>.</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90500" y="46736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4616450"/>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zh-CN" altLang="en-US" sz="2400" dirty="0" smtClean="0">
                <a:solidFill>
                  <a:schemeClr val="hlink"/>
                </a:solidFill>
                <a:latin typeface="宋体"/>
              </a:rPr>
              <a:t>他啜了一口咖啡，却惊讶地发现杯子是空的。</a:t>
            </a:r>
            <a:endParaRPr lang="zh-CN" altLang="en-US" sz="2400" dirty="0">
              <a:solidFill>
                <a:schemeClr val="hlink"/>
              </a:solidFill>
            </a:endParaRPr>
          </a:p>
        </p:txBody>
      </p:sp>
      <p:pic>
        <p:nvPicPr>
          <p:cNvPr id="14"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100000"/>
              </a:lnSpc>
              <a:spcBef>
                <a:spcPts val="0"/>
              </a:spcBef>
              <a:buNone/>
              <a:defRPr/>
            </a:pPr>
            <a:r>
              <a:rPr lang="en-US" altLang="zh-CN" sz="2800" dirty="0" smtClean="0"/>
              <a:t>    </a:t>
            </a:r>
            <a:r>
              <a:rPr lang="en-US" altLang="zh-CN" sz="2800" b="1" dirty="0" smtClean="0"/>
              <a:t>Am feeling a bit </a:t>
            </a:r>
            <a:r>
              <a:rPr lang="en-US" altLang="zh-CN" sz="2800" b="1" dirty="0" smtClean="0">
                <a:hlinkClick r:id="rId3" action="ppaction://hlinksldjump"/>
              </a:rPr>
              <a:t>peckish</a:t>
            </a:r>
            <a:r>
              <a:rPr lang="en-US" altLang="zh-CN" sz="2800" b="1" dirty="0" smtClean="0"/>
              <a:t>, and it </a:t>
            </a:r>
            <a:r>
              <a:rPr lang="en-US" altLang="zh-CN" sz="2800" b="1" dirty="0" smtClean="0">
                <a:solidFill>
                  <a:schemeClr val="accent2">
                    <a:lumMod val="75000"/>
                  </a:schemeClr>
                </a:solidFill>
              </a:rPr>
              <a:t>occurs to </a:t>
            </a:r>
            <a:r>
              <a:rPr lang="en-US" altLang="zh-CN" sz="2800" b="1" dirty="0" smtClean="0"/>
              <a:t>me that … </a:t>
            </a:r>
          </a:p>
          <a:p>
            <a:pPr marL="266700" lvl="2" indent="-266700" algn="just" eaLnBrk="1" hangingPunct="1">
              <a:lnSpc>
                <a:spcPct val="100000"/>
              </a:lnSpc>
              <a:spcBef>
                <a:spcPts val="0"/>
              </a:spcBef>
              <a:buFont typeface="Wingdings" pitchFamily="2" charset="2"/>
              <a:buChar char="Ø"/>
              <a:defRPr/>
            </a:pPr>
            <a:r>
              <a:rPr lang="zh-CN" altLang="en-US" sz="2400" dirty="0" smtClean="0">
                <a:solidFill>
                  <a:srgbClr val="0070C0"/>
                </a:solidFill>
                <a:latin typeface="+mn-ea"/>
              </a:rPr>
              <a:t>这句话在语法上不是一个完整的句子。主语“</a:t>
            </a:r>
            <a:r>
              <a:rPr lang="en-US" altLang="zh-CN" sz="2800" dirty="0" smtClean="0">
                <a:solidFill>
                  <a:srgbClr val="0070C0"/>
                </a:solidFill>
              </a:rPr>
              <a:t>I</a:t>
            </a:r>
            <a:r>
              <a:rPr lang="zh-CN" altLang="en-US" sz="2400" dirty="0" smtClean="0">
                <a:solidFill>
                  <a:srgbClr val="0070C0"/>
                </a:solidFill>
              </a:rPr>
              <a:t>”</a:t>
            </a:r>
            <a:r>
              <a:rPr lang="zh-CN" altLang="en-US" sz="2400" dirty="0" smtClean="0">
                <a:solidFill>
                  <a:srgbClr val="0070C0"/>
                </a:solidFill>
                <a:latin typeface="+mn-ea"/>
              </a:rPr>
              <a:t>省略了。写日记时，作者可以采用自由随意的风格。而在正式文体中，则应避免这种自由随意的风格。</a:t>
            </a:r>
            <a:endParaRPr lang="en-US" altLang="zh-CN" sz="2400" dirty="0" smtClean="0">
              <a:solidFill>
                <a:srgbClr val="0070C0"/>
              </a:solidFill>
              <a:latin typeface="+mn-ea"/>
            </a:endParaRPr>
          </a:p>
          <a:p>
            <a:pPr marL="266700" lvl="2" indent="-266700" algn="just" eaLnBrk="1" hangingPunct="1">
              <a:lnSpc>
                <a:spcPct val="100000"/>
              </a:lnSpc>
              <a:spcBef>
                <a:spcPts val="0"/>
              </a:spcBef>
              <a:buFont typeface="Wingdings" pitchFamily="2" charset="2"/>
              <a:buChar char="Ø"/>
              <a:defRPr/>
            </a:pPr>
            <a:endParaRPr lang="en-US" altLang="zh-CN" sz="2400" b="1" dirty="0" smtClean="0">
              <a:solidFill>
                <a:srgbClr val="0070C0"/>
              </a:solidFill>
              <a:latin typeface="+mn-ea"/>
            </a:endParaRPr>
          </a:p>
          <a:p>
            <a:pPr marL="266700" lvl="2" indent="-266700" algn="just" eaLnBrk="1" hangingPunct="1">
              <a:lnSpc>
                <a:spcPct val="100000"/>
              </a:lnSpc>
              <a:spcBef>
                <a:spcPts val="0"/>
              </a:spcBef>
              <a:buFont typeface="Wingdings" pitchFamily="2" charset="2"/>
              <a:buChar char="Ø"/>
              <a:defRPr/>
            </a:pPr>
            <a:endParaRPr lang="en-US" altLang="zh-CN" sz="2400" b="1" dirty="0" smtClean="0">
              <a:solidFill>
                <a:srgbClr val="0070C0"/>
              </a:solidFill>
              <a:latin typeface="+mn-ea"/>
            </a:endParaRPr>
          </a:p>
          <a:p>
            <a:pPr marL="266700" lvl="2" indent="-266700" algn="just" eaLnBrk="1" hangingPunct="1">
              <a:spcBef>
                <a:spcPts val="0"/>
              </a:spcBef>
              <a:buFont typeface="Wingdings" pitchFamily="2" charset="2"/>
              <a:buChar char="Ø"/>
              <a:defRPr/>
            </a:pPr>
            <a:r>
              <a:rPr lang="en-US" altLang="zh-CN" sz="2800" b="1" dirty="0" smtClean="0"/>
              <a:t>occur to</a:t>
            </a:r>
            <a:r>
              <a:rPr lang="en-US" altLang="zh-CN" sz="2800" dirty="0" smtClean="0"/>
              <a:t>: if a thought or idea occurs to you, you suddenly and unexpectedly start to think about it </a:t>
            </a:r>
            <a:r>
              <a:rPr lang="zh-CN" altLang="en-US" sz="2400" dirty="0" smtClean="0">
                <a:solidFill>
                  <a:srgbClr val="0070C0"/>
                </a:solidFill>
              </a:rPr>
              <a:t>（想法或主意）被想到，被想起</a:t>
            </a:r>
            <a:endParaRPr lang="en-US" altLang="zh-CN" sz="2400" dirty="0" smtClean="0">
              <a:solidFill>
                <a:srgbClr val="0070C0"/>
              </a:solidFill>
            </a:endParaRPr>
          </a:p>
          <a:p>
            <a:pPr marL="266700" lvl="2" indent="-266700" algn="just" eaLnBrk="1" hangingPunct="1">
              <a:spcBef>
                <a:spcPts val="0"/>
              </a:spcBef>
              <a:buFont typeface="Wingdings" pitchFamily="2" charset="2"/>
              <a:buChar char="Ø"/>
              <a:defRPr/>
            </a:pPr>
            <a:r>
              <a:rPr lang="zh-CN" altLang="en-US" sz="2400" dirty="0" smtClean="0"/>
              <a:t>常被用在</a:t>
            </a:r>
            <a:r>
              <a:rPr lang="en-US" altLang="zh-CN" sz="2800" dirty="0" smtClean="0"/>
              <a:t>It occurs to sb. that</a:t>
            </a:r>
            <a:r>
              <a:rPr lang="zh-CN" altLang="en-US" sz="2800" dirty="0" smtClean="0"/>
              <a:t> </a:t>
            </a:r>
            <a:r>
              <a:rPr lang="en-US" altLang="zh-CN" sz="2800" dirty="0" smtClean="0"/>
              <a:t>… </a:t>
            </a:r>
            <a:r>
              <a:rPr lang="zh-CN" altLang="en-US" sz="2400" dirty="0" smtClean="0"/>
              <a:t>句型中</a:t>
            </a:r>
            <a:endParaRPr lang="en-US" altLang="zh-CN" sz="2400" dirty="0" smtClean="0"/>
          </a:p>
          <a:p>
            <a:pPr marL="266700" lvl="2" indent="-266700" algn="just" eaLnBrk="1" hangingPunct="1">
              <a:spcBef>
                <a:spcPts val="0"/>
              </a:spcBef>
              <a:buNone/>
              <a:defRPr/>
            </a:pPr>
            <a:r>
              <a:rPr lang="en-US" altLang="zh-CN" sz="2800" i="1" dirty="0" smtClean="0"/>
              <a:t>e.g.</a:t>
            </a:r>
            <a:r>
              <a:rPr lang="en-US" altLang="zh-CN" sz="2800" dirty="0" smtClean="0"/>
              <a:t> </a:t>
            </a:r>
          </a:p>
          <a:p>
            <a:pPr marL="266700" lvl="2" indent="-266700" algn="just" eaLnBrk="1" hangingPunct="1">
              <a:spcBef>
                <a:spcPts val="0"/>
              </a:spcBef>
              <a:buNone/>
              <a:defRPr/>
            </a:pPr>
            <a:r>
              <a:rPr lang="en-US" altLang="zh-CN" sz="2800" dirty="0" smtClean="0"/>
              <a:t>1. The thought of giving up never occurred to me. </a:t>
            </a:r>
          </a:p>
          <a:p>
            <a:pPr marL="266700" lvl="2" indent="-266700" algn="just" eaLnBrk="1" hangingPunct="1">
              <a:spcBef>
                <a:spcPts val="0"/>
              </a:spcBef>
              <a:buNone/>
              <a:defRPr/>
            </a:pPr>
            <a:r>
              <a:rPr lang="zh-CN" altLang="en-US" sz="2800" dirty="0" smtClean="0"/>
              <a:t>    </a:t>
            </a:r>
            <a:r>
              <a:rPr lang="zh-CN" altLang="en-US" sz="2400" dirty="0" smtClean="0">
                <a:solidFill>
                  <a:srgbClr val="0070C0"/>
                </a:solidFill>
              </a:rPr>
              <a:t>我从未想过要放弃。</a:t>
            </a:r>
            <a:endParaRPr lang="en-US" altLang="zh-CN" sz="2400" dirty="0" smtClean="0">
              <a:solidFill>
                <a:srgbClr val="0070C0"/>
              </a:solidFill>
            </a:endParaRPr>
          </a:p>
          <a:p>
            <a:pPr marL="354013" lvl="2" indent="-354013" algn="just" eaLnBrk="1" hangingPunct="1">
              <a:spcBef>
                <a:spcPts val="0"/>
              </a:spcBef>
              <a:buNone/>
              <a:defRPr/>
            </a:pPr>
            <a:r>
              <a:rPr lang="en-US" altLang="zh-CN" sz="2800" dirty="0" smtClean="0"/>
              <a:t>2. It had never occurred to him that he might be falling in love with her. </a:t>
            </a:r>
          </a:p>
          <a:p>
            <a:pPr marL="266700" lvl="2" indent="-266700" algn="just" eaLnBrk="1" hangingPunct="1">
              <a:spcBef>
                <a:spcPts val="0"/>
              </a:spcBef>
              <a:buNone/>
              <a:defRPr/>
            </a:pPr>
            <a:r>
              <a:rPr lang="en-US" altLang="zh-CN" sz="2800" dirty="0" smtClean="0"/>
              <a:t>    </a:t>
            </a:r>
            <a:r>
              <a:rPr lang="zh-CN" altLang="en-US" sz="2400" dirty="0" smtClean="0">
                <a:solidFill>
                  <a:srgbClr val="0070C0"/>
                </a:solidFill>
              </a:rPr>
              <a:t>他从未想到自己会爱上她。</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4" action="ppaction://hlinksldjump"/>
          </p:cNvPr>
          <p:cNvPicPr>
            <a:picLocks noChangeAspect="1"/>
          </p:cNvPicPr>
          <p:nvPr/>
        </p:nvPicPr>
        <p:blipFill>
          <a:blip r:embed="rId5"/>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90500" y="229235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2235200"/>
            <a:ext cx="8213725" cy="55399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zh-CN" altLang="en-US" sz="2400" dirty="0" smtClean="0">
                <a:solidFill>
                  <a:schemeClr val="hlink"/>
                </a:solidFill>
                <a:latin typeface="宋体"/>
              </a:rPr>
              <a:t>我觉得有点儿饿，这才意识到</a:t>
            </a:r>
            <a:r>
              <a:rPr lang="en-US" altLang="zh-CN" sz="2400" dirty="0" smtClean="0">
                <a:solidFill>
                  <a:schemeClr val="hlink"/>
                </a:solidFill>
                <a:latin typeface="宋体"/>
              </a:rPr>
              <a:t>……</a:t>
            </a:r>
            <a:endParaRPr lang="zh-CN" altLang="en-US" sz="2400" dirty="0">
              <a:solidFill>
                <a:schemeClr val="hlink"/>
              </a:solidFill>
            </a:endParaRPr>
          </a:p>
        </p:txBody>
      </p:sp>
      <p:pic>
        <p:nvPicPr>
          <p:cNvPr id="14"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dissolve">
                                      <p:cBhvr>
                                        <p:cTn id="22" dur="500"/>
                                        <p:tgtEl>
                                          <p:spTgt spid="1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Effect transition="in" filter="dissolve">
                                      <p:cBhvr>
                                        <p:cTn id="27" dur="500"/>
                                        <p:tgtEl>
                                          <p:spTgt spid="12">
                                            <p:txEl>
                                              <p:pRg st="5" end="5"/>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12">
                                            <p:txEl>
                                              <p:pRg st="6" end="6"/>
                                            </p:txEl>
                                          </p:spTgt>
                                        </p:tgtEl>
                                        <p:attrNameLst>
                                          <p:attrName>style.visibility</p:attrName>
                                        </p:attrNameLst>
                                      </p:cBhvr>
                                      <p:to>
                                        <p:strVal val="visible"/>
                                      </p:to>
                                    </p:set>
                                    <p:animEffect transition="in" filter="dissolve">
                                      <p:cBhvr>
                                        <p:cTn id="30" dur="500"/>
                                        <p:tgtEl>
                                          <p:spTgt spid="12">
                                            <p:txEl>
                                              <p:pRg st="6" end="6"/>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animEffect transition="in" filter="dissolve">
                                      <p:cBhvr>
                                        <p:cTn id="33" dur="500"/>
                                        <p:tgtEl>
                                          <p:spTgt spid="1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2">
                                            <p:txEl>
                                              <p:pRg st="9" end="9"/>
                                            </p:txEl>
                                          </p:spTgt>
                                        </p:tgtEl>
                                        <p:attrNameLst>
                                          <p:attrName>style.visibility</p:attrName>
                                        </p:attrNameLst>
                                      </p:cBhvr>
                                      <p:to>
                                        <p:strVal val="visible"/>
                                      </p:to>
                                    </p:set>
                                    <p:animEffect transition="in" filter="dissolve">
                                      <p:cBhvr>
                                        <p:cTn id="38" dur="500"/>
                                        <p:tgtEl>
                                          <p:spTgt spid="12">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2">
                                            <p:txEl>
                                              <p:pRg st="8" end="8"/>
                                            </p:txEl>
                                          </p:spTgt>
                                        </p:tgtEl>
                                        <p:attrNameLst>
                                          <p:attrName>style.visibility</p:attrName>
                                        </p:attrNameLst>
                                      </p:cBhvr>
                                      <p:to>
                                        <p:strVal val="visible"/>
                                      </p:to>
                                    </p:set>
                                    <p:animEffect transition="in" filter="dissolve">
                                      <p:cBhvr>
                                        <p:cTn id="43" dur="500"/>
                                        <p:tgtEl>
                                          <p:spTgt spid="12">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2">
                                            <p:txEl>
                                              <p:pRg st="10" end="10"/>
                                            </p:txEl>
                                          </p:spTgt>
                                        </p:tgtEl>
                                        <p:attrNameLst>
                                          <p:attrName>style.visibility</p:attrName>
                                        </p:attrNameLst>
                                      </p:cBhvr>
                                      <p:to>
                                        <p:strVal val="visible"/>
                                      </p:to>
                                    </p:set>
                                    <p:animEffect transition="in" filter="dissolve">
                                      <p:cBhvr>
                                        <p:cTn id="48" dur="500"/>
                                        <p:tgtEl>
                                          <p:spTgt spid="12">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dissolve">
                                      <p:cBhvr>
                                        <p:cTn id="5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1190625"/>
            <a:ext cx="8834438" cy="5502275"/>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The boy in front piles it all onto his plate ... </a:t>
            </a:r>
          </a:p>
          <a:p>
            <a:pPr marL="266700" lvl="2" indent="-266700" algn="just" eaLnBrk="1" hangingPunct="1">
              <a:lnSpc>
                <a:spcPct val="125000"/>
              </a:lnSpc>
              <a:spcBef>
                <a:spcPts val="1000"/>
              </a:spcBef>
              <a:buFont typeface="Wingdings" pitchFamily="2" charset="2"/>
              <a:buChar char="Ø"/>
              <a:defRPr/>
            </a:pPr>
            <a:r>
              <a:rPr lang="en-US" altLang="zh-CN" sz="2800" dirty="0" smtClean="0"/>
              <a:t>This is not the usual amount of food that one eats at a meal. The writer is using exaggeration.</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61925" y="34925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3435350"/>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zh-CN" altLang="en-US" sz="2400" dirty="0" smtClean="0">
                <a:solidFill>
                  <a:schemeClr val="hlink"/>
                </a:solidFill>
                <a:latin typeface="宋体"/>
              </a:rPr>
              <a:t>前面的男生每样儿都取了一些放到托盘上</a:t>
            </a:r>
            <a:r>
              <a:rPr lang="en-US" altLang="zh-CN" sz="2400" dirty="0" smtClean="0">
                <a:solidFill>
                  <a:schemeClr val="hlink"/>
                </a:solidFill>
                <a:latin typeface="宋体"/>
              </a:rPr>
              <a:t>……</a:t>
            </a:r>
            <a:endParaRPr lang="zh-CN" altLang="en-US" sz="2400" dirty="0">
              <a:solidFill>
                <a:schemeClr val="hlink"/>
              </a:solidFill>
            </a:endParaRPr>
          </a:p>
        </p:txBody>
      </p:sp>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895351"/>
            <a:ext cx="8834438" cy="5797550"/>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I pull on some clothes, and dash over to the lecture hall. </a:t>
            </a:r>
          </a:p>
          <a:p>
            <a:pPr marL="266700" lvl="2" indent="-266700" algn="just" eaLnBrk="1" hangingPunct="1">
              <a:lnSpc>
                <a:spcPct val="125000"/>
              </a:lnSpc>
              <a:spcBef>
                <a:spcPts val="1000"/>
              </a:spcBef>
              <a:buFont typeface="Wingdings" pitchFamily="2" charset="2"/>
              <a:buChar char="Ø"/>
              <a:defRPr/>
            </a:pPr>
            <a:r>
              <a:rPr lang="en-US" altLang="zh-CN" sz="2800" dirty="0" smtClean="0"/>
              <a:t>The expression </a:t>
            </a:r>
            <a:r>
              <a:rPr lang="en-US" altLang="zh-CN" sz="2800" b="1" i="1" dirty="0" smtClean="0"/>
              <a:t>pull on some clothes </a:t>
            </a:r>
            <a:r>
              <a:rPr lang="en-US" altLang="zh-CN" sz="2800" dirty="0" smtClean="0"/>
              <a:t>indicates that the writer puts on her clothes in a hurry because she was afraid that she might be late for class.</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61925" y="34925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3435350"/>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zh-CN" altLang="en-US" sz="2400" dirty="0" smtClean="0">
                <a:solidFill>
                  <a:schemeClr val="hlink"/>
                </a:solidFill>
                <a:latin typeface="宋体"/>
              </a:rPr>
              <a:t>我穿好衣服，急匆匆地跑到大讲堂。</a:t>
            </a:r>
            <a:endParaRPr lang="zh-CN" altLang="en-US" sz="2400" dirty="0">
              <a:solidFill>
                <a:schemeClr val="hlink"/>
              </a:solidFill>
            </a:endParaRPr>
          </a:p>
        </p:txBody>
      </p:sp>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 name="内容占位符 2"/>
          <p:cNvSpPr>
            <a:spLocks noGrp="1"/>
          </p:cNvSpPr>
          <p:nvPr>
            <p:ph idx="1"/>
          </p:nvPr>
        </p:nvSpPr>
        <p:spPr>
          <a:xfrm>
            <a:off x="114300" y="802257"/>
            <a:ext cx="8915400" cy="5922394"/>
          </a:xfrm>
        </p:spPr>
        <p:txBody>
          <a:bodyPr/>
          <a:lstStyle/>
          <a:p>
            <a:pPr marL="0" indent="1588">
              <a:lnSpc>
                <a:spcPct val="125000"/>
              </a:lnSpc>
              <a:buNone/>
            </a:pPr>
            <a:r>
              <a:rPr lang="en-US" altLang="zh-CN" b="1" dirty="0" smtClean="0"/>
              <a:t>Tuesday</a:t>
            </a:r>
          </a:p>
          <a:p>
            <a:pPr marL="0" indent="1588">
              <a:lnSpc>
                <a:spcPct val="114000"/>
              </a:lnSpc>
              <a:buNone/>
            </a:pPr>
            <a:r>
              <a:rPr lang="en-US" altLang="zh-CN" sz="1800" spc="-150" dirty="0" smtClean="0">
                <a:solidFill>
                  <a:srgbClr val="0070C0"/>
                </a:solidFill>
              </a:rPr>
              <a:t>10 </a:t>
            </a:r>
            <a:r>
              <a:rPr lang="en-US" altLang="zh-CN" sz="2500" spc="-190" dirty="0" smtClean="0">
                <a:hlinkClick r:id="rId3" action="ppaction://hlinksldjump"/>
              </a:rPr>
              <a:t>Am feeling a bit peckish, and it occurs to me that I haven’t eaten for two days</a:t>
            </a:r>
            <a:r>
              <a:rPr lang="en-US" altLang="zh-CN" sz="2500" spc="-190" dirty="0" smtClean="0"/>
              <a:t>. I go </a:t>
            </a:r>
            <a:r>
              <a:rPr lang="en-US" altLang="zh-CN" sz="2500" spc="-180" dirty="0" smtClean="0"/>
              <a:t>downstairs and </a:t>
            </a:r>
            <a:r>
              <a:rPr lang="en-US" altLang="zh-CN" sz="2500" spc="-180" dirty="0" smtClean="0">
                <a:hlinkClick r:id="rId4" action="ppaction://hlinksldjump"/>
              </a:rPr>
              <a:t>stumble</a:t>
            </a:r>
            <a:r>
              <a:rPr lang="en-US" altLang="zh-CN" sz="2500" spc="-180" dirty="0" smtClean="0"/>
              <a:t> across the dining hall, where I can have three meals a day</a:t>
            </a:r>
            <a:r>
              <a:rPr lang="en-US" altLang="zh-CN" sz="2500" spc="-190" dirty="0" smtClean="0"/>
              <a:t>. </a:t>
            </a:r>
            <a:r>
              <a:rPr lang="en-US" altLang="zh-CN" sz="2500" spc="-130" dirty="0" smtClean="0"/>
              <a:t>I go down and join a </a:t>
            </a:r>
            <a:r>
              <a:rPr lang="en-US" altLang="zh-CN" sz="2500" spc="-130" dirty="0" smtClean="0">
                <a:hlinkClick r:id="rId5" action="ppaction://hlinksldjump"/>
              </a:rPr>
              <a:t>lengthy</a:t>
            </a:r>
            <a:r>
              <a:rPr lang="en-US" altLang="zh-CN" sz="2500" spc="-130" dirty="0" smtClean="0"/>
              <a:t> file of people winding its way out into the open.</a:t>
            </a:r>
          </a:p>
          <a:p>
            <a:pPr marL="0" indent="1588">
              <a:lnSpc>
                <a:spcPct val="114000"/>
              </a:lnSpc>
              <a:buNone/>
            </a:pPr>
            <a:r>
              <a:rPr lang="en-US" altLang="zh-CN" sz="1800" spc="-150" dirty="0" smtClean="0">
                <a:solidFill>
                  <a:srgbClr val="0070C0"/>
                </a:solidFill>
              </a:rPr>
              <a:t>11</a:t>
            </a:r>
            <a:r>
              <a:rPr lang="en-US" altLang="zh-CN" sz="2500" spc="-150" dirty="0" smtClean="0"/>
              <a:t> </a:t>
            </a:r>
            <a:r>
              <a:rPr lang="en-US" altLang="zh-CN" sz="2500" dirty="0" smtClean="0"/>
              <a:t>“What’s for breakfast?” I ask the </a:t>
            </a:r>
            <a:r>
              <a:rPr lang="en-US" altLang="zh-CN" sz="2500" dirty="0" smtClean="0">
                <a:hlinkClick r:id="rId6" action="ppaction://hlinksldjump"/>
              </a:rPr>
              <a:t>guy</a:t>
            </a:r>
            <a:r>
              <a:rPr lang="en-US" altLang="zh-CN" sz="2500" dirty="0" smtClean="0"/>
              <a:t> in front of me.</a:t>
            </a:r>
          </a:p>
          <a:p>
            <a:pPr marL="0" indent="1588">
              <a:lnSpc>
                <a:spcPct val="114000"/>
              </a:lnSpc>
              <a:buNone/>
            </a:pPr>
            <a:r>
              <a:rPr lang="en-US" altLang="zh-CN" sz="1800" spc="-150" dirty="0" smtClean="0">
                <a:solidFill>
                  <a:srgbClr val="0070C0"/>
                </a:solidFill>
              </a:rPr>
              <a:t>12</a:t>
            </a:r>
            <a:r>
              <a:rPr lang="en-US" altLang="zh-CN" sz="2500" spc="-150" dirty="0" smtClean="0"/>
              <a:t> </a:t>
            </a:r>
            <a:r>
              <a:rPr lang="en-US" altLang="zh-CN" sz="2500" dirty="0" smtClean="0"/>
              <a:t>“No idea. I was too late for breakfast. This is for lunch.”</a:t>
            </a:r>
          </a:p>
          <a:p>
            <a:pPr marL="0" indent="1588">
              <a:lnSpc>
                <a:spcPct val="114000"/>
              </a:lnSpc>
              <a:buNone/>
            </a:pPr>
            <a:r>
              <a:rPr lang="en-US" altLang="zh-CN" sz="1800" spc="-150" dirty="0" smtClean="0">
                <a:solidFill>
                  <a:srgbClr val="0070C0"/>
                </a:solidFill>
              </a:rPr>
              <a:t>13</a:t>
            </a:r>
            <a:r>
              <a:rPr lang="en-US" altLang="zh-CN" sz="2500" spc="-150" dirty="0" smtClean="0"/>
              <a:t> </a:t>
            </a:r>
            <a:r>
              <a:rPr lang="en-US" altLang="zh-CN" sz="2500" spc="-210" dirty="0" smtClean="0"/>
              <a:t>It’s self-service and today’s menu includes chicken, rice, potatoes, salad, vegetables</a:t>
            </a:r>
            <a:r>
              <a:rPr lang="en-US" altLang="zh-CN" sz="2500" spc="-220" dirty="0" smtClean="0"/>
              <a:t>, </a:t>
            </a:r>
            <a:r>
              <a:rPr lang="en-US" altLang="zh-CN" sz="2500" spc="-170" dirty="0" smtClean="0"/>
              <a:t>cheese, yoghurt and fruit. </a:t>
            </a:r>
            <a:r>
              <a:rPr lang="en-US" altLang="zh-CN" sz="2500" spc="-170" dirty="0" smtClean="0">
                <a:hlinkClick r:id="rId7" action="ppaction://hlinksldjump"/>
              </a:rPr>
              <a:t>The boy in front piles it all onto his plate</a:t>
            </a:r>
            <a:r>
              <a:rPr lang="en-US" altLang="zh-CN" sz="2500" spc="-170" dirty="0" smtClean="0"/>
              <a:t>, pays for it, and </a:t>
            </a:r>
            <a:r>
              <a:rPr lang="en-US" altLang="zh-CN" sz="2500" dirty="0" smtClean="0"/>
              <a:t>goes to sit down. I seem to have lost my appetite.</a:t>
            </a:r>
            <a:r>
              <a:rPr lang="en-US" altLang="zh-CN" sz="2400" dirty="0" smtClean="0"/>
              <a:t> </a:t>
            </a:r>
          </a:p>
          <a:p>
            <a:pPr marL="0" indent="1588">
              <a:lnSpc>
                <a:spcPct val="114000"/>
              </a:lnSpc>
              <a:buNone/>
            </a:pPr>
            <a:r>
              <a:rPr lang="en-US" altLang="zh-CN" sz="1800" dirty="0" smtClean="0">
                <a:solidFill>
                  <a:srgbClr val="0070C0"/>
                </a:solidFill>
              </a:rPr>
              <a:t>14</a:t>
            </a:r>
            <a:r>
              <a:rPr lang="en-US" altLang="zh-CN" sz="2500" dirty="0" smtClean="0"/>
              <a:t> My mother calls. She asks if I’m eating proper meals.</a:t>
            </a:r>
            <a:endParaRPr lang="en-US" altLang="zh-CN" sz="2500" spc="-150" dirty="0" smtClean="0"/>
          </a:p>
          <a:p>
            <a:pPr lvl="1" eaLnBrk="1" hangingPunct="1">
              <a:buNone/>
              <a:defRPr/>
            </a:pPr>
            <a:endParaRPr lang="en-US" altLang="zh-CN" dirty="0" smtClean="0"/>
          </a:p>
          <a:p>
            <a:pPr lvl="2" eaLnBrk="1" hangingPunct="1">
              <a:buNone/>
              <a:defRPr/>
            </a:pPr>
            <a:endParaRPr lang="zh-CN" altLang="en-US"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8" action="ppaction://hlinkfile"/>
          </p:cNvPr>
          <p:cNvPicPr>
            <a:picLocks noChangeAspect="1" noChangeArrowheads="1"/>
          </p:cNvPicPr>
          <p:nvPr/>
        </p:nvPicPr>
        <p:blipFill>
          <a:blip r:embed="rId9"/>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12" action="ppaction://hlinksldjump"/>
          </p:cNvPr>
          <p:cNvPicPr>
            <a:picLocks noChangeAspect="1" noChangeArrowheads="1"/>
          </p:cNvPicPr>
          <p:nvPr/>
        </p:nvPicPr>
        <p:blipFill>
          <a:blip r:embed="rId13"/>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14" action="ppaction://hlinksldjump"/>
          </p:cNvPr>
          <p:cNvPicPr>
            <a:picLocks noChangeAspect="1" noChangeArrowheads="1"/>
          </p:cNvPicPr>
          <p:nvPr/>
        </p:nvPicPr>
        <p:blipFill>
          <a:blip r:embed="rId15"/>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895351"/>
            <a:ext cx="8834438" cy="5797550"/>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The lecture takes an hour, and at the end I look at my notes. I can’t read my handwriting. </a:t>
            </a:r>
          </a:p>
          <a:p>
            <a:pPr marL="266700" lvl="2" indent="-266700" algn="just" eaLnBrk="1" hangingPunct="1">
              <a:lnSpc>
                <a:spcPct val="125000"/>
              </a:lnSpc>
              <a:spcBef>
                <a:spcPts val="1000"/>
              </a:spcBef>
              <a:buFont typeface="Wingdings" pitchFamily="2" charset="2"/>
              <a:buChar char="Ø"/>
              <a:defRPr/>
            </a:pPr>
            <a:r>
              <a:rPr lang="en-US" altLang="zh-CN" sz="2800" dirty="0" smtClean="0"/>
              <a:t>From this we know how absent-minded the writer is in the class.</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61925" y="34925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3435350"/>
            <a:ext cx="8213725"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zh-CN" altLang="en-US" sz="2400" dirty="0" smtClean="0">
                <a:solidFill>
                  <a:schemeClr val="hlink"/>
                </a:solidFill>
                <a:latin typeface="宋体"/>
              </a:rPr>
              <a:t>讲座持续了</a:t>
            </a:r>
            <a:r>
              <a:rPr lang="en-US" altLang="zh-CN" sz="2400" dirty="0" smtClean="0">
                <a:solidFill>
                  <a:schemeClr val="hlink"/>
                </a:solidFill>
                <a:latin typeface="宋体"/>
              </a:rPr>
              <a:t>1</a:t>
            </a:r>
            <a:r>
              <a:rPr lang="zh-CN" altLang="en-US" sz="2400" dirty="0" smtClean="0">
                <a:solidFill>
                  <a:schemeClr val="hlink"/>
                </a:solidFill>
                <a:latin typeface="宋体"/>
              </a:rPr>
              <a:t>个小时。结束时我看了看笔记，我根本就看不清我写了些什么。</a:t>
            </a:r>
            <a:endParaRPr lang="zh-CN" altLang="en-US" sz="2400" dirty="0">
              <a:solidFill>
                <a:schemeClr val="hlink"/>
              </a:solidFill>
            </a:endParaRPr>
          </a:p>
        </p:txBody>
      </p:sp>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790575"/>
            <a:ext cx="8834438" cy="5902326"/>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 an English literature major …</a:t>
            </a:r>
          </a:p>
          <a:p>
            <a:pPr marL="266700" lvl="2" indent="-266700" algn="just" eaLnBrk="1" hangingPunct="1">
              <a:lnSpc>
                <a:spcPct val="125000"/>
              </a:lnSpc>
              <a:spcBef>
                <a:spcPts val="1000"/>
              </a:spcBef>
              <a:buFont typeface="Wingdings" pitchFamily="2" charset="2"/>
              <a:buChar char="Ø"/>
              <a:defRPr/>
            </a:pPr>
            <a:r>
              <a:rPr lang="en-US" altLang="zh-CN" sz="2800" b="1" dirty="0" smtClean="0"/>
              <a:t>An English literature major </a:t>
            </a:r>
            <a:r>
              <a:rPr lang="en-US" altLang="zh-CN" sz="2800" dirty="0" smtClean="0"/>
              <a:t>is a degree in English or a student reading English, perhaps with a subsidiary subject. In American usage, the main subject of study or specialization for a degree is often combined with a less-studied subject (a minor).</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61925" y="4359275"/>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4302125"/>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en-US" altLang="zh-CN" sz="2400" dirty="0" smtClean="0">
                <a:solidFill>
                  <a:schemeClr val="hlink"/>
                </a:solidFill>
                <a:latin typeface="宋体"/>
              </a:rPr>
              <a:t>……</a:t>
            </a:r>
            <a:r>
              <a:rPr lang="zh-CN" altLang="en-US" sz="2400" dirty="0" smtClean="0">
                <a:solidFill>
                  <a:schemeClr val="hlink"/>
                </a:solidFill>
                <a:latin typeface="宋体"/>
              </a:rPr>
              <a:t>英语文学专业的学生</a:t>
            </a:r>
            <a:r>
              <a:rPr lang="en-US" altLang="zh-CN" sz="2400" dirty="0" smtClean="0">
                <a:solidFill>
                  <a:schemeClr val="hlink"/>
                </a:solidFill>
                <a:latin typeface="宋体"/>
              </a:rPr>
              <a:t>……</a:t>
            </a:r>
            <a:endParaRPr lang="zh-CN" altLang="en-US" sz="2400" dirty="0" smtClean="0">
              <a:solidFill>
                <a:schemeClr val="hlink"/>
              </a:solidFill>
            </a:endParaRPr>
          </a:p>
        </p:txBody>
      </p:sp>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790575"/>
            <a:ext cx="8834438" cy="5902326"/>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She’s a bit </a:t>
            </a:r>
            <a:r>
              <a:rPr lang="en-US" altLang="zh-CN" sz="2800" b="1" dirty="0" smtClean="0">
                <a:hlinkClick r:id="rId3" action="ppaction://hlinksldjump"/>
              </a:rPr>
              <a:t>impressive</a:t>
            </a:r>
            <a:r>
              <a:rPr lang="en-US" altLang="zh-CN" sz="2800" b="1" dirty="0" smtClean="0"/>
              <a:t>, and I feel so </a:t>
            </a:r>
            <a:r>
              <a:rPr lang="en-US" altLang="zh-CN" sz="2800" b="1" dirty="0" smtClean="0">
                <a:hlinkClick r:id="rId4" action="ppaction://hlinksldjump"/>
              </a:rPr>
              <a:t>ignorant</a:t>
            </a:r>
            <a:r>
              <a:rPr lang="en-US" altLang="zh-CN" sz="2800" b="1" dirty="0" smtClean="0"/>
              <a:t> … I don’t even think I should breathe the same air as her. </a:t>
            </a:r>
          </a:p>
          <a:p>
            <a:pPr marL="266700" lvl="2" indent="-266700" algn="just" eaLnBrk="1" hangingPunct="1">
              <a:lnSpc>
                <a:spcPct val="125000"/>
              </a:lnSpc>
              <a:spcBef>
                <a:spcPts val="1000"/>
              </a:spcBef>
              <a:buFont typeface="Wingdings" pitchFamily="2" charset="2"/>
              <a:buChar char="Ø"/>
              <a:defRPr/>
            </a:pPr>
            <a:r>
              <a:rPr lang="en-US" altLang="zh-CN" sz="2800" dirty="0" smtClean="0"/>
              <a:t>This sentence is exaggerated and humorous, emphasizing the gap between the writer and Sophie — Sophie seems much more intelligent, knowledgeable and enthusiastic than the writer. In comparison, the writer feels so ignorant that she thinks she doesn’t deserve to breathe the same air as Sophie. </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61925" y="530225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5245100"/>
            <a:ext cx="8213725"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gn="just">
              <a:lnSpc>
                <a:spcPct val="125000"/>
              </a:lnSpc>
            </a:pPr>
            <a:r>
              <a:rPr lang="zh-CN" altLang="en-US" sz="2400" dirty="0" smtClean="0">
                <a:solidFill>
                  <a:schemeClr val="hlink"/>
                </a:solidFill>
                <a:latin typeface="宋体"/>
              </a:rPr>
              <a:t>她令人钦佩，我觉得自己太无知了</a:t>
            </a:r>
            <a:r>
              <a:rPr lang="en-US" altLang="zh-CN" sz="2400" dirty="0" smtClean="0">
                <a:solidFill>
                  <a:schemeClr val="hlink"/>
                </a:solidFill>
                <a:latin typeface="宋体"/>
              </a:rPr>
              <a:t>……</a:t>
            </a:r>
            <a:r>
              <a:rPr lang="zh-CN" altLang="en-US" sz="2400" dirty="0" smtClean="0">
                <a:solidFill>
                  <a:schemeClr val="hlink"/>
                </a:solidFill>
                <a:latin typeface="宋体"/>
              </a:rPr>
              <a:t>我甚至不配跟她呼吸同样的空气。</a:t>
            </a:r>
            <a:endParaRPr lang="zh-CN" altLang="en-US" sz="2400" dirty="0">
              <a:solidFill>
                <a:schemeClr val="hlink"/>
              </a:solidFill>
            </a:endParaRPr>
          </a:p>
        </p:txBody>
      </p:sp>
      <p:pic>
        <p:nvPicPr>
          <p:cNvPr id="14"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47700"/>
            <a:ext cx="8834438" cy="6045201"/>
          </a:xfrm>
        </p:spPr>
        <p:txBody>
          <a:bodyPr/>
          <a:lstStyle/>
          <a:p>
            <a:pPr marL="266700" lvl="2" indent="-266700" algn="just" eaLnBrk="1" hangingPunct="1">
              <a:lnSpc>
                <a:spcPct val="85000"/>
              </a:lnSpc>
              <a:spcBef>
                <a:spcPts val="0"/>
              </a:spcBef>
              <a:buNone/>
              <a:defRPr/>
            </a:pPr>
            <a:r>
              <a:rPr lang="en-US" altLang="zh-CN" sz="2800" dirty="0" smtClean="0"/>
              <a:t>    </a:t>
            </a:r>
            <a:r>
              <a:rPr lang="en-US" altLang="zh-CN" sz="2800" b="1" dirty="0" err="1" smtClean="0"/>
              <a:t>Freshers’</a:t>
            </a:r>
            <a:r>
              <a:rPr lang="en-US" altLang="zh-CN" sz="2800" b="1" dirty="0" smtClean="0"/>
              <a:t> Fair </a:t>
            </a:r>
          </a:p>
          <a:p>
            <a:pPr marL="266700" lvl="2" indent="-266700" algn="just" eaLnBrk="1" hangingPunct="1">
              <a:lnSpc>
                <a:spcPct val="85000"/>
              </a:lnSpc>
              <a:spcBef>
                <a:spcPts val="0"/>
              </a:spcBef>
              <a:buFont typeface="Wingdings" pitchFamily="2" charset="2"/>
              <a:buChar char="Ø"/>
              <a:defRPr/>
            </a:pPr>
            <a:r>
              <a:rPr lang="en-US" altLang="zh-CN" sz="2800" dirty="0" smtClean="0"/>
              <a:t>A </a:t>
            </a:r>
            <a:r>
              <a:rPr lang="en-US" altLang="zh-CN" sz="2800" dirty="0" err="1" smtClean="0"/>
              <a:t>Freshers’</a:t>
            </a:r>
            <a:r>
              <a:rPr lang="en-US" altLang="zh-CN" sz="2800" dirty="0" smtClean="0"/>
              <a:t> Fair is largely arranged by university faculties, student societies and clubs to give information to new students in their first week at university, and to attract new members. Often faculties, departments, societies and clubs will set up a table or tent on campus where they display the information about the faculty, society or club, and about how they are able to help students. They give out information packs to students. Sometimes they also give students small gifts or discount vouchers for nearby restaurants, pubs or shops. For new students in the UK, there is usually an induction week when they receive a lot of information about their courses. </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3" name="Text Box 14"/>
          <p:cNvSpPr txBox="1">
            <a:spLocks noChangeArrowheads="1"/>
          </p:cNvSpPr>
          <p:nvPr/>
        </p:nvSpPr>
        <p:spPr bwMode="auto">
          <a:xfrm>
            <a:off x="777875" y="5492750"/>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gn="just">
              <a:lnSpc>
                <a:spcPct val="125000"/>
              </a:lnSpc>
            </a:pPr>
            <a:r>
              <a:rPr lang="zh-CN" altLang="en-US" sz="2400" dirty="0" smtClean="0">
                <a:solidFill>
                  <a:schemeClr val="hlink"/>
                </a:solidFill>
                <a:latin typeface="宋体"/>
              </a:rPr>
              <a:t>新生集会</a:t>
            </a:r>
            <a:endParaRPr lang="zh-CN" altLang="en-US" sz="2400" dirty="0">
              <a:solidFill>
                <a:schemeClr val="hlink"/>
              </a:solidFill>
            </a:endParaRPr>
          </a:p>
        </p:txBody>
      </p:sp>
      <p:sp>
        <p:nvSpPr>
          <p:cNvPr id="9" name="Text Box 13"/>
          <p:cNvSpPr txBox="1">
            <a:spLocks noChangeArrowheads="1"/>
          </p:cNvSpPr>
          <p:nvPr/>
        </p:nvSpPr>
        <p:spPr bwMode="auto">
          <a:xfrm>
            <a:off x="133350" y="55499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790575"/>
            <a:ext cx="6031455" cy="5902326"/>
          </a:xfrm>
        </p:spPr>
        <p:txBody>
          <a:bodyPr/>
          <a:lstStyle/>
          <a:p>
            <a:pPr marL="266700" lvl="2" indent="-266700" algn="just" eaLnBrk="1" hangingPunct="1">
              <a:lnSpc>
                <a:spcPct val="100000"/>
              </a:lnSpc>
              <a:spcBef>
                <a:spcPts val="1000"/>
              </a:spcBef>
              <a:buNone/>
              <a:defRPr/>
            </a:pPr>
            <a:r>
              <a:rPr lang="en-US" altLang="zh-CN" sz="2800" dirty="0" smtClean="0"/>
              <a:t>    </a:t>
            </a:r>
            <a:r>
              <a:rPr lang="en-US" altLang="zh-CN" sz="2800" b="1" dirty="0" smtClean="0"/>
              <a:t>bell-ringing </a:t>
            </a:r>
          </a:p>
          <a:p>
            <a:pPr marL="266700" lvl="2" indent="-266700" algn="just" eaLnBrk="1" hangingPunct="1">
              <a:lnSpc>
                <a:spcPct val="100000"/>
              </a:lnSpc>
              <a:spcBef>
                <a:spcPts val="1000"/>
              </a:spcBef>
              <a:buFont typeface="Wingdings" pitchFamily="2" charset="2"/>
              <a:buChar char="Ø"/>
              <a:defRPr/>
            </a:pPr>
            <a:r>
              <a:rPr lang="en-US" altLang="zh-CN" sz="2800" dirty="0" smtClean="0"/>
              <a:t>Bell-ringing is a musical activity which involves a group of six to ten people. Each person has two bells, one in each hand, and takes turns to ring them. Each bell has a different musical note, so when the bells are rung in turn, the group can make musical melodies and harmonies. Traditionally, church bells were rung to tell people nearby that a church service was about to begin.</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42875" y="5750075"/>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787400" y="5692925"/>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gn="just">
              <a:lnSpc>
                <a:spcPct val="125000"/>
              </a:lnSpc>
            </a:pPr>
            <a:r>
              <a:rPr lang="zh-CN" altLang="en-US" sz="2400" dirty="0" smtClean="0">
                <a:solidFill>
                  <a:schemeClr val="hlink"/>
                </a:solidFill>
                <a:latin typeface="宋体"/>
              </a:rPr>
              <a:t>手铃</a:t>
            </a:r>
            <a:endParaRPr lang="zh-CN" altLang="en-US" sz="2400" dirty="0">
              <a:solidFill>
                <a:schemeClr val="hlink"/>
              </a:solidFill>
            </a:endParaRPr>
          </a:p>
        </p:txBody>
      </p:sp>
      <p:pic>
        <p:nvPicPr>
          <p:cNvPr id="10" name="Picture 11" descr="ANd9GcSuDHTwZE783g-TVNSzlHJY9V4aM_Z7JqW_tLautr_tUT2G4dI&amp;t=1&amp;usg=__zqOTb-F2zkfk-i5l1YEkGaVoEGk="/>
          <p:cNvPicPr>
            <a:picLocks noChangeAspect="1" noChangeArrowheads="1"/>
          </p:cNvPicPr>
          <p:nvPr/>
        </p:nvPicPr>
        <p:blipFill>
          <a:blip r:embed="rId5"/>
          <a:srcRect/>
          <a:stretch>
            <a:fillRect/>
          </a:stretch>
        </p:blipFill>
        <p:spPr bwMode="auto">
          <a:xfrm>
            <a:off x="6288345" y="2212111"/>
            <a:ext cx="2607260" cy="2602957"/>
          </a:xfrm>
          <a:prstGeom prst="rect">
            <a:avLst/>
          </a:prstGeom>
          <a:noFill/>
          <a:ln w="9525">
            <a:noFill/>
            <a:miter lim="800000"/>
            <a:headEnd/>
            <a:tailEnd/>
          </a:ln>
        </p:spPr>
      </p:pic>
      <p:pic>
        <p:nvPicPr>
          <p:cNvPr id="16" name="图片 10" descr="MORE"/>
          <p:cNvPicPr>
            <a:picLocks noChangeAspect="1" noChangeArrowheads="1"/>
          </p:cNvPicPr>
          <p:nvPr/>
        </p:nvPicPr>
        <p:blipFill>
          <a:blip r:embed="rId6"/>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15" name="Picture 15" descr="ANd9GcRzD8PRP48qwMkDNHRViGJemNdRQWiTiMqWR8YpnOpRpqJxEAw&amp;t=1&amp;usg=__ETZqWWQsODTJOrGr0o6PNDWo-Jw="/>
          <p:cNvPicPr>
            <a:picLocks noChangeAspect="1" noChangeArrowheads="1"/>
          </p:cNvPicPr>
          <p:nvPr/>
        </p:nvPicPr>
        <p:blipFill>
          <a:blip r:embed="rId8"/>
          <a:srcRect/>
          <a:stretch>
            <a:fillRect/>
          </a:stretch>
        </p:blipFill>
        <p:spPr bwMode="auto">
          <a:xfrm>
            <a:off x="4076763" y="694188"/>
            <a:ext cx="4824412" cy="3671887"/>
          </a:xfrm>
          <a:prstGeom prst="rect">
            <a:avLst/>
          </a:prstGeom>
          <a:noFill/>
          <a:ln w="9525">
            <a:noFill/>
            <a:miter lim="800000"/>
            <a:headEnd/>
            <a:tailEnd/>
          </a:ln>
        </p:spPr>
      </p:pic>
      <p:pic>
        <p:nvPicPr>
          <p:cNvPr id="16" name="Picture 17" descr="RingingRoom1"/>
          <p:cNvPicPr>
            <a:picLocks noChangeAspect="1" noChangeArrowheads="1"/>
          </p:cNvPicPr>
          <p:nvPr/>
        </p:nvPicPr>
        <p:blipFill>
          <a:blip r:embed="rId9"/>
          <a:srcRect/>
          <a:stretch>
            <a:fillRect/>
          </a:stretch>
        </p:blipFill>
        <p:spPr bwMode="auto">
          <a:xfrm>
            <a:off x="250825" y="3421513"/>
            <a:ext cx="4608513" cy="3154362"/>
          </a:xfrm>
          <a:prstGeom prst="rect">
            <a:avLst/>
          </a:prstGeom>
          <a:noFill/>
          <a:ln w="9525">
            <a:noFill/>
            <a:miter lim="800000"/>
            <a:headEnd/>
            <a:tailEnd/>
          </a:ln>
        </p:spPr>
      </p:pic>
      <p:sp>
        <p:nvSpPr>
          <p:cNvPr id="17" name="Text Box 18"/>
          <p:cNvSpPr txBox="1">
            <a:spLocks noChangeArrowheads="1"/>
          </p:cNvSpPr>
          <p:nvPr/>
        </p:nvSpPr>
        <p:spPr bwMode="auto">
          <a:xfrm>
            <a:off x="539750" y="1054550"/>
            <a:ext cx="3311525" cy="579438"/>
          </a:xfrm>
          <a:prstGeom prst="rect">
            <a:avLst/>
          </a:prstGeom>
          <a:noFill/>
          <a:ln w="9525" algn="ctr">
            <a:noFill/>
            <a:miter lim="800000"/>
            <a:headEnd/>
            <a:tailEnd/>
          </a:ln>
        </p:spPr>
        <p:txBody>
          <a:bodyPr>
            <a:spAutoFit/>
          </a:bodyPr>
          <a:lstStyle/>
          <a:p>
            <a:pPr marL="742950" indent="-285750"/>
            <a:r>
              <a:rPr lang="en-US" altLang="zh-CN" sz="3200" b="1" dirty="0">
                <a:solidFill>
                  <a:schemeClr val="accent2">
                    <a:lumMod val="75000"/>
                  </a:schemeClr>
                </a:solidFill>
              </a:rPr>
              <a:t>bell ringing</a:t>
            </a:r>
          </a:p>
        </p:txBody>
      </p:sp>
      <p:pic>
        <p:nvPicPr>
          <p:cNvPr id="18" name="图片 5" descr="Back">
            <a:hlinkClick r:id="rId10" action="ppaction://hlinksldjump"/>
          </p:cNvPr>
          <p:cNvPicPr>
            <a:picLocks noChangeAspect="1" noChangeArrowheads="1"/>
          </p:cNvPicPr>
          <p:nvPr/>
        </p:nvPicPr>
        <p:blipFill>
          <a:blip r:embed="rId11"/>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66750"/>
            <a:ext cx="8834438" cy="6026151"/>
          </a:xfrm>
        </p:spPr>
        <p:txBody>
          <a:bodyPr/>
          <a:lstStyle/>
          <a:p>
            <a:pPr marL="266700" lvl="2" indent="-266700" algn="just" eaLnBrk="1" hangingPunct="1">
              <a:lnSpc>
                <a:spcPct val="100000"/>
              </a:lnSpc>
              <a:spcBef>
                <a:spcPts val="0"/>
              </a:spcBef>
              <a:buNone/>
              <a:defRPr/>
            </a:pPr>
            <a:r>
              <a:rPr lang="en-US" altLang="zh-CN" sz="2800" dirty="0" smtClean="0"/>
              <a:t>    </a:t>
            </a:r>
            <a:r>
              <a:rPr lang="en-US" altLang="zh-CN" sz="2800" b="1" dirty="0" smtClean="0">
                <a:solidFill>
                  <a:schemeClr val="accent2">
                    <a:lumMod val="75000"/>
                  </a:schemeClr>
                </a:solidFill>
              </a:rPr>
              <a:t>For some reason</a:t>
            </a:r>
            <a:r>
              <a:rPr lang="en-US" altLang="zh-CN" sz="2800" b="1" dirty="0" smtClean="0"/>
              <a:t>, I also have to </a:t>
            </a:r>
            <a:r>
              <a:rPr lang="en-US" altLang="zh-CN" sz="2800" b="1" dirty="0" smtClean="0">
                <a:solidFill>
                  <a:schemeClr val="accent2">
                    <a:lumMod val="75000"/>
                  </a:schemeClr>
                </a:solidFill>
              </a:rPr>
              <a:t>swear</a:t>
            </a:r>
            <a:r>
              <a:rPr lang="en-US" altLang="zh-CN" sz="2800" b="1" dirty="0" smtClean="0"/>
              <a:t> that I won’t damage the books or break the library rules, and if I do, I’ll be sent to prison. </a:t>
            </a:r>
          </a:p>
          <a:p>
            <a:pPr marL="266700" lvl="2" indent="-266700" algn="just" eaLnBrk="1" hangingPunct="1">
              <a:lnSpc>
                <a:spcPct val="100000"/>
              </a:lnSpc>
              <a:spcBef>
                <a:spcPts val="0"/>
              </a:spcBef>
              <a:buFont typeface="Wingdings" pitchFamily="2" charset="2"/>
              <a:buChar char="Ø"/>
              <a:defRPr/>
            </a:pPr>
            <a:r>
              <a:rPr lang="en-US" altLang="zh-CN" sz="2800" dirty="0" smtClean="0"/>
              <a:t>Again, this is </a:t>
            </a:r>
            <a:r>
              <a:rPr lang="en-US" altLang="zh-CN" sz="2800" dirty="0" err="1" smtClean="0"/>
              <a:t>humour</a:t>
            </a:r>
            <a:r>
              <a:rPr lang="en-US" altLang="zh-CN" sz="2800" dirty="0" smtClean="0"/>
              <a:t> through exaggeration. All libraries have rules, but those who break the rules are unlikely to go to prison. The expression </a:t>
            </a:r>
            <a:r>
              <a:rPr lang="en-US" altLang="zh-CN" sz="2800" b="1" i="1" dirty="0" smtClean="0"/>
              <a:t>for some reason </a:t>
            </a:r>
            <a:r>
              <a:rPr lang="en-US" altLang="zh-CN" sz="2800" dirty="0" smtClean="0"/>
              <a:t>indicates that the writer doesn’t understand why she needs to swear to follow the library rules.</a:t>
            </a:r>
          </a:p>
          <a:p>
            <a:pPr marL="266700" lvl="2" indent="-266700" algn="just" eaLnBrk="1" hangingPunct="1">
              <a:lnSpc>
                <a:spcPct val="100000"/>
              </a:lnSpc>
              <a:spcBef>
                <a:spcPts val="0"/>
              </a:spcBef>
              <a:buFont typeface="Wingdings" pitchFamily="2" charset="2"/>
              <a:buChar char="Ø"/>
              <a:defRPr/>
            </a:pPr>
            <a:endParaRPr lang="en-US" altLang="zh-CN" sz="2800" dirty="0" smtClean="0"/>
          </a:p>
          <a:p>
            <a:pPr marL="266700" lvl="2" indent="-266700" algn="just" eaLnBrk="1" hangingPunct="1">
              <a:lnSpc>
                <a:spcPct val="100000"/>
              </a:lnSpc>
              <a:spcBef>
                <a:spcPts val="0"/>
              </a:spcBef>
              <a:buFont typeface="Wingdings" pitchFamily="2" charset="2"/>
              <a:buChar char="Ø"/>
              <a:defRPr/>
            </a:pPr>
            <a:endParaRPr lang="en-US" altLang="zh-CN" sz="2800" dirty="0" smtClean="0"/>
          </a:p>
          <a:p>
            <a:pPr marL="266700" lvl="2" indent="-266700" algn="just" eaLnBrk="1" hangingPunct="1">
              <a:lnSpc>
                <a:spcPct val="100000"/>
              </a:lnSpc>
              <a:spcBef>
                <a:spcPts val="0"/>
              </a:spcBef>
              <a:buFont typeface="Wingdings" pitchFamily="2" charset="2"/>
              <a:buChar char="Ø"/>
              <a:defRPr/>
            </a:pPr>
            <a:r>
              <a:rPr lang="en-US" altLang="zh-CN" sz="2800" b="1" spc="-70" dirty="0" smtClean="0"/>
              <a:t>swear</a:t>
            </a:r>
            <a:r>
              <a:rPr lang="en-US" altLang="zh-CN" sz="2800" spc="-70" dirty="0" smtClean="0"/>
              <a:t>: </a:t>
            </a:r>
            <a:r>
              <a:rPr lang="en-US" altLang="zh-CN" sz="2800" i="1" spc="-70" dirty="0" err="1" smtClean="0">
                <a:solidFill>
                  <a:srgbClr val="FF0000"/>
                </a:solidFill>
              </a:rPr>
              <a:t>vt</a:t>
            </a:r>
            <a:r>
              <a:rPr lang="en-US" altLang="zh-CN" sz="2800" i="1" spc="-70" dirty="0" smtClean="0">
                <a:solidFill>
                  <a:srgbClr val="FF0000"/>
                </a:solidFill>
              </a:rPr>
              <a:t>. </a:t>
            </a:r>
            <a:r>
              <a:rPr lang="en-US" altLang="zh-CN" sz="2800" spc="-70" dirty="0" smtClean="0"/>
              <a:t>make a promise to do sth. </a:t>
            </a:r>
            <a:r>
              <a:rPr lang="zh-CN" altLang="en-US" sz="2400" spc="-70" dirty="0" smtClean="0">
                <a:solidFill>
                  <a:srgbClr val="0070C0"/>
                </a:solidFill>
              </a:rPr>
              <a:t>发誓，许诺（要做某事） </a:t>
            </a:r>
          </a:p>
          <a:p>
            <a:pPr marL="266700" lvl="2" indent="-266700" algn="just" eaLnBrk="1" hangingPunct="1">
              <a:lnSpc>
                <a:spcPct val="100000"/>
              </a:lnSpc>
              <a:spcBef>
                <a:spcPts val="0"/>
              </a:spcBef>
              <a:buNone/>
              <a:defRPr/>
            </a:pPr>
            <a:r>
              <a:rPr lang="en-US" altLang="zh-CN" sz="2800" i="1" dirty="0" smtClean="0"/>
              <a:t>e.g</a:t>
            </a:r>
            <a:r>
              <a:rPr lang="en-US" altLang="zh-CN" sz="2800" dirty="0" smtClean="0"/>
              <a:t>. He swore that he would never see her again. </a:t>
            </a:r>
          </a:p>
          <a:p>
            <a:pPr marL="266700" lvl="2" indent="-266700" algn="just" eaLnBrk="1" hangingPunct="1">
              <a:lnSpc>
                <a:spcPct val="100000"/>
              </a:lnSpc>
              <a:spcBef>
                <a:spcPts val="0"/>
              </a:spcBef>
              <a:buNone/>
              <a:defRPr/>
            </a:pPr>
            <a:r>
              <a:rPr lang="en-US" altLang="zh-CN" sz="2800" dirty="0" smtClean="0"/>
              <a:t>       </a:t>
            </a:r>
            <a:r>
              <a:rPr lang="zh-CN" altLang="en-US" sz="2400" dirty="0" smtClean="0">
                <a:solidFill>
                  <a:srgbClr val="0070C0"/>
                </a:solidFill>
              </a:rPr>
              <a:t>他发誓再也不会和她见面。</a:t>
            </a:r>
            <a:endParaRPr lang="zh-CN" altLang="en-US" sz="2400" dirty="0">
              <a:solidFill>
                <a:srgbClr val="0070C0"/>
              </a:solidFill>
            </a:endParaRP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23825" y="4130675"/>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768350" y="4073525"/>
            <a:ext cx="8213725"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gn="just">
              <a:lnSpc>
                <a:spcPct val="125000"/>
              </a:lnSpc>
            </a:pPr>
            <a:r>
              <a:rPr lang="zh-CN" altLang="en-US" sz="2400" dirty="0" smtClean="0">
                <a:solidFill>
                  <a:schemeClr val="hlink"/>
                </a:solidFill>
                <a:latin typeface="宋体"/>
              </a:rPr>
              <a:t>出于某种原因，我还得发誓不会损坏书籍、不会违反图书馆的规定，否则我就要进监狱。</a:t>
            </a:r>
            <a:endParaRPr lang="zh-CN" altLang="en-US" sz="2400" dirty="0">
              <a:solidFill>
                <a:schemeClr val="hlink"/>
              </a:solidFill>
            </a:endParaRPr>
          </a:p>
        </p:txBody>
      </p:sp>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dissolve">
                                      <p:cBhvr>
                                        <p:cTn id="22" dur="500"/>
                                        <p:tgtEl>
                                          <p:spTgt spid="1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Effect transition="in" filter="dissolve">
                                      <p:cBhvr>
                                        <p:cTn id="27" dur="500"/>
                                        <p:tgtEl>
                                          <p:spTgt spid="1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xEl>
                                              <p:pRg st="6" end="6"/>
                                            </p:txEl>
                                          </p:spTgt>
                                        </p:tgtEl>
                                        <p:attrNameLst>
                                          <p:attrName>style.visibility</p:attrName>
                                        </p:attrNameLst>
                                      </p:cBhvr>
                                      <p:to>
                                        <p:strVal val="visible"/>
                                      </p:to>
                                    </p:set>
                                    <p:animEffect transition="in" filter="dissolve">
                                      <p:cBhvr>
                                        <p:cTn id="32" dur="500"/>
                                        <p:tgtEl>
                                          <p:spTgt spid="1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1400175"/>
            <a:ext cx="8834438" cy="5292726"/>
          </a:xfrm>
        </p:spPr>
        <p:txBody>
          <a:bodyPr/>
          <a:lstStyle/>
          <a:p>
            <a:pPr marL="266700" lvl="2" indent="-266700" algn="just" eaLnBrk="1" hangingPunct="1">
              <a:lnSpc>
                <a:spcPct val="100000"/>
              </a:lnSpc>
              <a:spcBef>
                <a:spcPts val="1200"/>
              </a:spcBef>
              <a:buNone/>
              <a:defRPr/>
            </a:pPr>
            <a:r>
              <a:rPr lang="en-US" altLang="zh-CN" sz="2800" dirty="0" smtClean="0"/>
              <a:t>    </a:t>
            </a:r>
            <a:r>
              <a:rPr lang="en-US" altLang="zh-CN" sz="2800" b="1" dirty="0" smtClean="0"/>
              <a:t>(What!? For speaking too loudly?) </a:t>
            </a:r>
          </a:p>
          <a:p>
            <a:pPr marL="266700" lvl="2" indent="-266700" algn="just" eaLnBrk="1" hangingPunct="1">
              <a:lnSpc>
                <a:spcPct val="150000"/>
              </a:lnSpc>
              <a:spcBef>
                <a:spcPts val="1200"/>
              </a:spcBef>
              <a:buFont typeface="Wingdings" pitchFamily="2" charset="2"/>
              <a:buChar char="Ø"/>
              <a:defRPr/>
            </a:pPr>
            <a:r>
              <a:rPr lang="en-US" altLang="zh-CN" sz="2800" dirty="0" smtClean="0"/>
              <a:t>The sentence is in brackets. This is what the writer thinks to herself. She does not say it out loud.</a:t>
            </a:r>
          </a:p>
          <a:p>
            <a:pPr marL="266700" lvl="2" indent="-266700" algn="just" eaLnBrk="1" hangingPunct="1">
              <a:lnSpc>
                <a:spcPct val="100000"/>
              </a:lnSpc>
              <a:spcBef>
                <a:spcPts val="0"/>
              </a:spcBef>
              <a:buNone/>
              <a:defRPr/>
            </a:pPr>
            <a:endParaRPr lang="en-US" altLang="zh-CN" sz="2800" dirty="0" smtClean="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23825" y="4130675"/>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768350" y="4073525"/>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gn="just">
              <a:lnSpc>
                <a:spcPct val="125000"/>
              </a:lnSpc>
            </a:pPr>
            <a:r>
              <a:rPr lang="zh-CN" altLang="en-US" sz="2400" dirty="0" smtClean="0">
                <a:solidFill>
                  <a:schemeClr val="hlink"/>
                </a:solidFill>
                <a:latin typeface="宋体"/>
              </a:rPr>
              <a:t>什么！？ 就因为大声说话吗？</a:t>
            </a:r>
            <a:endParaRPr lang="zh-CN" altLang="en-US" sz="2400" dirty="0">
              <a:solidFill>
                <a:schemeClr val="hlink"/>
              </a:solidFill>
            </a:endParaRPr>
          </a:p>
        </p:txBody>
      </p:sp>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857250"/>
            <a:ext cx="8834438" cy="5835651"/>
          </a:xfrm>
        </p:spPr>
        <p:txBody>
          <a:bodyPr/>
          <a:lstStyle/>
          <a:p>
            <a:pPr marL="266700" lvl="2" indent="-266700" algn="just" eaLnBrk="1" hangingPunct="1">
              <a:lnSpc>
                <a:spcPct val="100000"/>
              </a:lnSpc>
              <a:spcBef>
                <a:spcPts val="1200"/>
              </a:spcBef>
              <a:buNone/>
              <a:defRPr/>
            </a:pPr>
            <a:r>
              <a:rPr lang="en-US" altLang="zh-CN" sz="2800" dirty="0" smtClean="0"/>
              <a:t>    </a:t>
            </a:r>
            <a:r>
              <a:rPr lang="en-US" altLang="zh-CN" sz="2800" b="1" dirty="0" smtClean="0"/>
              <a:t>I’m not sure what happens to my dirty clothes after putting them in the clothes basket and before finding them clean, ironed and folded in my </a:t>
            </a:r>
            <a:r>
              <a:rPr lang="en-US" altLang="zh-CN" sz="2800" b="1" dirty="0" smtClean="0">
                <a:hlinkClick r:id="rId3" action="ppaction://hlinksldjump"/>
              </a:rPr>
              <a:t>wardrobe</a:t>
            </a:r>
            <a:r>
              <a:rPr lang="en-US" altLang="zh-CN" sz="2800" b="1" dirty="0" smtClean="0"/>
              <a:t>. </a:t>
            </a:r>
          </a:p>
          <a:p>
            <a:pPr marL="266700" lvl="2" indent="-266700" algn="just" eaLnBrk="1" hangingPunct="1">
              <a:lnSpc>
                <a:spcPct val="100000"/>
              </a:lnSpc>
              <a:spcBef>
                <a:spcPts val="1200"/>
              </a:spcBef>
              <a:buFont typeface="Wingdings" pitchFamily="2" charset="2"/>
              <a:buChar char="Ø"/>
              <a:defRPr/>
            </a:pPr>
            <a:r>
              <a:rPr lang="en-US" altLang="zh-CN" sz="2800" dirty="0" smtClean="0"/>
              <a:t>This is a humorous reference to the fact that at home, her mother does all of her washing. Hence she claims not to know what happens to her clothes, as she is not involved in cleaning them.</a:t>
            </a: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4" action="ppaction://hlinksldjump"/>
          </p:cNvPr>
          <p:cNvPicPr>
            <a:picLocks noChangeAspect="1"/>
          </p:cNvPicPr>
          <p:nvPr/>
        </p:nvPicPr>
        <p:blipFill>
          <a:blip r:embed="rId5"/>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23825" y="4359275"/>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768350" y="4302125"/>
            <a:ext cx="8213725"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gn="just">
              <a:lnSpc>
                <a:spcPct val="125000"/>
              </a:lnSpc>
            </a:pPr>
            <a:r>
              <a:rPr lang="zh-CN" altLang="en-US" sz="2400" dirty="0" smtClean="0">
                <a:solidFill>
                  <a:schemeClr val="hlink"/>
                </a:solidFill>
                <a:latin typeface="宋体"/>
              </a:rPr>
              <a:t>我可不清楚把脏衣服扔进脏衣篮之后到它们干干净净、熨烫笔挺并叠好放进衣柜之前都发生了什么。</a:t>
            </a:r>
            <a:endParaRPr lang="zh-CN" altLang="en-US" sz="2400" dirty="0">
              <a:solidFill>
                <a:schemeClr val="hlink"/>
              </a:solidFill>
            </a:endParaRPr>
          </a:p>
        </p:txBody>
      </p:sp>
      <p:pic>
        <p:nvPicPr>
          <p:cNvPr id="14"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单圆角矩形 4"/>
          <p:cNvSpPr/>
          <p:nvPr/>
        </p:nvSpPr>
        <p:spPr>
          <a:xfrm>
            <a:off x="396875" y="11350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hlinkClick r:id="rId3" action="ppaction://hlinksldjump"/>
              </a:rPr>
              <a:t>Reading and understanding </a:t>
            </a:r>
            <a:endParaRPr lang="zh-CN" altLang="en-US" sz="2800" noProof="1"/>
          </a:p>
        </p:txBody>
      </p:sp>
      <p:sp>
        <p:nvSpPr>
          <p:cNvPr id="6" name="单圆角矩形 5"/>
          <p:cNvSpPr/>
          <p:nvPr/>
        </p:nvSpPr>
        <p:spPr>
          <a:xfrm>
            <a:off x="396875" y="1851025"/>
            <a:ext cx="8437563" cy="423863"/>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hlinkClick r:id="rId4" action="ppaction://hlinksldjump"/>
              </a:rPr>
              <a:t>Dealing with unfamiliar words </a:t>
            </a:r>
            <a:endParaRPr lang="zh-CN" altLang="en-US" sz="2800" noProof="1"/>
          </a:p>
        </p:txBody>
      </p:sp>
      <p:sp>
        <p:nvSpPr>
          <p:cNvPr id="7" name="单圆角矩形 6"/>
          <p:cNvSpPr/>
          <p:nvPr/>
        </p:nvSpPr>
        <p:spPr>
          <a:xfrm>
            <a:off x="396875" y="2592388"/>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hlinkClick r:id="rId5" action="ppaction://hlinksldjump"/>
              </a:rPr>
              <a:t>Reading and interpreting </a:t>
            </a:r>
            <a:endParaRPr lang="zh-CN" altLang="en-US" sz="2800" noProof="1"/>
          </a:p>
        </p:txBody>
      </p:sp>
      <p:sp>
        <p:nvSpPr>
          <p:cNvPr id="8" name="单圆角矩形 7"/>
          <p:cNvSpPr/>
          <p:nvPr/>
        </p:nvSpPr>
        <p:spPr>
          <a:xfrm>
            <a:off x="396875" y="33575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b="1" dirty="0" smtClean="0">
                <a:hlinkClick r:id="rId6" action="ppaction://hlinksldjump"/>
              </a:rPr>
              <a:t>Developing critical thinking </a:t>
            </a:r>
            <a:endParaRPr lang="zh-CN" altLang="en-US" sz="2800" noProof="1"/>
          </a:p>
        </p:txBody>
      </p:sp>
      <p:sp>
        <p:nvSpPr>
          <p:cNvPr id="15370"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2"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 name="内容占位符 2"/>
          <p:cNvSpPr>
            <a:spLocks noGrp="1"/>
          </p:cNvSpPr>
          <p:nvPr>
            <p:ph idx="1"/>
          </p:nvPr>
        </p:nvSpPr>
        <p:spPr>
          <a:xfrm>
            <a:off x="171450" y="802257"/>
            <a:ext cx="8834438" cy="5922394"/>
          </a:xfrm>
        </p:spPr>
        <p:txBody>
          <a:bodyPr/>
          <a:lstStyle/>
          <a:p>
            <a:pPr marL="0" indent="1588">
              <a:lnSpc>
                <a:spcPct val="125000"/>
              </a:lnSpc>
              <a:buNone/>
            </a:pPr>
            <a:r>
              <a:rPr lang="en-US" altLang="zh-CN" b="1" dirty="0" smtClean="0"/>
              <a:t>Wednesday</a:t>
            </a:r>
          </a:p>
          <a:p>
            <a:pPr marL="0" indent="1588">
              <a:lnSpc>
                <a:spcPct val="125000"/>
              </a:lnSpc>
              <a:buNone/>
            </a:pPr>
            <a:r>
              <a:rPr lang="en-US" altLang="zh-CN" sz="1800" spc="-50" dirty="0" smtClean="0">
                <a:solidFill>
                  <a:srgbClr val="0070C0"/>
                </a:solidFill>
              </a:rPr>
              <a:t>15</a:t>
            </a:r>
            <a:r>
              <a:rPr lang="en-US" altLang="zh-CN" sz="2500" spc="-50" dirty="0" smtClean="0"/>
              <a:t> </a:t>
            </a:r>
            <a:r>
              <a:rPr lang="en-US" altLang="zh-CN" sz="2500" spc="-20" dirty="0" smtClean="0"/>
              <a:t>I have a lecture at 9 am. I wake up at 8.45. No one has woken me. </a:t>
            </a:r>
            <a:r>
              <a:rPr lang="en-US" altLang="zh-CN" sz="2500" spc="-50" dirty="0" smtClean="0">
                <a:hlinkClick r:id="rId3" action="ppaction://hlinksldjump"/>
              </a:rPr>
              <a:t>Weird</a:t>
            </a:r>
            <a:r>
              <a:rPr lang="en-US" altLang="zh-CN" sz="2500" spc="-50" dirty="0" smtClean="0"/>
              <a:t>.</a:t>
            </a:r>
          </a:p>
          <a:p>
            <a:pPr marL="0" indent="1588">
              <a:lnSpc>
                <a:spcPct val="125000"/>
              </a:lnSpc>
              <a:buNone/>
            </a:pPr>
            <a:r>
              <a:rPr lang="en-US" altLang="zh-CN" sz="1800" spc="-50" dirty="0" smtClean="0">
                <a:solidFill>
                  <a:srgbClr val="0070C0"/>
                </a:solidFill>
              </a:rPr>
              <a:t>16</a:t>
            </a:r>
            <a:r>
              <a:rPr lang="en-US" altLang="zh-CN" sz="2500" spc="-50" dirty="0" smtClean="0"/>
              <a:t> </a:t>
            </a:r>
            <a:r>
              <a:rPr lang="en-US" altLang="zh-CN" sz="2500" spc="-30" dirty="0" smtClean="0">
                <a:hlinkClick r:id="rId4" action="ppaction://hlinksldjump"/>
              </a:rPr>
              <a:t>I pull on some clothes, and dash over to the lecture hall</a:t>
            </a:r>
            <a:r>
              <a:rPr lang="en-US" altLang="zh-CN" sz="2500" spc="-30" dirty="0" smtClean="0"/>
              <a:t>. I sit down beside a girl who looks half asleep. She inspects me. “Just got up?” </a:t>
            </a:r>
            <a:r>
              <a:rPr lang="en-US" altLang="zh-CN" sz="2500" dirty="0" smtClean="0"/>
              <a:t>she asks. How can she tell?</a:t>
            </a:r>
          </a:p>
          <a:p>
            <a:pPr marL="0" indent="1588">
              <a:lnSpc>
                <a:spcPct val="125000"/>
              </a:lnSpc>
              <a:buNone/>
            </a:pPr>
            <a:r>
              <a:rPr lang="en-US" altLang="zh-CN" sz="1800" spc="-50" dirty="0" smtClean="0">
                <a:solidFill>
                  <a:srgbClr val="0070C0"/>
                </a:solidFill>
              </a:rPr>
              <a:t>17</a:t>
            </a:r>
            <a:r>
              <a:rPr lang="en-US" altLang="zh-CN" sz="2500" spc="-50" dirty="0" smtClean="0"/>
              <a:t> </a:t>
            </a:r>
            <a:r>
              <a:rPr lang="en-US" altLang="zh-CN" sz="2500" spc="-50" dirty="0" smtClean="0">
                <a:hlinkClick r:id="rId5" action="ppaction://hlinksldjump"/>
              </a:rPr>
              <a:t>The lecture takes an hour, and at the end I look at my notes. I can’t read my handwriting</a:t>
            </a:r>
            <a:r>
              <a:rPr lang="en-US" altLang="zh-CN" sz="2500" spc="-50" dirty="0" smtClean="0"/>
              <a:t>.</a:t>
            </a:r>
          </a:p>
          <a:p>
            <a:pPr lvl="1" eaLnBrk="1" hangingPunct="1">
              <a:buNone/>
              <a:defRPr/>
            </a:pPr>
            <a:endParaRPr lang="en-US" altLang="zh-CN" dirty="0" smtClean="0"/>
          </a:p>
          <a:p>
            <a:pPr lvl="2" eaLnBrk="1" hangingPunct="1">
              <a:buNone/>
              <a:defRPr/>
            </a:pPr>
            <a:endParaRPr lang="zh-CN" altLang="en-US"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6" action="ppaction://hlinkfile"/>
          </p:cNvPr>
          <p:cNvPicPr>
            <a:picLocks noChangeAspect="1" noChangeArrowheads="1"/>
          </p:cNvPicPr>
          <p:nvPr/>
        </p:nvPicPr>
        <p:blipFill>
          <a:blip r:embed="rId7"/>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8" action="ppaction://hlinksldjump"/>
          </p:cNvPr>
          <p:cNvPicPr>
            <a:picLocks noChangeAspect="1"/>
          </p:cNvPicPr>
          <p:nvPr/>
        </p:nvPicPr>
        <p:blipFill>
          <a:blip r:embed="rId9"/>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10" action="ppaction://hlinksldjump"/>
          </p:cNvPr>
          <p:cNvPicPr>
            <a:picLocks noChangeAspect="1" noChangeArrowheads="1"/>
          </p:cNvPicPr>
          <p:nvPr/>
        </p:nvPicPr>
        <p:blipFill>
          <a:blip r:embed="rId11"/>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12" action="ppaction://hlinksldjump"/>
          </p:cNvPr>
          <p:cNvPicPr>
            <a:picLocks noChangeAspect="1" noChangeArrowheads="1"/>
          </p:cNvPicPr>
          <p:nvPr/>
        </p:nvPicPr>
        <p:blipFill>
          <a:blip r:embed="rId13"/>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1"/>
          <p:cNvSpPr>
            <a:spLocks noGrp="1"/>
          </p:cNvSpPr>
          <p:nvPr>
            <p:ph idx="4294967295"/>
          </p:nvPr>
        </p:nvSpPr>
        <p:spPr bwMode="auto">
          <a:xfrm>
            <a:off x="184150" y="1333500"/>
            <a:ext cx="8788400" cy="53625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714375" indent="-712788" eaLnBrk="1" hangingPunct="1">
              <a:buFont typeface="Arial" charset="0"/>
              <a:buNone/>
            </a:pPr>
            <a:r>
              <a:rPr lang="en-US" altLang="zh-CN" b="1" dirty="0" smtClean="0">
                <a:solidFill>
                  <a:srgbClr val="C00000"/>
                </a:solidFill>
              </a:rPr>
              <a:t>Reading and understanding</a:t>
            </a:r>
          </a:p>
          <a:p>
            <a:pPr marL="714375" indent="-712788">
              <a:buSzTx/>
              <a:buFont typeface="Arial" charset="0"/>
              <a:buNone/>
            </a:pPr>
            <a:r>
              <a:rPr lang="en-US" altLang="en-US" sz="2800" b="1" dirty="0" smtClean="0">
                <a:ea typeface="宋体" charset="-122"/>
              </a:rPr>
              <a:t>2 </a:t>
            </a:r>
            <a:r>
              <a:rPr lang="en-US" altLang="en-US" sz="2800" b="1" dirty="0" smtClean="0">
                <a:ea typeface="宋体" charset="-122"/>
                <a:hlinkClick r:id="rId3" action="ppaction://hlinksldjump"/>
              </a:rPr>
              <a:t>Check (√) the true statements.</a:t>
            </a:r>
            <a:endParaRPr lang="en-US" altLang="en-US" sz="2800" b="1" dirty="0" smtClean="0">
              <a:ea typeface="宋体" charset="-122"/>
            </a:endParaRPr>
          </a:p>
          <a:p>
            <a:pPr marL="714375" indent="-712788">
              <a:buNone/>
            </a:pPr>
            <a:r>
              <a:rPr lang="en-US" altLang="en-US" b="1" dirty="0" smtClean="0">
                <a:ea typeface="宋体" charset="-122"/>
              </a:rPr>
              <a:t>3 </a:t>
            </a:r>
            <a:r>
              <a:rPr lang="en-US" altLang="en-US" b="1" dirty="0" smtClean="0">
                <a:ea typeface="宋体" charset="-122"/>
                <a:hlinkClick r:id="rId4" action="ppaction://hlinksldjump"/>
              </a:rPr>
              <a:t>Choose the best way to complete the sentences.</a:t>
            </a:r>
            <a:endParaRPr lang="en-US" altLang="en-US" sz="2800" b="1" dirty="0" smtClean="0">
              <a:ea typeface="宋体" charset="-122"/>
            </a:endParaRPr>
          </a:p>
          <a:p>
            <a:pPr marL="714375" indent="-712788">
              <a:buSzTx/>
              <a:buFont typeface="Arial" charset="0"/>
              <a:buNone/>
            </a:pPr>
            <a:endParaRPr lang="zh-CN" altLang="en-US" sz="2800" dirty="0" smtClean="0"/>
          </a:p>
        </p:txBody>
      </p:sp>
      <p:pic>
        <p:nvPicPr>
          <p:cNvPr id="16387" name="图片 5"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2" name="内容占位符 1"/>
          <p:cNvSpPr>
            <a:spLocks noGrp="1"/>
          </p:cNvSpPr>
          <p:nvPr>
            <p:ph idx="4294967295"/>
          </p:nvPr>
        </p:nvSpPr>
        <p:spPr bwMode="auto">
          <a:xfrm>
            <a:off x="184150" y="1133475"/>
            <a:ext cx="8788400" cy="556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714375" indent="-712788">
              <a:buNone/>
            </a:pPr>
            <a:endParaRPr lang="en-US" altLang="en-US" b="1" dirty="0" smtClean="0">
              <a:ea typeface="宋体" charset="-122"/>
            </a:endParaRPr>
          </a:p>
          <a:p>
            <a:pPr marL="714375" indent="-712788">
              <a:buNone/>
            </a:pPr>
            <a:r>
              <a:rPr lang="en-US" altLang="en-US" b="1" dirty="0" smtClean="0">
                <a:ea typeface="宋体" charset="-122"/>
              </a:rPr>
              <a:t>2 Check (✔) the true statements.</a:t>
            </a:r>
          </a:p>
          <a:p>
            <a:pPr marL="714375" indent="-712788">
              <a:buNone/>
            </a:pPr>
            <a:r>
              <a:rPr lang="en-US" altLang="zh-CN" b="1" dirty="0" smtClean="0"/>
              <a:t>⃝ </a:t>
            </a:r>
            <a:r>
              <a:rPr lang="en-US" altLang="en-US" dirty="0" smtClean="0">
                <a:ea typeface="宋体" charset="-122"/>
              </a:rPr>
              <a:t>1 It’s a description of the first few days at college.</a:t>
            </a:r>
          </a:p>
          <a:p>
            <a:pPr marL="714375" indent="-712788">
              <a:buNone/>
            </a:pPr>
            <a:r>
              <a:rPr lang="en-US" altLang="zh-CN" b="1" dirty="0" smtClean="0"/>
              <a:t>⃝ </a:t>
            </a:r>
            <a:r>
              <a:rPr lang="en-US" altLang="en-US" dirty="0" smtClean="0">
                <a:ea typeface="宋体" charset="-122"/>
              </a:rPr>
              <a:t>2 It’s a personal and private story.</a:t>
            </a:r>
          </a:p>
          <a:p>
            <a:pPr marL="714375" indent="-712788">
              <a:buNone/>
            </a:pPr>
            <a:r>
              <a:rPr lang="en-US" altLang="zh-CN" b="1" dirty="0" smtClean="0"/>
              <a:t>⃝ </a:t>
            </a:r>
            <a:r>
              <a:rPr lang="en-US" altLang="en-US" dirty="0" smtClean="0">
                <a:ea typeface="宋体" charset="-122"/>
              </a:rPr>
              <a:t>3 The writer uses past tenses.</a:t>
            </a:r>
          </a:p>
          <a:p>
            <a:pPr marL="714375" indent="-712788">
              <a:buNone/>
            </a:pPr>
            <a:r>
              <a:rPr lang="en-US" altLang="zh-CN" b="1" dirty="0" smtClean="0"/>
              <a:t>⃝ </a:t>
            </a:r>
            <a:r>
              <a:rPr lang="en-US" altLang="en-US" dirty="0" smtClean="0">
                <a:ea typeface="宋体" charset="-122"/>
              </a:rPr>
              <a:t>4 It’s factual.</a:t>
            </a:r>
          </a:p>
          <a:p>
            <a:pPr marL="714375" indent="-712788">
              <a:buNone/>
            </a:pPr>
            <a:r>
              <a:rPr lang="en-US" altLang="zh-CN" b="1" dirty="0" smtClean="0"/>
              <a:t>⃝ </a:t>
            </a:r>
            <a:r>
              <a:rPr lang="en-US" altLang="en-US" dirty="0" smtClean="0">
                <a:ea typeface="宋体" charset="-122"/>
              </a:rPr>
              <a:t>5 It’s written in the third person.</a:t>
            </a:r>
            <a:r>
              <a:rPr lang="en-US" altLang="en-US" sz="2800" dirty="0" smtClean="0">
                <a:ea typeface="宋体" charset="-122"/>
              </a:rPr>
              <a:t>    </a:t>
            </a:r>
            <a:endParaRPr lang="zh-CN" altLang="en-US" sz="2800" dirty="0" smtClean="0"/>
          </a:p>
        </p:txBody>
      </p:sp>
      <p:sp>
        <p:nvSpPr>
          <p:cNvPr id="7" name="Rectangle 13"/>
          <p:cNvSpPr>
            <a:spLocks noChangeArrowheads="1"/>
          </p:cNvSpPr>
          <p:nvPr/>
        </p:nvSpPr>
        <p:spPr bwMode="auto">
          <a:xfrm>
            <a:off x="234950" y="2228851"/>
            <a:ext cx="412750"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zh-CN" altLang="en-US" sz="3200" b="1" dirty="0">
                <a:solidFill>
                  <a:srgbClr val="CC3300"/>
                </a:solidFill>
              </a:rPr>
              <a:t>√</a:t>
            </a:r>
          </a:p>
        </p:txBody>
      </p:sp>
      <p:sp>
        <p:nvSpPr>
          <p:cNvPr id="10" name="Rectangle 13"/>
          <p:cNvSpPr>
            <a:spLocks noChangeArrowheads="1"/>
          </p:cNvSpPr>
          <p:nvPr/>
        </p:nvSpPr>
        <p:spPr bwMode="auto">
          <a:xfrm>
            <a:off x="234950" y="2724151"/>
            <a:ext cx="412750"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zh-CN" altLang="en-US" sz="3200" b="1" dirty="0">
                <a:solidFill>
                  <a:srgbClr val="CC3300"/>
                </a:solidFill>
              </a:rPr>
              <a:t>√</a:t>
            </a:r>
          </a:p>
        </p:txBody>
      </p:sp>
      <p:sp>
        <p:nvSpPr>
          <p:cNvPr id="11" name="Rectangle 13"/>
          <p:cNvSpPr>
            <a:spLocks noChangeArrowheads="1"/>
          </p:cNvSpPr>
          <p:nvPr/>
        </p:nvSpPr>
        <p:spPr bwMode="auto">
          <a:xfrm>
            <a:off x="234950" y="3771901"/>
            <a:ext cx="412750"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zh-CN" altLang="en-US" sz="3200" b="1" dirty="0">
                <a:solidFill>
                  <a:srgbClr val="CC3300"/>
                </a:solidFill>
              </a:rPr>
              <a:t>√</a:t>
            </a:r>
          </a:p>
        </p:txBody>
      </p:sp>
      <p:pic>
        <p:nvPicPr>
          <p:cNvPr id="13"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dissolv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2" name="内容占位符 1"/>
          <p:cNvSpPr>
            <a:spLocks noGrp="1"/>
          </p:cNvSpPr>
          <p:nvPr>
            <p:ph idx="4294967295"/>
          </p:nvPr>
        </p:nvSpPr>
        <p:spPr bwMode="auto">
          <a:xfrm>
            <a:off x="184150" y="666750"/>
            <a:ext cx="8788400" cy="60293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714375" indent="-712788">
              <a:buNone/>
            </a:pPr>
            <a:r>
              <a:rPr lang="en-US" altLang="en-US" b="1" dirty="0" smtClean="0">
                <a:ea typeface="宋体" charset="-122"/>
              </a:rPr>
              <a:t>3 Choose the best way to complete the sentences.</a:t>
            </a:r>
          </a:p>
          <a:p>
            <a:pPr marL="266700" indent="-265113">
              <a:buNone/>
            </a:pPr>
            <a:r>
              <a:rPr lang="en-US" altLang="en-US" dirty="0" smtClean="0">
                <a:ea typeface="宋体" charset="-122"/>
              </a:rPr>
              <a:t>1 The writer is staying in ______.</a:t>
            </a:r>
          </a:p>
          <a:p>
            <a:pPr marL="714375" indent="-712788">
              <a:buNone/>
            </a:pPr>
            <a:r>
              <a:rPr lang="en-US" altLang="en-US" dirty="0" smtClean="0">
                <a:ea typeface="宋体" charset="-122"/>
              </a:rPr>
              <a:t>(a) university accommodation</a:t>
            </a:r>
          </a:p>
          <a:p>
            <a:pPr marL="714375" indent="-712788">
              <a:buNone/>
            </a:pPr>
            <a:r>
              <a:rPr lang="en-US" altLang="en-US" dirty="0" smtClean="0">
                <a:ea typeface="宋体" charset="-122"/>
              </a:rPr>
              <a:t>(b) a flat</a:t>
            </a:r>
          </a:p>
          <a:p>
            <a:pPr marL="714375" indent="-712788">
              <a:buNone/>
            </a:pPr>
            <a:r>
              <a:rPr lang="en-US" altLang="en-US" dirty="0" smtClean="0">
                <a:ea typeface="宋体" charset="-122"/>
              </a:rPr>
              <a:t>(c) a small study</a:t>
            </a:r>
          </a:p>
          <a:p>
            <a:pPr marL="714375" indent="-712788">
              <a:buNone/>
            </a:pPr>
            <a:r>
              <a:rPr lang="en-US" altLang="en-US" dirty="0" smtClean="0">
                <a:ea typeface="宋体" charset="-122"/>
              </a:rPr>
              <a:t>(d) a hotel</a:t>
            </a:r>
          </a:p>
          <a:p>
            <a:pPr marL="714375" indent="-712788">
              <a:buNone/>
            </a:pPr>
            <a:r>
              <a:rPr lang="en-US" altLang="en-US" dirty="0" smtClean="0">
                <a:ea typeface="宋体" charset="-122"/>
              </a:rPr>
              <a:t>2 When meeting the new students, the tutor ______.</a:t>
            </a:r>
          </a:p>
          <a:p>
            <a:pPr marL="714375" indent="-712788">
              <a:buNone/>
            </a:pPr>
            <a:r>
              <a:rPr lang="en-US" altLang="en-US" dirty="0" smtClean="0">
                <a:ea typeface="宋体" charset="-122"/>
              </a:rPr>
              <a:t>(a) finds it easy to relax with them</a:t>
            </a:r>
          </a:p>
          <a:p>
            <a:pPr marL="714375" indent="-712788">
              <a:buNone/>
            </a:pPr>
            <a:r>
              <a:rPr lang="en-US" altLang="en-US" dirty="0" smtClean="0">
                <a:ea typeface="宋体" charset="-122"/>
              </a:rPr>
              <a:t>(b) seems very friendly</a:t>
            </a:r>
          </a:p>
          <a:p>
            <a:pPr marL="714375" indent="-712788">
              <a:buNone/>
            </a:pPr>
            <a:r>
              <a:rPr lang="en-US" altLang="en-US" dirty="0" smtClean="0">
                <a:ea typeface="宋体" charset="-122"/>
              </a:rPr>
              <a:t>(c) welcomes them warmly to the university</a:t>
            </a:r>
          </a:p>
          <a:p>
            <a:pPr marL="714375" indent="-712788">
              <a:buNone/>
            </a:pPr>
            <a:r>
              <a:rPr lang="en-US" altLang="en-US" dirty="0" smtClean="0">
                <a:ea typeface="宋体" charset="-122"/>
              </a:rPr>
              <a:t>(d) doesn’t seem to find the students interesting</a:t>
            </a:r>
            <a:endParaRPr lang="zh-CN" altLang="en-US" sz="2800" dirty="0" smtClean="0"/>
          </a:p>
        </p:txBody>
      </p:sp>
      <p:pic>
        <p:nvPicPr>
          <p:cNvPr id="14"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2">
                                            <p:txEl>
                                              <p:pRg st="2" end="2"/>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0" fill="hold"/>
                                        <p:tgtEl>
                                          <p:spTgt spid="12">
                                            <p:txEl>
                                              <p:pRg st="10" end="10"/>
                                            </p:txEl>
                                          </p:spTgt>
                                        </p:tgtEl>
                                        <p:attrNameLst>
                                          <p:attrName>style.color</p:attrName>
                                        </p:attrNameLst>
                                      </p:cBhvr>
                                      <p:to>
                                        <a:srgbClr val="FF0000"/>
                                      </p:to>
                                    </p:animClr>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2" name="内容占位符 1"/>
          <p:cNvSpPr>
            <a:spLocks noGrp="1"/>
          </p:cNvSpPr>
          <p:nvPr>
            <p:ph idx="4294967295"/>
          </p:nvPr>
        </p:nvSpPr>
        <p:spPr bwMode="auto">
          <a:xfrm>
            <a:off x="184150" y="666750"/>
            <a:ext cx="8788400" cy="60293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714375" indent="-712788">
              <a:buNone/>
            </a:pPr>
            <a:r>
              <a:rPr lang="en-US" altLang="en-US" dirty="0" smtClean="0">
                <a:ea typeface="宋体" charset="-122"/>
              </a:rPr>
              <a:t>3 When the writer finally gets to the lecture hall, ______.</a:t>
            </a:r>
          </a:p>
          <a:p>
            <a:pPr marL="361950" indent="-360363">
              <a:buNone/>
            </a:pPr>
            <a:r>
              <a:rPr lang="en-US" altLang="en-US" dirty="0" smtClean="0">
                <a:ea typeface="宋体" charset="-122"/>
              </a:rPr>
              <a:t>(a) she meets Sophie, whom she already knows</a:t>
            </a:r>
          </a:p>
          <a:p>
            <a:pPr marL="714375" indent="-712788">
              <a:buNone/>
            </a:pPr>
            <a:r>
              <a:rPr lang="en-US" altLang="en-US" dirty="0" smtClean="0">
                <a:ea typeface="宋体" charset="-122"/>
              </a:rPr>
              <a:t>(b) Sophie is giving a lecture</a:t>
            </a:r>
          </a:p>
          <a:p>
            <a:pPr marL="714375" indent="-712788">
              <a:buNone/>
            </a:pPr>
            <a:r>
              <a:rPr lang="en-US" altLang="en-US" dirty="0" smtClean="0">
                <a:ea typeface="宋体" charset="-122"/>
              </a:rPr>
              <a:t>(c) she’s too late and isn’t allowed in</a:t>
            </a:r>
          </a:p>
          <a:p>
            <a:pPr marL="714375" indent="-712788">
              <a:buNone/>
            </a:pPr>
            <a:r>
              <a:rPr lang="en-US" altLang="en-US" dirty="0" smtClean="0">
                <a:ea typeface="宋体" charset="-122"/>
              </a:rPr>
              <a:t>(d) she attends the first lecture of her university course</a:t>
            </a:r>
          </a:p>
          <a:p>
            <a:pPr marL="714375" indent="-712788">
              <a:buNone/>
            </a:pPr>
            <a:r>
              <a:rPr lang="en-US" altLang="en-US" dirty="0" smtClean="0">
                <a:ea typeface="宋体" charset="-122"/>
              </a:rPr>
              <a:t>4 At the Freshers’ Fair students can choose to join ______.</a:t>
            </a:r>
          </a:p>
          <a:p>
            <a:pPr marL="714375" indent="-712788">
              <a:buNone/>
            </a:pPr>
            <a:r>
              <a:rPr lang="en-US" altLang="en-US" dirty="0" smtClean="0">
                <a:ea typeface="宋体" charset="-122"/>
              </a:rPr>
              <a:t>(a) music and drama clubs</a:t>
            </a:r>
          </a:p>
          <a:p>
            <a:pPr marL="714375" indent="-712788">
              <a:buNone/>
            </a:pPr>
            <a:r>
              <a:rPr lang="en-US" altLang="en-US" dirty="0" smtClean="0">
                <a:ea typeface="宋体" charset="-122"/>
              </a:rPr>
              <a:t>(b) sports clubs</a:t>
            </a:r>
          </a:p>
          <a:p>
            <a:pPr marL="714375" indent="-712788">
              <a:buNone/>
            </a:pPr>
            <a:r>
              <a:rPr lang="en-US" altLang="en-US" dirty="0" smtClean="0">
                <a:ea typeface="宋体" charset="-122"/>
              </a:rPr>
              <a:t>(c) the same clubs as their friends</a:t>
            </a:r>
          </a:p>
          <a:p>
            <a:pPr marL="714375" indent="-712788">
              <a:buNone/>
            </a:pPr>
            <a:r>
              <a:rPr lang="en-US" altLang="en-US" dirty="0" smtClean="0">
                <a:ea typeface="宋体" charset="-122"/>
              </a:rPr>
              <a:t>(d) all kinds of clubs for all interests</a:t>
            </a:r>
            <a:endParaRPr lang="zh-CN" altLang="en-US" sz="2800" dirty="0" smtClean="0"/>
          </a:p>
        </p:txBody>
      </p:sp>
      <p:pic>
        <p:nvPicPr>
          <p:cNvPr id="7"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2">
                                            <p:txEl>
                                              <p:pRg st="4" end="4"/>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0" fill="hold"/>
                                        <p:tgtEl>
                                          <p:spTgt spid="12">
                                            <p:txEl>
                                              <p:pRg st="9" end="9"/>
                                            </p:txEl>
                                          </p:spTgt>
                                        </p:tgtEl>
                                        <p:attrNameLst>
                                          <p:attrName>style.color</p:attrName>
                                        </p:attrNameLst>
                                      </p:cBhvr>
                                      <p:to>
                                        <a:srgbClr val="FF0000"/>
                                      </p:to>
                                    </p:animClr>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2" name="内容占位符 1"/>
          <p:cNvSpPr>
            <a:spLocks noGrp="1"/>
          </p:cNvSpPr>
          <p:nvPr>
            <p:ph idx="4294967295"/>
          </p:nvPr>
        </p:nvSpPr>
        <p:spPr bwMode="auto">
          <a:xfrm>
            <a:off x="184150" y="666750"/>
            <a:ext cx="8788400" cy="60293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266700" indent="-265113">
              <a:buNone/>
            </a:pPr>
            <a:r>
              <a:rPr lang="en-US" altLang="en-US" dirty="0" smtClean="0">
                <a:ea typeface="宋体" charset="-122"/>
              </a:rPr>
              <a:t>5 When the writer goes to the university library, she finds out that it ______.</a:t>
            </a:r>
          </a:p>
          <a:p>
            <a:pPr marL="714375" indent="-712788">
              <a:buNone/>
            </a:pPr>
            <a:r>
              <a:rPr lang="en-US" altLang="en-US" dirty="0" smtClean="0">
                <a:ea typeface="宋体" charset="-122"/>
              </a:rPr>
              <a:t>(a) has very strict rules</a:t>
            </a:r>
          </a:p>
          <a:p>
            <a:pPr marL="714375" indent="-712788">
              <a:buNone/>
            </a:pPr>
            <a:r>
              <a:rPr lang="en-US" altLang="en-US" dirty="0" smtClean="0">
                <a:ea typeface="宋体" charset="-122"/>
              </a:rPr>
              <a:t>(b) doesn’t allow people to use the books</a:t>
            </a:r>
          </a:p>
          <a:p>
            <a:pPr marL="714375" indent="-712788">
              <a:buNone/>
            </a:pPr>
            <a:r>
              <a:rPr lang="en-US" altLang="en-US" dirty="0" smtClean="0">
                <a:ea typeface="宋体" charset="-122"/>
              </a:rPr>
              <a:t>(c) is new</a:t>
            </a:r>
          </a:p>
          <a:p>
            <a:pPr marL="714375" indent="-712788">
              <a:buNone/>
            </a:pPr>
            <a:r>
              <a:rPr lang="en-US" altLang="en-US" dirty="0" smtClean="0">
                <a:ea typeface="宋体" charset="-122"/>
              </a:rPr>
              <a:t>(d) contains only a few books</a:t>
            </a:r>
          </a:p>
          <a:p>
            <a:pPr marL="714375" indent="-712788">
              <a:buNone/>
            </a:pPr>
            <a:r>
              <a:rPr lang="en-US" altLang="en-US" dirty="0" smtClean="0">
                <a:ea typeface="宋体" charset="-122"/>
              </a:rPr>
              <a:t>6 At the end of her first week, the writer ______.</a:t>
            </a:r>
          </a:p>
          <a:p>
            <a:pPr marL="714375" indent="-712788">
              <a:buNone/>
            </a:pPr>
            <a:r>
              <a:rPr lang="en-US" altLang="en-US" dirty="0" smtClean="0">
                <a:ea typeface="宋体" charset="-122"/>
              </a:rPr>
              <a:t>(a) is missing her mother</a:t>
            </a:r>
          </a:p>
          <a:p>
            <a:pPr marL="714375" indent="-712788">
              <a:buNone/>
            </a:pPr>
            <a:r>
              <a:rPr lang="en-US" altLang="en-US" dirty="0" smtClean="0">
                <a:ea typeface="宋体" charset="-122"/>
              </a:rPr>
              <a:t>(b) is enjoying herself enormously</a:t>
            </a:r>
          </a:p>
          <a:p>
            <a:pPr marL="714375" indent="-712788">
              <a:buNone/>
            </a:pPr>
            <a:r>
              <a:rPr lang="en-US" altLang="en-US" dirty="0" smtClean="0">
                <a:ea typeface="宋体" charset="-122"/>
              </a:rPr>
              <a:t>(c) has done all her washing</a:t>
            </a:r>
          </a:p>
          <a:p>
            <a:pPr marL="714375" indent="-712788">
              <a:buNone/>
            </a:pPr>
            <a:r>
              <a:rPr lang="en-US" altLang="en-US" dirty="0" smtClean="0">
                <a:ea typeface="宋体" charset="-122"/>
              </a:rPr>
              <a:t>(d) wants to finish her assignments</a:t>
            </a:r>
            <a:endParaRPr lang="zh-CN" altLang="en-US" sz="2800" dirty="0" smtClean="0"/>
          </a:p>
        </p:txBody>
      </p:sp>
      <p:pic>
        <p:nvPicPr>
          <p:cNvPr id="13"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2">
                                            <p:txEl>
                                              <p:pRg st="1" end="1"/>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0" fill="hold"/>
                                        <p:tgtEl>
                                          <p:spTgt spid="12">
                                            <p:txEl>
                                              <p:pRg st="6" end="6"/>
                                            </p:txEl>
                                          </p:spTgt>
                                        </p:tgtEl>
                                        <p:attrNameLst>
                                          <p:attrName>style.color</p:attrName>
                                        </p:attrNameLst>
                                      </p:cBhvr>
                                      <p:to>
                                        <a:srgbClr val="FF0000"/>
                                      </p:to>
                                    </p:animClr>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71525"/>
            <a:ext cx="8834438" cy="5921375"/>
          </a:xfrm>
        </p:spPr>
        <p:txBody>
          <a:bodyPr/>
          <a:lstStyle/>
          <a:p>
            <a:pPr eaLnBrk="1" hangingPunct="1">
              <a:buNone/>
              <a:defRPr/>
            </a:pPr>
            <a:r>
              <a:rPr lang="en-US" altLang="zh-CN" b="1" dirty="0" smtClean="0">
                <a:solidFill>
                  <a:srgbClr val="C00000"/>
                </a:solidFill>
              </a:rPr>
              <a:t>Dealing with unfamiliar words</a:t>
            </a:r>
          </a:p>
          <a:p>
            <a:pPr marL="0" indent="1588" algn="just" eaLnBrk="1" hangingPunct="1">
              <a:buNone/>
              <a:defRPr/>
            </a:pPr>
            <a:r>
              <a:rPr lang="en-US" altLang="zh-CN" dirty="0" smtClean="0">
                <a:solidFill>
                  <a:schemeClr val="accent6">
                    <a:lumMod val="50000"/>
                  </a:schemeClr>
                </a:solidFill>
              </a:rPr>
              <a:t>When we come across a new word, we can try to work out its general meaning by thinking about:</a:t>
            </a:r>
          </a:p>
          <a:p>
            <a:pPr eaLnBrk="1" hangingPunct="1">
              <a:buNone/>
              <a:defRPr/>
            </a:pPr>
            <a:r>
              <a:rPr lang="en-US" altLang="zh-CN" dirty="0" smtClean="0">
                <a:solidFill>
                  <a:schemeClr val="accent6">
                    <a:lumMod val="50000"/>
                  </a:schemeClr>
                </a:solidFill>
              </a:rPr>
              <a:t>• what part of speech it is</a:t>
            </a:r>
          </a:p>
          <a:p>
            <a:pPr eaLnBrk="1" hangingPunct="1">
              <a:buNone/>
              <a:defRPr/>
            </a:pPr>
            <a:r>
              <a:rPr lang="en-US" altLang="zh-CN" dirty="0" smtClean="0">
                <a:solidFill>
                  <a:schemeClr val="accent6">
                    <a:lumMod val="50000"/>
                  </a:schemeClr>
                </a:solidFill>
              </a:rPr>
              <a:t>• if you already know one of its meanings</a:t>
            </a:r>
          </a:p>
          <a:p>
            <a:pPr algn="just" eaLnBrk="1" hangingPunct="1">
              <a:buNone/>
              <a:defRPr/>
            </a:pPr>
            <a:r>
              <a:rPr lang="en-US" altLang="zh-CN" dirty="0" smtClean="0">
                <a:solidFill>
                  <a:schemeClr val="accent6">
                    <a:lumMod val="50000"/>
                  </a:schemeClr>
                </a:solidFill>
              </a:rPr>
              <a:t>• if there are clues to its meaning in the immediate context or elsewhere in the passage</a:t>
            </a:r>
          </a:p>
          <a:p>
            <a:pPr marL="0" indent="1588" algn="just" eaLnBrk="1" hangingPunct="1">
              <a:buNone/>
              <a:defRPr/>
            </a:pPr>
            <a:r>
              <a:rPr lang="en-US" altLang="zh-CN" dirty="0" smtClean="0">
                <a:solidFill>
                  <a:schemeClr val="accent6">
                    <a:lumMod val="50000"/>
                  </a:schemeClr>
                </a:solidFill>
              </a:rPr>
              <a:t>For some new words, we should not only learn about their meanings, but also how to use them. For some others, we may not need to know what they exactly mean, or how to use them.</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a:srcRect/>
          <a:stretch>
            <a:fillRect/>
          </a:stretch>
        </p:blipFill>
        <p:spPr bwMode="auto">
          <a:xfrm>
            <a:off x="7991475" y="6262688"/>
            <a:ext cx="912813" cy="228600"/>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dissolve">
                                      <p:cBhvr>
                                        <p:cTn id="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209675"/>
            <a:ext cx="8834438" cy="5483225"/>
          </a:xfrm>
        </p:spPr>
        <p:txBody>
          <a:bodyPr/>
          <a:lstStyle/>
          <a:p>
            <a:pPr algn="just">
              <a:buNone/>
            </a:pPr>
            <a:r>
              <a:rPr lang="en-US" altLang="zh-CN" b="1" dirty="0" smtClean="0"/>
              <a:t>4 </a:t>
            </a:r>
            <a:r>
              <a:rPr lang="en-US" altLang="zh-CN" b="1" dirty="0" smtClean="0">
                <a:hlinkClick r:id="rId3" action="ppaction://hlinksldjump"/>
              </a:rPr>
              <a:t>Replace the underlined words with the correct form of the words below.</a:t>
            </a:r>
            <a:endParaRPr lang="en-US" altLang="zh-CN" b="1" dirty="0" smtClean="0"/>
          </a:p>
          <a:p>
            <a:pPr algn="just">
              <a:buNone/>
            </a:pPr>
            <a:r>
              <a:rPr lang="en-US" altLang="zh-CN" b="1" dirty="0" smtClean="0"/>
              <a:t>5 </a:t>
            </a:r>
            <a:r>
              <a:rPr lang="en-US" altLang="zh-CN" b="1" dirty="0" smtClean="0">
                <a:hlinkClick r:id="rId4" action="ppaction://hlinksldjump"/>
              </a:rPr>
              <a:t>Complete the sentences with the correct form of the expressions below.</a:t>
            </a:r>
            <a:endParaRPr lang="en-US" altLang="zh-CN" b="1" dirty="0" smtClean="0"/>
          </a:p>
          <a:p>
            <a:pPr algn="just">
              <a:buNone/>
            </a:pPr>
            <a:r>
              <a:rPr lang="en-US" altLang="zh-CN" b="1" dirty="0" smtClean="0"/>
              <a:t>6 </a:t>
            </a:r>
            <a:r>
              <a:rPr lang="en-US" altLang="zh-CN" b="1" dirty="0" smtClean="0">
                <a:hlinkClick r:id="rId5" action="ppaction://hlinksldjump"/>
              </a:rPr>
              <a:t>Answer the questions about the words.</a:t>
            </a:r>
            <a:endParaRPr lang="zh-CN" altLang="en-US" b="1" dirty="0"/>
          </a:p>
        </p:txBody>
      </p:sp>
      <p:pic>
        <p:nvPicPr>
          <p:cNvPr id="1638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38175"/>
            <a:ext cx="8834438" cy="6054725"/>
          </a:xfrm>
        </p:spPr>
        <p:txBody>
          <a:bodyPr/>
          <a:lstStyle/>
          <a:p>
            <a:pPr algn="just">
              <a:spcBef>
                <a:spcPts val="0"/>
              </a:spcBef>
              <a:buNone/>
            </a:pPr>
            <a:r>
              <a:rPr lang="en-US" altLang="zh-CN" b="1" dirty="0" smtClean="0"/>
              <a:t>4 Replace the underlined words with the correct form of the words below.</a:t>
            </a:r>
          </a:p>
          <a:p>
            <a:pPr algn="ctr">
              <a:spcBef>
                <a:spcPts val="0"/>
              </a:spcBef>
              <a:buNone/>
            </a:pPr>
            <a:r>
              <a:rPr lang="en-US" altLang="zh-CN" dirty="0" smtClean="0">
                <a:solidFill>
                  <a:schemeClr val="accent6">
                    <a:lumMod val="50000"/>
                  </a:schemeClr>
                </a:solidFill>
              </a:rPr>
              <a:t>barely          ignorant          impressive          intelligent</a:t>
            </a:r>
          </a:p>
          <a:p>
            <a:pPr algn="ctr">
              <a:spcBef>
                <a:spcPts val="0"/>
              </a:spcBef>
              <a:buNone/>
            </a:pPr>
            <a:r>
              <a:rPr lang="en-US" altLang="zh-CN" dirty="0" smtClean="0">
                <a:solidFill>
                  <a:schemeClr val="accent6">
                    <a:lumMod val="50000"/>
                  </a:schemeClr>
                </a:solidFill>
              </a:rPr>
              <a:t>peer                    sip                    spill</a:t>
            </a:r>
          </a:p>
          <a:p>
            <a:pPr algn="just">
              <a:spcBef>
                <a:spcPts val="600"/>
              </a:spcBef>
              <a:buNone/>
            </a:pPr>
            <a:r>
              <a:rPr lang="en-US" altLang="zh-CN" dirty="0" smtClean="0"/>
              <a:t>1 There was </a:t>
            </a:r>
            <a:r>
              <a:rPr lang="en-US" altLang="zh-CN" u="sng" dirty="0" smtClean="0"/>
              <a:t>only just</a:t>
            </a:r>
            <a:r>
              <a:rPr lang="en-US" altLang="zh-CN" dirty="0" smtClean="0"/>
              <a:t> enough room for two people.</a:t>
            </a:r>
          </a:p>
          <a:p>
            <a:pPr algn="just">
              <a:spcBef>
                <a:spcPts val="600"/>
              </a:spcBef>
              <a:buNone/>
            </a:pPr>
            <a:r>
              <a:rPr lang="en-US" altLang="zh-CN" dirty="0" smtClean="0"/>
              <a:t>2 Be careful or you’ll </a:t>
            </a:r>
            <a:r>
              <a:rPr lang="en-US" altLang="zh-CN" u="sng" dirty="0" smtClean="0"/>
              <a:t>accidentally pour</a:t>
            </a:r>
            <a:r>
              <a:rPr lang="en-US" altLang="zh-CN" dirty="0" smtClean="0"/>
              <a:t> your drink down your clothes.</a:t>
            </a:r>
          </a:p>
          <a:p>
            <a:pPr algn="just">
              <a:spcBef>
                <a:spcPts val="600"/>
              </a:spcBef>
              <a:buNone/>
            </a:pPr>
            <a:r>
              <a:rPr lang="en-US" altLang="zh-CN" dirty="0" smtClean="0"/>
              <a:t>3 </a:t>
            </a:r>
            <a:r>
              <a:rPr lang="en-US" altLang="zh-CN" spc="-150" dirty="0" smtClean="0"/>
              <a:t>He was completely </a:t>
            </a:r>
            <a:r>
              <a:rPr lang="en-US" altLang="zh-CN" u="sng" spc="-150" dirty="0" smtClean="0"/>
              <a:t>unaware</a:t>
            </a:r>
            <a:r>
              <a:rPr lang="en-US" altLang="zh-CN" spc="-150" dirty="0" smtClean="0"/>
              <a:t> of what to do in the library.</a:t>
            </a:r>
            <a:endParaRPr lang="en-US" altLang="zh-CN" dirty="0" smtClean="0"/>
          </a:p>
          <a:p>
            <a:pPr algn="just">
              <a:spcBef>
                <a:spcPts val="600"/>
              </a:spcBef>
              <a:buNone/>
            </a:pPr>
            <a:r>
              <a:rPr lang="en-US" altLang="zh-CN" dirty="0" smtClean="0"/>
              <a:t>4 She was very </a:t>
            </a:r>
            <a:r>
              <a:rPr lang="en-US" altLang="zh-CN" u="sng" dirty="0" smtClean="0"/>
              <a:t>clever</a:t>
            </a:r>
            <a:r>
              <a:rPr lang="en-US" altLang="zh-CN" dirty="0" smtClean="0"/>
              <a:t> and got excellent grades.</a:t>
            </a:r>
          </a:p>
          <a:p>
            <a:pPr algn="just">
              <a:spcBef>
                <a:spcPts val="600"/>
              </a:spcBef>
              <a:buNone/>
            </a:pPr>
            <a:r>
              <a:rPr lang="en-US" altLang="zh-CN" dirty="0" smtClean="0"/>
              <a:t>5 The tea is very hot! </a:t>
            </a:r>
            <a:r>
              <a:rPr lang="en-US" altLang="zh-CN" u="sng" dirty="0" smtClean="0"/>
              <a:t>Drink</a:t>
            </a:r>
            <a:r>
              <a:rPr lang="en-US" altLang="zh-CN" dirty="0" smtClean="0"/>
              <a:t> it </a:t>
            </a:r>
            <a:r>
              <a:rPr lang="en-US" altLang="zh-CN" u="sng" dirty="0" smtClean="0"/>
              <a:t>in small amounts</a:t>
            </a:r>
            <a:r>
              <a:rPr lang="en-US" altLang="zh-CN" dirty="0" smtClean="0"/>
              <a:t>.</a:t>
            </a:r>
          </a:p>
          <a:p>
            <a:pPr algn="just">
              <a:spcBef>
                <a:spcPts val="600"/>
              </a:spcBef>
              <a:buNone/>
            </a:pPr>
            <a:r>
              <a:rPr lang="en-US" altLang="zh-CN" dirty="0" smtClean="0"/>
              <a:t>6 She was short-sighted, so she </a:t>
            </a:r>
            <a:r>
              <a:rPr lang="en-US" altLang="zh-CN" u="sng" dirty="0" smtClean="0"/>
              <a:t>looked</a:t>
            </a:r>
            <a:r>
              <a:rPr lang="en-US" altLang="zh-CN" dirty="0" smtClean="0"/>
              <a:t> at you as if she didn’t recognize you.</a:t>
            </a:r>
          </a:p>
          <a:p>
            <a:pPr algn="just">
              <a:spcBef>
                <a:spcPts val="600"/>
              </a:spcBef>
              <a:buNone/>
            </a:pPr>
            <a:r>
              <a:rPr lang="en-US" altLang="zh-CN" dirty="0" smtClean="0"/>
              <a:t>7 In my opinion, his academic work and his skill in sport are </a:t>
            </a:r>
            <a:r>
              <a:rPr lang="en-US" altLang="zh-CN" u="sng" dirty="0" smtClean="0"/>
              <a:t>extremely good</a:t>
            </a:r>
            <a:r>
              <a:rPr lang="en-US" altLang="zh-CN" dirty="0" smtClean="0"/>
              <a:t>.</a:t>
            </a:r>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 name="Rectangle 13"/>
          <p:cNvSpPr>
            <a:spLocks noChangeArrowheads="1"/>
          </p:cNvSpPr>
          <p:nvPr/>
        </p:nvSpPr>
        <p:spPr bwMode="auto">
          <a:xfrm>
            <a:off x="7629525" y="2324101"/>
            <a:ext cx="1333499"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barely</a:t>
            </a:r>
            <a:endParaRPr lang="zh-CN" altLang="en-US" sz="2800" b="1" dirty="0">
              <a:solidFill>
                <a:srgbClr val="CC3300"/>
              </a:solidFill>
            </a:endParaRPr>
          </a:p>
        </p:txBody>
      </p:sp>
      <p:sp>
        <p:nvSpPr>
          <p:cNvPr id="8" name="Rectangle 13"/>
          <p:cNvSpPr>
            <a:spLocks noChangeArrowheads="1"/>
          </p:cNvSpPr>
          <p:nvPr/>
        </p:nvSpPr>
        <p:spPr bwMode="auto">
          <a:xfrm>
            <a:off x="7705725" y="3124201"/>
            <a:ext cx="1257299"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spill</a:t>
            </a:r>
            <a:endParaRPr lang="zh-CN" altLang="en-US" sz="2800" b="1" dirty="0">
              <a:solidFill>
                <a:srgbClr val="CC3300"/>
              </a:solidFill>
            </a:endParaRPr>
          </a:p>
        </p:txBody>
      </p:sp>
      <p:sp>
        <p:nvSpPr>
          <p:cNvPr id="11" name="Rectangle 13"/>
          <p:cNvSpPr>
            <a:spLocks noChangeArrowheads="1"/>
          </p:cNvSpPr>
          <p:nvPr/>
        </p:nvSpPr>
        <p:spPr bwMode="auto">
          <a:xfrm>
            <a:off x="7515224" y="3609976"/>
            <a:ext cx="1476375"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ignorant</a:t>
            </a:r>
            <a:endParaRPr lang="zh-CN" altLang="en-US" sz="2800" b="1" dirty="0">
              <a:solidFill>
                <a:srgbClr val="CC3300"/>
              </a:solidFill>
            </a:endParaRPr>
          </a:p>
        </p:txBody>
      </p:sp>
      <p:sp>
        <p:nvSpPr>
          <p:cNvPr id="12" name="Rectangle 13"/>
          <p:cNvSpPr>
            <a:spLocks noChangeArrowheads="1"/>
          </p:cNvSpPr>
          <p:nvPr/>
        </p:nvSpPr>
        <p:spPr bwMode="auto">
          <a:xfrm>
            <a:off x="7400924" y="4067176"/>
            <a:ext cx="1476375"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intelligent</a:t>
            </a:r>
            <a:endParaRPr lang="zh-CN" altLang="en-US" sz="2800" b="1" dirty="0">
              <a:solidFill>
                <a:srgbClr val="CC3300"/>
              </a:solidFill>
            </a:endParaRPr>
          </a:p>
        </p:txBody>
      </p:sp>
      <p:sp>
        <p:nvSpPr>
          <p:cNvPr id="13" name="Rectangle 13"/>
          <p:cNvSpPr>
            <a:spLocks noChangeArrowheads="1"/>
          </p:cNvSpPr>
          <p:nvPr/>
        </p:nvSpPr>
        <p:spPr bwMode="auto">
          <a:xfrm>
            <a:off x="7505699" y="4514851"/>
            <a:ext cx="1476375"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Sip</a:t>
            </a:r>
            <a:endParaRPr lang="zh-CN" altLang="en-US" sz="2800" b="1" dirty="0">
              <a:solidFill>
                <a:srgbClr val="CC3300"/>
              </a:solidFill>
            </a:endParaRPr>
          </a:p>
        </p:txBody>
      </p:sp>
      <p:sp>
        <p:nvSpPr>
          <p:cNvPr id="14" name="Rectangle 13"/>
          <p:cNvSpPr>
            <a:spLocks noChangeArrowheads="1"/>
          </p:cNvSpPr>
          <p:nvPr/>
        </p:nvSpPr>
        <p:spPr bwMode="auto">
          <a:xfrm>
            <a:off x="7458074" y="5362576"/>
            <a:ext cx="1476375"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peered</a:t>
            </a:r>
            <a:endParaRPr lang="zh-CN" altLang="en-US" sz="2800" b="1" dirty="0">
              <a:solidFill>
                <a:srgbClr val="CC3300"/>
              </a:solidFill>
            </a:endParaRPr>
          </a:p>
        </p:txBody>
      </p:sp>
      <p:sp>
        <p:nvSpPr>
          <p:cNvPr id="15" name="Rectangle 13"/>
          <p:cNvSpPr>
            <a:spLocks noChangeArrowheads="1"/>
          </p:cNvSpPr>
          <p:nvPr/>
        </p:nvSpPr>
        <p:spPr bwMode="auto">
          <a:xfrm>
            <a:off x="5476874" y="6248401"/>
            <a:ext cx="1981201"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impressive</a:t>
            </a:r>
            <a:endParaRPr lang="zh-CN" altLang="en-US" sz="2800" b="1" dirty="0">
              <a:solidFill>
                <a:srgbClr val="CC3300"/>
              </a:solidFill>
            </a:endParaRPr>
          </a:p>
        </p:txBody>
      </p:sp>
      <p:pic>
        <p:nvPicPr>
          <p:cNvPr id="16"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dissolv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dissolv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dissolve">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dissolve">
                                      <p:cBhvr>
                                        <p:cTn id="32" dur="5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dissolve">
                                      <p:cBhvr>
                                        <p:cTn id="37" dur="500"/>
                                        <p:tgtEl>
                                          <p:spTgt spid="1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38175"/>
            <a:ext cx="8834438" cy="6054725"/>
          </a:xfrm>
        </p:spPr>
        <p:txBody>
          <a:bodyPr/>
          <a:lstStyle/>
          <a:p>
            <a:pPr algn="just">
              <a:buNone/>
            </a:pPr>
            <a:r>
              <a:rPr lang="en-US" altLang="zh-CN" b="1" dirty="0" smtClean="0"/>
              <a:t>5 Complete the sentences with the correct form of the expressions below.</a:t>
            </a:r>
          </a:p>
          <a:p>
            <a:pPr algn="ctr">
              <a:buNone/>
            </a:pPr>
            <a:r>
              <a:rPr lang="en-US" altLang="zh-CN" dirty="0" smtClean="0">
                <a:solidFill>
                  <a:schemeClr val="accent6">
                    <a:lumMod val="50000"/>
                  </a:schemeClr>
                </a:solidFill>
              </a:rPr>
              <a:t>check in               rent out               run out of     </a:t>
            </a:r>
          </a:p>
          <a:p>
            <a:pPr algn="ctr">
              <a:buNone/>
            </a:pPr>
            <a:r>
              <a:rPr lang="en-US" altLang="zh-CN" dirty="0" smtClean="0">
                <a:solidFill>
                  <a:schemeClr val="accent6">
                    <a:lumMod val="50000"/>
                  </a:schemeClr>
                </a:solidFill>
              </a:rPr>
              <a:t>stretch out                stumble across</a:t>
            </a:r>
          </a:p>
          <a:p>
            <a:pPr>
              <a:buNone/>
            </a:pPr>
            <a:r>
              <a:rPr lang="en-US" altLang="zh-CN" dirty="0" smtClean="0"/>
              <a:t>1 We were taking a walk in the countryside when we ______________ </a:t>
            </a:r>
            <a:r>
              <a:rPr lang="en-US" altLang="zh-CN" spc="-100" dirty="0" smtClean="0"/>
              <a:t>a lovely pub which we didn’t know about.</a:t>
            </a:r>
          </a:p>
          <a:p>
            <a:pPr algn="just">
              <a:buNone/>
            </a:pPr>
            <a:r>
              <a:rPr lang="en-US" altLang="zh-CN" dirty="0" smtClean="0"/>
              <a:t>2 If you buy a large house, you can _________some of the  bedrooms to students.</a:t>
            </a:r>
          </a:p>
          <a:p>
            <a:pPr algn="just">
              <a:buNone/>
            </a:pPr>
            <a:r>
              <a:rPr lang="en-US" altLang="zh-CN" dirty="0" smtClean="0"/>
              <a:t>3 It was a very large bed, so I lay down and ____________.</a:t>
            </a:r>
          </a:p>
          <a:p>
            <a:pPr algn="just">
              <a:buNone/>
            </a:pPr>
            <a:r>
              <a:rPr lang="en-US" altLang="zh-CN" dirty="0" smtClean="0"/>
              <a:t>4 I’d love something to drink, but we’ve _________ coffee, so I’ll have to go and buy some.</a:t>
            </a:r>
          </a:p>
          <a:p>
            <a:pPr>
              <a:buNone/>
            </a:pPr>
            <a:r>
              <a:rPr lang="en-US" altLang="zh-CN" dirty="0" smtClean="0"/>
              <a:t>5 We got to the airport, __________ and then went through passport control.</a:t>
            </a:r>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 name="Rectangle 13"/>
          <p:cNvSpPr>
            <a:spLocks noChangeArrowheads="1"/>
          </p:cNvSpPr>
          <p:nvPr/>
        </p:nvSpPr>
        <p:spPr bwMode="auto">
          <a:xfrm>
            <a:off x="466726" y="2990851"/>
            <a:ext cx="2495550"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stumbled across</a:t>
            </a:r>
            <a:endParaRPr lang="zh-CN" altLang="en-US" sz="2800" b="1" dirty="0">
              <a:solidFill>
                <a:srgbClr val="CC3300"/>
              </a:solidFill>
            </a:endParaRPr>
          </a:p>
        </p:txBody>
      </p:sp>
      <p:sp>
        <p:nvSpPr>
          <p:cNvPr id="8" name="Rectangle 13"/>
          <p:cNvSpPr>
            <a:spLocks noChangeArrowheads="1"/>
          </p:cNvSpPr>
          <p:nvPr/>
        </p:nvSpPr>
        <p:spPr bwMode="auto">
          <a:xfrm>
            <a:off x="5467350" y="3504280"/>
            <a:ext cx="1657350"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rent out</a:t>
            </a:r>
            <a:endParaRPr lang="zh-CN" altLang="en-US" sz="2800" b="1" dirty="0">
              <a:solidFill>
                <a:srgbClr val="CC3300"/>
              </a:solidFill>
            </a:endParaRPr>
          </a:p>
        </p:txBody>
      </p:sp>
      <p:sp>
        <p:nvSpPr>
          <p:cNvPr id="11" name="Rectangle 13"/>
          <p:cNvSpPr>
            <a:spLocks noChangeArrowheads="1"/>
          </p:cNvSpPr>
          <p:nvPr/>
        </p:nvSpPr>
        <p:spPr bwMode="auto">
          <a:xfrm>
            <a:off x="6429374" y="4385803"/>
            <a:ext cx="2238376"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stretched out</a:t>
            </a:r>
            <a:endParaRPr lang="zh-CN" altLang="en-US" sz="2800" b="1" dirty="0">
              <a:solidFill>
                <a:srgbClr val="CC3300"/>
              </a:solidFill>
            </a:endParaRPr>
          </a:p>
        </p:txBody>
      </p:sp>
      <p:sp>
        <p:nvSpPr>
          <p:cNvPr id="12" name="Rectangle 13"/>
          <p:cNvSpPr>
            <a:spLocks noChangeArrowheads="1"/>
          </p:cNvSpPr>
          <p:nvPr/>
        </p:nvSpPr>
        <p:spPr bwMode="auto">
          <a:xfrm>
            <a:off x="6029324" y="4924426"/>
            <a:ext cx="1981201"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run out of</a:t>
            </a:r>
            <a:endParaRPr lang="zh-CN" altLang="en-US" sz="2800" b="1" dirty="0">
              <a:solidFill>
                <a:srgbClr val="CC3300"/>
              </a:solidFill>
            </a:endParaRPr>
          </a:p>
        </p:txBody>
      </p:sp>
      <p:sp>
        <p:nvSpPr>
          <p:cNvPr id="13" name="Rectangle 13"/>
          <p:cNvSpPr>
            <a:spLocks noChangeArrowheads="1"/>
          </p:cNvSpPr>
          <p:nvPr/>
        </p:nvSpPr>
        <p:spPr bwMode="auto">
          <a:xfrm>
            <a:off x="3563294" y="5799805"/>
            <a:ext cx="1981201" cy="325436"/>
          </a:xfrm>
          <a:prstGeom prst="rect">
            <a:avLst/>
          </a:prstGeom>
          <a:noFill/>
          <a:ln w="0">
            <a:noFill/>
            <a:miter lim="800000"/>
            <a:headEnd/>
            <a:tailEnd/>
          </a:ln>
          <a:effectLst>
            <a:prstShdw prst="shdw17" dist="17961" dir="2700000">
              <a:schemeClr val="tx1">
                <a:gamma/>
                <a:shade val="60000"/>
                <a:invGamma/>
              </a:schemeClr>
            </a:prstShdw>
          </a:effectLst>
        </p:spPr>
        <p:txBody>
          <a:bodyPr wrap="none" anchor="ctr"/>
          <a:lstStyle/>
          <a:p>
            <a:pPr algn="ctr"/>
            <a:r>
              <a:rPr lang="en-US" altLang="zh-CN" sz="2800" b="1" dirty="0" smtClean="0">
                <a:solidFill>
                  <a:srgbClr val="CC3300"/>
                </a:solidFill>
              </a:rPr>
              <a:t>checked in</a:t>
            </a:r>
            <a:endParaRPr lang="zh-CN" altLang="en-US" sz="2800" b="1" dirty="0">
              <a:solidFill>
                <a:srgbClr val="CC3300"/>
              </a:solidFill>
            </a:endParaRPr>
          </a:p>
        </p:txBody>
      </p:sp>
      <p:pic>
        <p:nvPicPr>
          <p:cNvPr id="14"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dissolv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dissolv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dissolve">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74625" y="638175"/>
            <a:ext cx="8834438" cy="6054725"/>
          </a:xfrm>
        </p:spPr>
        <p:txBody>
          <a:bodyPr/>
          <a:lstStyle/>
          <a:p>
            <a:pPr algn="just">
              <a:lnSpc>
                <a:spcPct val="85000"/>
              </a:lnSpc>
              <a:spcBef>
                <a:spcPts val="200"/>
              </a:spcBef>
              <a:buNone/>
            </a:pPr>
            <a:r>
              <a:rPr lang="en-US" altLang="zh-CN" b="1" dirty="0" smtClean="0"/>
              <a:t>6 Answer the questions about the words. </a:t>
            </a:r>
          </a:p>
          <a:p>
            <a:pPr algn="just">
              <a:lnSpc>
                <a:spcPct val="85000"/>
              </a:lnSpc>
              <a:spcBef>
                <a:spcPts val="200"/>
              </a:spcBef>
              <a:buNone/>
            </a:pPr>
            <a:r>
              <a:rPr lang="en-US" altLang="zh-CN" dirty="0" smtClean="0"/>
              <a:t>1 Is a </a:t>
            </a:r>
            <a:r>
              <a:rPr lang="en-US" altLang="zh-CN" i="1" dirty="0" smtClean="0"/>
              <a:t>wearisome</a:t>
            </a:r>
            <a:r>
              <a:rPr lang="en-US" altLang="zh-CN" dirty="0" smtClean="0"/>
              <a:t> journey likely to be (a) enjoyable and interesting, or (b) tiring and dull?</a:t>
            </a:r>
          </a:p>
          <a:p>
            <a:pPr algn="just">
              <a:lnSpc>
                <a:spcPct val="85000"/>
              </a:lnSpc>
              <a:spcBef>
                <a:spcPts val="200"/>
              </a:spcBef>
              <a:buNone/>
            </a:pPr>
            <a:r>
              <a:rPr lang="en-US" altLang="zh-CN" dirty="0" smtClean="0"/>
              <a:t>2 Is a </a:t>
            </a:r>
            <a:r>
              <a:rPr lang="en-US" altLang="zh-CN" i="1" dirty="0" smtClean="0"/>
              <a:t>warden</a:t>
            </a:r>
            <a:r>
              <a:rPr lang="en-US" altLang="zh-CN" dirty="0" smtClean="0"/>
              <a:t> likely to be (a) a teacher at the college, or (b) someone who looks after the hall of residence?</a:t>
            </a:r>
          </a:p>
          <a:p>
            <a:pPr algn="just">
              <a:lnSpc>
                <a:spcPct val="85000"/>
              </a:lnSpc>
              <a:spcBef>
                <a:spcPts val="200"/>
              </a:spcBef>
              <a:buNone/>
            </a:pPr>
            <a:r>
              <a:rPr lang="en-US" altLang="zh-CN" dirty="0" smtClean="0"/>
              <a:t>3 Is someone who is </a:t>
            </a:r>
            <a:r>
              <a:rPr lang="en-US" altLang="zh-CN" i="1" dirty="0" smtClean="0"/>
              <a:t>lofty</a:t>
            </a:r>
            <a:r>
              <a:rPr lang="en-US" altLang="zh-CN" dirty="0" smtClean="0"/>
              <a:t> likely to be (a) tall, or (b) short?</a:t>
            </a:r>
          </a:p>
          <a:p>
            <a:pPr algn="just">
              <a:lnSpc>
                <a:spcPct val="85000"/>
              </a:lnSpc>
              <a:spcBef>
                <a:spcPts val="200"/>
              </a:spcBef>
              <a:buNone/>
            </a:pPr>
            <a:r>
              <a:rPr lang="en-US" altLang="zh-CN" dirty="0" smtClean="0"/>
              <a:t>4 Is an </a:t>
            </a:r>
            <a:r>
              <a:rPr lang="en-US" altLang="zh-CN" i="1" dirty="0" smtClean="0"/>
              <a:t>affable</a:t>
            </a:r>
            <a:r>
              <a:rPr lang="en-US" altLang="zh-CN" dirty="0" smtClean="0"/>
              <a:t> man likely to be (a) pleasant and friendly, or (b) rude and unkind?</a:t>
            </a:r>
          </a:p>
          <a:p>
            <a:pPr algn="just">
              <a:lnSpc>
                <a:spcPct val="85000"/>
              </a:lnSpc>
              <a:spcBef>
                <a:spcPts val="200"/>
              </a:spcBef>
              <a:buNone/>
            </a:pPr>
            <a:r>
              <a:rPr lang="en-US" altLang="zh-CN" dirty="0" smtClean="0"/>
              <a:t>5 If someone </a:t>
            </a:r>
            <a:r>
              <a:rPr lang="en-US" altLang="zh-CN" i="1" dirty="0" smtClean="0"/>
              <a:t>jerks</a:t>
            </a:r>
            <a:r>
              <a:rPr lang="en-US" altLang="zh-CN" dirty="0" smtClean="0"/>
              <a:t> their head, is it likely to be a (a) gentle, or (b) sudden movement?</a:t>
            </a:r>
          </a:p>
          <a:p>
            <a:pPr algn="just">
              <a:lnSpc>
                <a:spcPct val="85000"/>
              </a:lnSpc>
              <a:spcBef>
                <a:spcPts val="200"/>
              </a:spcBef>
              <a:buNone/>
            </a:pPr>
            <a:r>
              <a:rPr lang="en-US" altLang="zh-CN" dirty="0" smtClean="0"/>
              <a:t>6 Is someone who is </a:t>
            </a:r>
            <a:r>
              <a:rPr lang="en-US" altLang="zh-CN" i="1" dirty="0" smtClean="0"/>
              <a:t>thunderstruck</a:t>
            </a:r>
            <a:r>
              <a:rPr lang="en-US" altLang="zh-CN" dirty="0" smtClean="0"/>
              <a:t> likely to be (a) very surprised or shocked, or (b) cheerful and relaxed?</a:t>
            </a:r>
          </a:p>
          <a:p>
            <a:pPr algn="just">
              <a:lnSpc>
                <a:spcPct val="85000"/>
              </a:lnSpc>
              <a:spcBef>
                <a:spcPts val="200"/>
              </a:spcBef>
              <a:buNone/>
            </a:pPr>
            <a:r>
              <a:rPr lang="en-US" altLang="zh-CN" dirty="0" smtClean="0"/>
              <a:t>7 If you’re </a:t>
            </a:r>
            <a:r>
              <a:rPr lang="en-US" altLang="zh-CN" i="1" dirty="0" smtClean="0"/>
              <a:t>peckish</a:t>
            </a:r>
            <a:r>
              <a:rPr lang="en-US" altLang="zh-CN" dirty="0" smtClean="0"/>
              <a:t>, are you likely to be (a) a little hungry, or (b) a little thirsty?</a:t>
            </a:r>
          </a:p>
          <a:p>
            <a:pPr algn="just">
              <a:lnSpc>
                <a:spcPct val="85000"/>
              </a:lnSpc>
              <a:spcBef>
                <a:spcPts val="200"/>
              </a:spcBef>
              <a:buNone/>
            </a:pPr>
            <a:r>
              <a:rPr lang="en-US" altLang="zh-CN" dirty="0" smtClean="0"/>
              <a:t>8 Is your </a:t>
            </a:r>
            <a:r>
              <a:rPr lang="en-US" altLang="zh-CN" i="1" dirty="0" smtClean="0"/>
              <a:t>buddy</a:t>
            </a:r>
            <a:r>
              <a:rPr lang="en-US" altLang="zh-CN" dirty="0" smtClean="0"/>
              <a:t> likely to be your (a) friend, or (b) enemy?</a:t>
            </a:r>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4"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
        <p:nvSpPr>
          <p:cNvPr id="15" name="内容占位符 2"/>
          <p:cNvSpPr txBox="1">
            <a:spLocks/>
          </p:cNvSpPr>
          <p:nvPr/>
        </p:nvSpPr>
        <p:spPr bwMode="auto">
          <a:xfrm>
            <a:off x="171450" y="638175"/>
            <a:ext cx="8834438" cy="605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just" defTabSz="914400" rtl="0" eaLnBrk="0" fontAlgn="base" latinLnBrk="0" hangingPunct="0">
              <a:lnSpc>
                <a:spcPct val="85000"/>
              </a:lnSpc>
              <a:spcBef>
                <a:spcPts val="200"/>
              </a:spcBef>
              <a:spcAft>
                <a:spcPct val="0"/>
              </a:spcAft>
              <a:buClrTx/>
              <a:buSzTx/>
              <a:buFont typeface="Arial" charset="0"/>
              <a:buNone/>
              <a:tabLst/>
              <a:defRPr/>
            </a:pP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6 Answer the questions about the words. </a:t>
            </a:r>
          </a:p>
          <a:p>
            <a:pPr marL="228600" marR="0" lvl="0" indent="-227013" algn="just" defTabSz="914400" rtl="0" eaLnBrk="0" fontAlgn="base" latinLnBrk="0" hangingPunct="0">
              <a:lnSpc>
                <a:spcPct val="85000"/>
              </a:lnSpc>
              <a:spcBef>
                <a:spcPts val="2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1 Is a </a:t>
            </a:r>
            <a:r>
              <a:rPr kumimoji="0" lang="en-US" altLang="zh-CN" sz="2800" b="0" i="1" u="none" strike="noStrike" kern="1200" cap="none" spc="0" normalizeH="0" baseline="0" noProof="0" dirty="0" smtClean="0">
                <a:ln>
                  <a:noFill/>
                </a:ln>
                <a:solidFill>
                  <a:schemeClr val="tx1"/>
                </a:solidFill>
                <a:effectLst/>
                <a:uLnTx/>
                <a:uFillTx/>
                <a:latin typeface="+mn-lt"/>
                <a:ea typeface="+mn-ea"/>
                <a:cs typeface="+mn-cs"/>
              </a:rPr>
              <a:t>wearisome</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journey likely to be (a) enjoyable and  interesting, or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(b) tiring and dull</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0" fontAlgn="base" latinLnBrk="0" hangingPunct="0">
              <a:lnSpc>
                <a:spcPct val="85000"/>
              </a:lnSpc>
              <a:spcBef>
                <a:spcPts val="2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2 Is a </a:t>
            </a:r>
            <a:r>
              <a:rPr kumimoji="0" lang="en-US" altLang="zh-CN" sz="2800" b="0" i="1" u="none" strike="noStrike" kern="1200" cap="none" spc="0" normalizeH="0" baseline="0" noProof="0" dirty="0" smtClean="0">
                <a:ln>
                  <a:noFill/>
                </a:ln>
                <a:solidFill>
                  <a:schemeClr val="tx1"/>
                </a:solidFill>
                <a:effectLst/>
                <a:uLnTx/>
                <a:uFillTx/>
                <a:latin typeface="+mn-lt"/>
                <a:ea typeface="+mn-ea"/>
                <a:cs typeface="+mn-cs"/>
              </a:rPr>
              <a:t>warden</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likely to be (a) a teacher at the college, or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(b) someone who looks after the hall of residence</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0" fontAlgn="base" latinLnBrk="0" hangingPunct="0">
              <a:lnSpc>
                <a:spcPct val="85000"/>
              </a:lnSpc>
              <a:spcBef>
                <a:spcPts val="2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3 Is someone who is </a:t>
            </a:r>
            <a:r>
              <a:rPr kumimoji="0" lang="en-US" altLang="zh-CN" sz="2800" b="0" i="1" u="none" strike="noStrike" kern="1200" cap="none" spc="0" normalizeH="0" baseline="0" noProof="0" dirty="0" smtClean="0">
                <a:ln>
                  <a:noFill/>
                </a:ln>
                <a:solidFill>
                  <a:schemeClr val="tx1"/>
                </a:solidFill>
                <a:effectLst/>
                <a:uLnTx/>
                <a:uFillTx/>
                <a:latin typeface="+mn-lt"/>
                <a:ea typeface="+mn-ea"/>
                <a:cs typeface="+mn-cs"/>
              </a:rPr>
              <a:t>lofty</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likely to be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(a) tall</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or (b) short?</a:t>
            </a:r>
          </a:p>
          <a:p>
            <a:pPr marL="228600" marR="0" lvl="0" indent="-227013" algn="just" defTabSz="914400" rtl="0" eaLnBrk="0" fontAlgn="base" latinLnBrk="0" hangingPunct="0">
              <a:lnSpc>
                <a:spcPct val="85000"/>
              </a:lnSpc>
              <a:spcBef>
                <a:spcPts val="2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4 Is an </a:t>
            </a:r>
            <a:r>
              <a:rPr kumimoji="0" lang="en-US" altLang="zh-CN" sz="2800" b="0" i="1" u="none" strike="noStrike" kern="1200" cap="none" spc="0" normalizeH="0" baseline="0" noProof="0" dirty="0" smtClean="0">
                <a:ln>
                  <a:noFill/>
                </a:ln>
                <a:solidFill>
                  <a:schemeClr val="tx1"/>
                </a:solidFill>
                <a:effectLst/>
                <a:uLnTx/>
                <a:uFillTx/>
                <a:latin typeface="+mn-lt"/>
                <a:ea typeface="+mn-ea"/>
                <a:cs typeface="+mn-cs"/>
              </a:rPr>
              <a:t>affable</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man likely to be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(a) pleasant and friendly</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or (b) rude and unkind?</a:t>
            </a:r>
          </a:p>
          <a:p>
            <a:pPr marL="228600" marR="0" lvl="0" indent="-227013" algn="just" defTabSz="914400" rtl="0" eaLnBrk="0" fontAlgn="base" latinLnBrk="0" hangingPunct="0">
              <a:lnSpc>
                <a:spcPct val="85000"/>
              </a:lnSpc>
              <a:spcBef>
                <a:spcPts val="2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5 If someone </a:t>
            </a:r>
            <a:r>
              <a:rPr kumimoji="0" lang="en-US" altLang="zh-CN" sz="2800" b="0" i="1" u="none" strike="noStrike" kern="1200" cap="none" spc="0" normalizeH="0" baseline="0" noProof="0" dirty="0" smtClean="0">
                <a:ln>
                  <a:noFill/>
                </a:ln>
                <a:solidFill>
                  <a:schemeClr val="tx1"/>
                </a:solidFill>
                <a:effectLst/>
                <a:uLnTx/>
                <a:uFillTx/>
                <a:latin typeface="+mn-lt"/>
                <a:ea typeface="+mn-ea"/>
                <a:cs typeface="+mn-cs"/>
              </a:rPr>
              <a:t>jerks</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their head, is it likely to be a (a) gentle, or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(b) sudden movement</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0" fontAlgn="base" latinLnBrk="0" hangingPunct="0">
              <a:lnSpc>
                <a:spcPct val="85000"/>
              </a:lnSpc>
              <a:spcBef>
                <a:spcPts val="2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6 Is someone who is </a:t>
            </a:r>
            <a:r>
              <a:rPr kumimoji="0" lang="en-US" altLang="zh-CN" sz="2800" b="0" i="1" u="none" strike="noStrike" kern="1200" cap="none" spc="0" normalizeH="0" baseline="0" noProof="0" dirty="0" smtClean="0">
                <a:ln>
                  <a:noFill/>
                </a:ln>
                <a:solidFill>
                  <a:schemeClr val="tx1"/>
                </a:solidFill>
                <a:effectLst/>
                <a:uLnTx/>
                <a:uFillTx/>
                <a:latin typeface="+mn-lt"/>
                <a:ea typeface="+mn-ea"/>
                <a:cs typeface="+mn-cs"/>
              </a:rPr>
              <a:t>thunderstruck</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likely to be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(a) very surprised or shocked</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or (b) cheerful and relaxed?</a:t>
            </a:r>
          </a:p>
          <a:p>
            <a:pPr marL="228600" marR="0" lvl="0" indent="-227013" algn="just" defTabSz="914400" rtl="0" eaLnBrk="0" fontAlgn="base" latinLnBrk="0" hangingPunct="0">
              <a:lnSpc>
                <a:spcPct val="85000"/>
              </a:lnSpc>
              <a:spcBef>
                <a:spcPts val="2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7 If you’re </a:t>
            </a:r>
            <a:r>
              <a:rPr kumimoji="0" lang="en-US" altLang="zh-CN" sz="2800" b="0" i="1" u="none" strike="noStrike" kern="1200" cap="none" spc="0" normalizeH="0" baseline="0" noProof="0" dirty="0" smtClean="0">
                <a:ln>
                  <a:noFill/>
                </a:ln>
                <a:solidFill>
                  <a:schemeClr val="tx1"/>
                </a:solidFill>
                <a:effectLst/>
                <a:uLnTx/>
                <a:uFillTx/>
                <a:latin typeface="+mn-lt"/>
                <a:ea typeface="+mn-ea"/>
                <a:cs typeface="+mn-cs"/>
              </a:rPr>
              <a:t>peckish</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are you likely to be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(a) a little hungry</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or (b) a little thirsty?</a:t>
            </a:r>
          </a:p>
          <a:p>
            <a:pPr marL="228600" marR="0" lvl="0" indent="-227013" algn="just" defTabSz="914400" rtl="0" eaLnBrk="0" fontAlgn="base" latinLnBrk="0" hangingPunct="0">
              <a:lnSpc>
                <a:spcPct val="85000"/>
              </a:lnSpc>
              <a:spcBef>
                <a:spcPts val="200"/>
              </a:spcBef>
              <a:spcAft>
                <a:spcPct val="0"/>
              </a:spcAft>
              <a:buClrTx/>
              <a:buSzTx/>
              <a:buFont typeface="Arial" charset="0"/>
              <a:buNone/>
              <a:tabLst/>
              <a:defRPr/>
            </a:pP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8 Is your </a:t>
            </a:r>
            <a:r>
              <a:rPr kumimoji="0" lang="en-US" altLang="zh-CN" sz="2800" b="0" i="1" u="none" strike="noStrike" kern="1200" cap="none" spc="0" normalizeH="0" baseline="0" noProof="0" dirty="0" smtClean="0">
                <a:ln>
                  <a:noFill/>
                </a:ln>
                <a:solidFill>
                  <a:schemeClr val="tx1"/>
                </a:solidFill>
                <a:effectLst/>
                <a:uLnTx/>
                <a:uFillTx/>
                <a:latin typeface="+mn-lt"/>
                <a:ea typeface="+mn-ea"/>
                <a:cs typeface="+mn-cs"/>
              </a:rPr>
              <a:t>buddy</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likely to be your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(a) friend</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or (b) enemy?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dissolv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dissolv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dissolv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dissolv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dissolv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dissolve">
                                      <p:cBhvr>
                                        <p:cTn id="32" dur="500"/>
                                        <p:tgtEl>
                                          <p:spTgt spid="1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xEl>
                                              <p:pRg st="7" end="7"/>
                                            </p:txEl>
                                          </p:spTgt>
                                        </p:tgtEl>
                                        <p:attrNameLst>
                                          <p:attrName>style.visibility</p:attrName>
                                        </p:attrNameLst>
                                      </p:cBhvr>
                                      <p:to>
                                        <p:strVal val="visible"/>
                                      </p:to>
                                    </p:set>
                                    <p:animEffect transition="in" filter="dissolve">
                                      <p:cBhvr>
                                        <p:cTn id="37" dur="500"/>
                                        <p:tgtEl>
                                          <p:spTgt spid="1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
                                            <p:txEl>
                                              <p:pRg st="8" end="8"/>
                                            </p:txEl>
                                          </p:spTgt>
                                        </p:tgtEl>
                                        <p:attrNameLst>
                                          <p:attrName>style.visibility</p:attrName>
                                        </p:attrNameLst>
                                      </p:cBhvr>
                                      <p:to>
                                        <p:strVal val="visible"/>
                                      </p:to>
                                    </p:set>
                                    <p:animEffect transition="in" filter="dissolve">
                                      <p:cBhvr>
                                        <p:cTn id="42" dur="500"/>
                                        <p:tgtEl>
                                          <p:spTgt spid="1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 name="内容占位符 2"/>
          <p:cNvSpPr>
            <a:spLocks noGrp="1"/>
          </p:cNvSpPr>
          <p:nvPr>
            <p:ph idx="1"/>
          </p:nvPr>
        </p:nvSpPr>
        <p:spPr>
          <a:xfrm>
            <a:off x="171450" y="1181801"/>
            <a:ext cx="8834438" cy="5495044"/>
          </a:xfrm>
        </p:spPr>
        <p:txBody>
          <a:bodyPr/>
          <a:lstStyle/>
          <a:p>
            <a:pPr marL="0" indent="1588">
              <a:lnSpc>
                <a:spcPct val="125000"/>
              </a:lnSpc>
              <a:buNone/>
            </a:pPr>
            <a:r>
              <a:rPr lang="en-US" altLang="zh-CN" sz="1800" spc="-30" dirty="0" smtClean="0">
                <a:solidFill>
                  <a:srgbClr val="0070C0"/>
                </a:solidFill>
              </a:rPr>
              <a:t>18</a:t>
            </a:r>
            <a:r>
              <a:rPr lang="en-US" altLang="zh-CN" sz="2500" spc="-30" dirty="0" smtClean="0"/>
              <a:t> The girl’s name is Sophie and she’s </a:t>
            </a:r>
            <a:r>
              <a:rPr lang="en-US" altLang="zh-CN" sz="2500" spc="-30" dirty="0" smtClean="0">
                <a:hlinkClick r:id="rId3" action="ppaction://hlinksldjump"/>
              </a:rPr>
              <a:t>an English literature major</a:t>
            </a:r>
            <a:r>
              <a:rPr lang="en-US" altLang="zh-CN" sz="2500" spc="-30" dirty="0" smtClean="0"/>
              <a:t>, like me. She looks </a:t>
            </a:r>
            <a:r>
              <a:rPr lang="en-US" altLang="zh-CN" sz="2500" spc="-30" dirty="0" smtClean="0">
                <a:hlinkClick r:id="rId4" action="ppaction://hlinksldjump"/>
              </a:rPr>
              <a:t>frighteningly</a:t>
            </a:r>
            <a:r>
              <a:rPr lang="en-US" altLang="zh-CN" sz="2500" spc="-30" dirty="0" smtClean="0"/>
              <a:t> </a:t>
            </a:r>
            <a:r>
              <a:rPr lang="en-US" altLang="zh-CN" sz="2500" spc="-30" dirty="0" smtClean="0">
                <a:hlinkClick r:id="rId5" action="ppaction://hlinksldjump"/>
              </a:rPr>
              <a:t>intelligent</a:t>
            </a:r>
            <a:r>
              <a:rPr lang="en-US" altLang="zh-CN" sz="2500" spc="-30" dirty="0" smtClean="0"/>
              <a:t>, and when we chat after the lecture, she tells me she read the whole of this term’s reading list </a:t>
            </a:r>
            <a:r>
              <a:rPr lang="en-US" altLang="zh-CN" sz="2500" dirty="0" smtClean="0"/>
              <a:t>during her </a:t>
            </a:r>
            <a:r>
              <a:rPr lang="en-US" altLang="zh-CN" sz="2500" dirty="0" smtClean="0">
                <a:hlinkClick r:id="rId6" action="ppaction://hlinksldjump"/>
              </a:rPr>
              <a:t>gap</a:t>
            </a:r>
            <a:r>
              <a:rPr lang="en-US" altLang="zh-CN" sz="2500" dirty="0" smtClean="0"/>
              <a:t> year. </a:t>
            </a:r>
            <a:r>
              <a:rPr lang="en-US" altLang="zh-CN" sz="2500" dirty="0" smtClean="0">
                <a:hlinkClick r:id="rId7" action="ppaction://hlinksldjump"/>
              </a:rPr>
              <a:t>She’s a bit impressive, and I feel so ignorant … I don’t even think I should breathe the same air as her.</a:t>
            </a:r>
            <a:endParaRPr lang="en-US" altLang="zh-CN" sz="2500" dirty="0" smtClean="0"/>
          </a:p>
          <a:p>
            <a:pPr marL="0" indent="1588">
              <a:lnSpc>
                <a:spcPct val="125000"/>
              </a:lnSpc>
              <a:buNone/>
            </a:pPr>
            <a:r>
              <a:rPr lang="en-US" altLang="zh-CN" sz="1800" dirty="0" smtClean="0">
                <a:solidFill>
                  <a:srgbClr val="0070C0"/>
                </a:solidFill>
              </a:rPr>
              <a:t>19</a:t>
            </a:r>
            <a:r>
              <a:rPr lang="en-US" altLang="zh-CN" sz="2500" dirty="0" smtClean="0"/>
              <a:t> Mum calls. She asks if I slept OK.</a:t>
            </a:r>
            <a:endParaRPr lang="zh-CN" altLang="en-US" sz="2500"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8" action="ppaction://hlinkfile"/>
          </p:cNvPr>
          <p:cNvPicPr>
            <a:picLocks noChangeAspect="1" noChangeArrowheads="1"/>
          </p:cNvPicPr>
          <p:nvPr/>
        </p:nvPicPr>
        <p:blipFill>
          <a:blip r:embed="rId9"/>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12" action="ppaction://hlinksldjump"/>
          </p:cNvPr>
          <p:cNvPicPr>
            <a:picLocks noChangeAspect="1" noChangeArrowheads="1"/>
          </p:cNvPicPr>
          <p:nvPr/>
        </p:nvPicPr>
        <p:blipFill>
          <a:blip r:embed="rId13"/>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14" action="ppaction://hlinksldjump"/>
          </p:cNvPr>
          <p:cNvPicPr>
            <a:picLocks noChangeAspect="1" noChangeArrowheads="1"/>
          </p:cNvPicPr>
          <p:nvPr/>
        </p:nvPicPr>
        <p:blipFill>
          <a:blip r:embed="rId15"/>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66751"/>
            <a:ext cx="8834438" cy="6026150"/>
          </a:xfrm>
        </p:spPr>
        <p:txBody>
          <a:bodyPr/>
          <a:lstStyle/>
          <a:p>
            <a:pPr algn="just">
              <a:spcBef>
                <a:spcPts val="0"/>
              </a:spcBef>
              <a:buNone/>
            </a:pPr>
            <a:r>
              <a:rPr lang="en-US" altLang="zh-CN" b="1" dirty="0" smtClean="0">
                <a:solidFill>
                  <a:srgbClr val="C00000"/>
                </a:solidFill>
              </a:rPr>
              <a:t>Reading and interpreting</a:t>
            </a:r>
          </a:p>
          <a:p>
            <a:pPr algn="just">
              <a:spcBef>
                <a:spcPts val="0"/>
              </a:spcBef>
              <a:buNone/>
            </a:pPr>
            <a:r>
              <a:rPr lang="en-US" altLang="zh-CN" b="1" dirty="0" smtClean="0"/>
              <a:t>7 Work in pairs. Look at the sentences from the passage and answer the questions. </a:t>
            </a:r>
          </a:p>
          <a:p>
            <a:pPr algn="just">
              <a:spcBef>
                <a:spcPts val="0"/>
              </a:spcBef>
              <a:buNone/>
            </a:pPr>
            <a:r>
              <a:rPr lang="en-US" altLang="zh-CN" dirty="0" smtClean="0"/>
              <a:t>1 As he speaks, his head jerks wildly from side to side, which makes his coffee spill into the saucer.</a:t>
            </a:r>
          </a:p>
          <a:p>
            <a:pPr algn="just">
              <a:spcBef>
                <a:spcPts val="0"/>
              </a:spcBef>
              <a:buNone/>
            </a:pPr>
            <a:r>
              <a:rPr lang="en-US" altLang="zh-CN" dirty="0" smtClean="0"/>
              <a:t>    </a:t>
            </a:r>
            <a:r>
              <a:rPr lang="en-US" altLang="zh-CN" b="1" dirty="0" smtClean="0">
                <a:hlinkClick r:id="rId3" action="ppaction://hlinksldjump"/>
              </a:rPr>
              <a:t>What impression do you have of the tutor?</a:t>
            </a:r>
            <a:endParaRPr lang="en-US" altLang="zh-CN" b="1" dirty="0" smtClean="0"/>
          </a:p>
          <a:p>
            <a:pPr algn="just">
              <a:spcBef>
                <a:spcPts val="0"/>
              </a:spcBef>
              <a:buNone/>
            </a:pPr>
            <a:r>
              <a:rPr lang="en-US" altLang="zh-CN" dirty="0" smtClean="0"/>
              <a:t>2 </a:t>
            </a:r>
            <a:r>
              <a:rPr lang="en-US" altLang="zh-CN" spc="-170" dirty="0" smtClean="0"/>
              <a:t>“Splendid,” he barks, without waiting for the answer, and moves on.</a:t>
            </a:r>
          </a:p>
          <a:p>
            <a:pPr algn="just">
              <a:spcBef>
                <a:spcPts val="0"/>
              </a:spcBef>
              <a:buNone/>
            </a:pPr>
            <a:r>
              <a:rPr lang="en-US" altLang="zh-CN" spc="-150" dirty="0" smtClean="0"/>
              <a:t>    </a:t>
            </a:r>
            <a:r>
              <a:rPr lang="en-US" altLang="zh-CN" b="1" spc="-150" dirty="0" smtClean="0">
                <a:hlinkClick r:id="rId4" action="ppaction://hlinksldjump"/>
              </a:rPr>
              <a:t>Is the tutor really interested in the students he’s talking to?</a:t>
            </a:r>
            <a:endParaRPr lang="en-US" altLang="zh-CN" b="1" spc="-150" dirty="0" smtClean="0"/>
          </a:p>
          <a:p>
            <a:pPr algn="just">
              <a:spcBef>
                <a:spcPts val="0"/>
              </a:spcBef>
              <a:buNone/>
            </a:pPr>
            <a:r>
              <a:rPr lang="en-US" altLang="zh-CN" dirty="0" smtClean="0"/>
              <a:t>3 … today’s menu includes chicken, rice, potatoes, salad, vegetables, cheese, yoghurt and fruit. The boy in front piles it all onto his plate, pays for it, and goes to sit down.</a:t>
            </a:r>
          </a:p>
          <a:p>
            <a:pPr algn="just">
              <a:spcBef>
                <a:spcPts val="0"/>
              </a:spcBef>
              <a:buNone/>
            </a:pPr>
            <a:r>
              <a:rPr lang="en-US" altLang="zh-CN" dirty="0" smtClean="0"/>
              <a:t>   </a:t>
            </a:r>
            <a:r>
              <a:rPr lang="en-US" altLang="zh-CN" b="1" dirty="0" smtClean="0">
                <a:hlinkClick r:id="rId5" action="ppaction://hlinksldjump"/>
              </a:rPr>
              <a:t>Is this a usual amount of food to eat at one meal?</a:t>
            </a:r>
            <a:endParaRPr lang="en-US" altLang="zh-CN" b="1" dirty="0" smtClean="0"/>
          </a:p>
          <a:p>
            <a:pPr algn="just">
              <a:spcBef>
                <a:spcPts val="0"/>
              </a:spcBef>
              <a:buNone/>
            </a:pPr>
            <a:r>
              <a:rPr lang="en-US" altLang="zh-CN" dirty="0" smtClean="0"/>
              <a:t>4 … and I feel so ignorant … I don’t even think I should breathe the same air as her.</a:t>
            </a:r>
          </a:p>
          <a:p>
            <a:pPr algn="just">
              <a:spcBef>
                <a:spcPts val="0"/>
              </a:spcBef>
              <a:buNone/>
            </a:pPr>
            <a:r>
              <a:rPr lang="en-US" altLang="zh-CN" dirty="0" smtClean="0"/>
              <a:t>   </a:t>
            </a:r>
            <a:r>
              <a:rPr lang="en-US" altLang="zh-CN" b="1" dirty="0" smtClean="0">
                <a:hlinkClick r:id="rId6" action="ppaction://hlinksldjump"/>
              </a:rPr>
              <a:t>What does the writer think of Sophie?</a:t>
            </a:r>
            <a:endParaRPr lang="zh-CN" altLang="en-US" b="1" dirty="0"/>
          </a:p>
        </p:txBody>
      </p:sp>
      <p:pic>
        <p:nvPicPr>
          <p:cNvPr id="16387"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66751"/>
            <a:ext cx="8834438" cy="6026150"/>
          </a:xfrm>
        </p:spPr>
        <p:txBody>
          <a:bodyPr/>
          <a:lstStyle/>
          <a:p>
            <a:pPr algn="just">
              <a:spcBef>
                <a:spcPts val="0"/>
              </a:spcBef>
              <a:buNone/>
            </a:pPr>
            <a:endParaRPr lang="en-US" altLang="zh-CN" b="1" dirty="0" smtClean="0">
              <a:solidFill>
                <a:schemeClr val="accent6">
                  <a:lumMod val="50000"/>
                </a:schemeClr>
              </a:solidFill>
            </a:endParaRPr>
          </a:p>
          <a:p>
            <a:pPr algn="just">
              <a:spcBef>
                <a:spcPts val="0"/>
              </a:spcBef>
              <a:buNone/>
            </a:pPr>
            <a:r>
              <a:rPr lang="en-US" altLang="zh-CN" b="1" dirty="0" smtClean="0"/>
              <a:t>7 Work in pairs. Look at the sentences from the passage and answer the questions. </a:t>
            </a:r>
          </a:p>
          <a:p>
            <a:pPr algn="just">
              <a:spcBef>
                <a:spcPts val="0"/>
              </a:spcBef>
              <a:buNone/>
            </a:pPr>
            <a:r>
              <a:rPr lang="en-US" altLang="zh-CN" dirty="0" smtClean="0"/>
              <a:t>1 As he speaks, his head jerks wildly from side to side, which makes his coffee spill into the saucer.</a:t>
            </a:r>
          </a:p>
          <a:p>
            <a:pPr algn="just">
              <a:spcBef>
                <a:spcPts val="0"/>
              </a:spcBef>
              <a:buNone/>
            </a:pPr>
            <a:endParaRPr lang="en-US" altLang="zh-CN" dirty="0" smtClean="0"/>
          </a:p>
          <a:p>
            <a:pPr algn="just">
              <a:spcBef>
                <a:spcPts val="0"/>
              </a:spcBef>
              <a:buNone/>
            </a:pPr>
            <a:r>
              <a:rPr lang="en-US" altLang="zh-CN" dirty="0" smtClean="0"/>
              <a:t>    </a:t>
            </a:r>
            <a:r>
              <a:rPr lang="en-US" altLang="zh-CN" b="1" dirty="0" smtClean="0"/>
              <a:t>What impression do you have of the tutor?</a:t>
            </a:r>
          </a:p>
          <a:p>
            <a:pPr algn="just">
              <a:buNone/>
            </a:pPr>
            <a:r>
              <a:rPr lang="en-US" altLang="zh-CN" dirty="0" smtClean="0"/>
              <a:t>   I have the impression that the tutor is trying to appear friendly and interested, though he actually has no interest in the students.</a:t>
            </a:r>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6"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Effect transition="in" filter="dissolve">
                                      <p:cBhvr>
                                        <p:cTn id="7" dur="500"/>
                                        <p:tgtEl>
                                          <p:spTgt spid="1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019175"/>
            <a:ext cx="8834438" cy="5673726"/>
          </a:xfrm>
        </p:spPr>
        <p:txBody>
          <a:bodyPr/>
          <a:lstStyle/>
          <a:p>
            <a:pPr algn="just">
              <a:spcBef>
                <a:spcPts val="0"/>
              </a:spcBef>
              <a:buNone/>
            </a:pPr>
            <a:r>
              <a:rPr lang="en-US" altLang="zh-CN" dirty="0" smtClean="0"/>
              <a:t>2 “Splendid,” he barks, without waiting for the answer, and moves on.</a:t>
            </a:r>
          </a:p>
          <a:p>
            <a:pPr algn="just">
              <a:spcBef>
                <a:spcPts val="0"/>
              </a:spcBef>
              <a:buNone/>
            </a:pPr>
            <a:endParaRPr lang="en-US" altLang="zh-CN" dirty="0" smtClean="0"/>
          </a:p>
          <a:p>
            <a:pPr algn="just">
              <a:spcBef>
                <a:spcPts val="0"/>
              </a:spcBef>
              <a:buNone/>
            </a:pPr>
            <a:r>
              <a:rPr lang="en-US" altLang="zh-CN" dirty="0" smtClean="0"/>
              <a:t>    </a:t>
            </a:r>
            <a:r>
              <a:rPr lang="en-US" altLang="zh-CN" b="1" dirty="0" smtClean="0"/>
              <a:t>Is the tutor really interested in the students he’s talking to?</a:t>
            </a:r>
          </a:p>
          <a:p>
            <a:pPr algn="just">
              <a:spcBef>
                <a:spcPts val="0"/>
              </a:spcBef>
              <a:buNone/>
            </a:pPr>
            <a:endParaRPr lang="en-US" altLang="zh-CN" dirty="0" smtClean="0"/>
          </a:p>
          <a:p>
            <a:pPr algn="just">
              <a:spcBef>
                <a:spcPts val="0"/>
              </a:spcBef>
              <a:buNone/>
            </a:pPr>
            <a:r>
              <a:rPr lang="en-US" altLang="zh-CN" dirty="0" smtClean="0"/>
              <a:t>   No, it seems not. His answer of “Splendid” does not match his action.</a:t>
            </a:r>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6"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dissolv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209675"/>
            <a:ext cx="8834438" cy="5483226"/>
          </a:xfrm>
        </p:spPr>
        <p:txBody>
          <a:bodyPr/>
          <a:lstStyle/>
          <a:p>
            <a:pPr algn="just">
              <a:spcBef>
                <a:spcPts val="0"/>
              </a:spcBef>
              <a:buNone/>
            </a:pPr>
            <a:r>
              <a:rPr lang="en-US" altLang="zh-CN" dirty="0" smtClean="0"/>
              <a:t>3 … today’s menu includes chicken, rice, potatoes, salad, vegetables, cheese, yoghurt and fruit. The boy in front piles it all onto his plate, pays for it, and goes to sit down.</a:t>
            </a:r>
          </a:p>
          <a:p>
            <a:pPr algn="just">
              <a:spcBef>
                <a:spcPts val="0"/>
              </a:spcBef>
              <a:buNone/>
            </a:pPr>
            <a:endParaRPr lang="en-US" altLang="zh-CN" dirty="0" smtClean="0"/>
          </a:p>
          <a:p>
            <a:pPr algn="just">
              <a:spcBef>
                <a:spcPts val="0"/>
              </a:spcBef>
              <a:buNone/>
            </a:pPr>
            <a:r>
              <a:rPr lang="en-US" altLang="zh-CN" dirty="0" smtClean="0"/>
              <a:t>   </a:t>
            </a:r>
            <a:r>
              <a:rPr lang="en-US" altLang="zh-CN" b="1" dirty="0" smtClean="0"/>
              <a:t>Is this a usual amount of food to eat at one meal?</a:t>
            </a:r>
          </a:p>
          <a:p>
            <a:pPr algn="just">
              <a:spcBef>
                <a:spcPts val="0"/>
              </a:spcBef>
              <a:buNone/>
            </a:pPr>
            <a:endParaRPr lang="en-US" altLang="zh-CN" dirty="0" smtClean="0"/>
          </a:p>
          <a:p>
            <a:pPr algn="just">
              <a:spcBef>
                <a:spcPts val="0"/>
              </a:spcBef>
              <a:buNone/>
            </a:pPr>
            <a:r>
              <a:rPr lang="en-US" altLang="zh-CN" dirty="0" smtClean="0"/>
              <a:t>   No, the boy is either very hungry or greedy, and this is exaggerated </a:t>
            </a:r>
            <a:r>
              <a:rPr lang="en-US" altLang="zh-CN" dirty="0" err="1" smtClean="0"/>
              <a:t>behaviour</a:t>
            </a:r>
            <a:r>
              <a:rPr lang="en-US" altLang="zh-CN" dirty="0" smtClean="0"/>
              <a:t>.</a:t>
            </a:r>
          </a:p>
          <a:p>
            <a:pPr algn="just">
              <a:spcBef>
                <a:spcPts val="0"/>
              </a:spcBef>
              <a:buNone/>
            </a:pPr>
            <a:endParaRPr lang="en-US" altLang="zh-CN" dirty="0" smtClean="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6"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dissolv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181099"/>
            <a:ext cx="8834438" cy="5511801"/>
          </a:xfrm>
        </p:spPr>
        <p:txBody>
          <a:bodyPr/>
          <a:lstStyle/>
          <a:p>
            <a:pPr algn="just">
              <a:spcBef>
                <a:spcPts val="0"/>
              </a:spcBef>
              <a:buNone/>
            </a:pPr>
            <a:r>
              <a:rPr lang="en-US" altLang="zh-CN" dirty="0" smtClean="0"/>
              <a:t>4 … and I feel so ignorant … I don’t even think I should breathe the same air as her.</a:t>
            </a:r>
          </a:p>
          <a:p>
            <a:pPr algn="just">
              <a:spcBef>
                <a:spcPts val="0"/>
              </a:spcBef>
              <a:buNone/>
            </a:pPr>
            <a:endParaRPr lang="en-US" altLang="zh-CN" dirty="0" smtClean="0"/>
          </a:p>
          <a:p>
            <a:pPr algn="just">
              <a:spcBef>
                <a:spcPts val="0"/>
              </a:spcBef>
              <a:buNone/>
            </a:pPr>
            <a:r>
              <a:rPr lang="en-US" altLang="zh-CN" dirty="0" smtClean="0"/>
              <a:t>   </a:t>
            </a:r>
            <a:r>
              <a:rPr lang="en-US" altLang="zh-CN" b="1" dirty="0" smtClean="0"/>
              <a:t>What does the writer think of Sophie?</a:t>
            </a:r>
          </a:p>
          <a:p>
            <a:pPr algn="just">
              <a:spcBef>
                <a:spcPts val="0"/>
              </a:spcBef>
              <a:buNone/>
            </a:pPr>
            <a:endParaRPr lang="en-US" altLang="zh-CN" dirty="0" smtClean="0"/>
          </a:p>
          <a:p>
            <a:pPr algn="just">
              <a:spcBef>
                <a:spcPts val="0"/>
              </a:spcBef>
              <a:buNone/>
            </a:pPr>
            <a:r>
              <a:rPr lang="en-US" altLang="zh-CN" dirty="0" smtClean="0"/>
              <a:t>   The writer thinks that Sophie is superior and very academic (intelligent / hard-working). The comment about breathing the same air is exaggeration.</a:t>
            </a: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7"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dissolv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162049"/>
            <a:ext cx="8834438" cy="5530851"/>
          </a:xfrm>
        </p:spPr>
        <p:txBody>
          <a:bodyPr/>
          <a:lstStyle/>
          <a:p>
            <a:pPr algn="just">
              <a:lnSpc>
                <a:spcPct val="100000"/>
              </a:lnSpc>
              <a:spcBef>
                <a:spcPts val="1200"/>
              </a:spcBef>
              <a:buNone/>
            </a:pPr>
            <a:r>
              <a:rPr lang="en-US" altLang="zh-CN" b="1" dirty="0" smtClean="0">
                <a:solidFill>
                  <a:srgbClr val="C00000"/>
                </a:solidFill>
              </a:rPr>
              <a:t>Developing critical thinking </a:t>
            </a:r>
          </a:p>
          <a:p>
            <a:pPr algn="just">
              <a:lnSpc>
                <a:spcPct val="100000"/>
              </a:lnSpc>
              <a:spcBef>
                <a:spcPts val="1200"/>
              </a:spcBef>
              <a:buNone/>
            </a:pPr>
            <a:r>
              <a:rPr lang="en-US" altLang="zh-CN" b="1" dirty="0" smtClean="0"/>
              <a:t>8 Work in pairs and discuss the questions. </a:t>
            </a:r>
          </a:p>
          <a:p>
            <a:pPr algn="just">
              <a:lnSpc>
                <a:spcPct val="100000"/>
              </a:lnSpc>
              <a:spcBef>
                <a:spcPts val="1200"/>
              </a:spcBef>
              <a:buNone/>
            </a:pPr>
            <a:r>
              <a:rPr lang="en-US" altLang="zh-CN" dirty="0" smtClean="0"/>
              <a:t>1 </a:t>
            </a:r>
            <a:r>
              <a:rPr lang="en-US" altLang="zh-CN" dirty="0" smtClean="0">
                <a:hlinkClick r:id="rId3" action="ppaction://hlinksldjump"/>
              </a:rPr>
              <a:t>Which aspects of the writer’s account of her first day at university do you find interesting?</a:t>
            </a:r>
            <a:endParaRPr lang="en-US" altLang="zh-CN" dirty="0" smtClean="0"/>
          </a:p>
          <a:p>
            <a:pPr algn="just">
              <a:lnSpc>
                <a:spcPct val="100000"/>
              </a:lnSpc>
              <a:spcBef>
                <a:spcPts val="1200"/>
              </a:spcBef>
              <a:buNone/>
            </a:pPr>
            <a:r>
              <a:rPr lang="en-US" altLang="zh-CN" dirty="0" smtClean="0"/>
              <a:t>2 </a:t>
            </a:r>
            <a:r>
              <a:rPr lang="en-US" altLang="zh-CN" dirty="0" smtClean="0">
                <a:hlinkClick r:id="rId4" action="ppaction://hlinksldjump"/>
              </a:rPr>
              <a:t>Which aspects of the writer’s university could be introduced successfully into Chinese universities?</a:t>
            </a:r>
            <a:endParaRPr lang="en-US" altLang="zh-CN" dirty="0" smtClean="0"/>
          </a:p>
          <a:p>
            <a:pPr algn="just">
              <a:lnSpc>
                <a:spcPct val="100000"/>
              </a:lnSpc>
              <a:spcBef>
                <a:spcPts val="1200"/>
              </a:spcBef>
              <a:buNone/>
            </a:pPr>
            <a:r>
              <a:rPr lang="en-US" altLang="zh-CN" dirty="0" smtClean="0"/>
              <a:t>3 </a:t>
            </a:r>
            <a:r>
              <a:rPr lang="en-US" altLang="zh-CN" dirty="0" smtClean="0">
                <a:hlinkClick r:id="rId5" action="ppaction://hlinksldjump"/>
              </a:rPr>
              <a:t>What improvements would you like to make in the first days for </a:t>
            </a:r>
            <a:r>
              <a:rPr lang="en-US" altLang="zh-CN" dirty="0" err="1" smtClean="0">
                <a:hlinkClick r:id="rId5" action="ppaction://hlinksldjump"/>
              </a:rPr>
              <a:t>freshers</a:t>
            </a:r>
            <a:r>
              <a:rPr lang="en-US" altLang="zh-CN" dirty="0" smtClean="0">
                <a:hlinkClick r:id="rId5" action="ppaction://hlinksldjump"/>
              </a:rPr>
              <a:t> at Chinese universities?</a:t>
            </a:r>
            <a:endParaRPr lang="zh-CN" altLang="en-US" b="1" dirty="0"/>
          </a:p>
        </p:txBody>
      </p:sp>
      <p:pic>
        <p:nvPicPr>
          <p:cNvPr id="1638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143000"/>
            <a:ext cx="8834438" cy="5549900"/>
          </a:xfrm>
        </p:spPr>
        <p:txBody>
          <a:bodyPr/>
          <a:lstStyle/>
          <a:p>
            <a:pPr algn="just">
              <a:lnSpc>
                <a:spcPct val="100000"/>
              </a:lnSpc>
              <a:spcBef>
                <a:spcPts val="1200"/>
              </a:spcBef>
              <a:buNone/>
            </a:pPr>
            <a:r>
              <a:rPr lang="en-US" altLang="zh-CN" b="1" dirty="0" smtClean="0"/>
              <a:t>1 Which aspects of the writer’s account of her first day at university do you find interesting?</a:t>
            </a:r>
          </a:p>
          <a:p>
            <a:pPr algn="just">
              <a:lnSpc>
                <a:spcPct val="100000"/>
              </a:lnSpc>
              <a:spcBef>
                <a:spcPts val="1200"/>
              </a:spcBef>
              <a:buNone/>
            </a:pPr>
            <a:r>
              <a:rPr lang="en-US" altLang="zh-CN" dirty="0" smtClean="0"/>
              <a:t>   I find it interesting how little the writer seems to know about how life would be at university — she is shocked by the size of her room and doesn’t know when meals are. I like the way that the writer uses </a:t>
            </a:r>
            <a:r>
              <a:rPr lang="en-US" altLang="zh-CN" dirty="0" err="1" smtClean="0"/>
              <a:t>humour</a:t>
            </a:r>
            <a:r>
              <a:rPr lang="en-US" altLang="zh-CN" dirty="0" smtClean="0"/>
              <a:t> to disguise the homesickness and worry that she clearly feels.</a:t>
            </a:r>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6"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162049"/>
            <a:ext cx="8834438" cy="5530851"/>
          </a:xfrm>
        </p:spPr>
        <p:txBody>
          <a:bodyPr/>
          <a:lstStyle/>
          <a:p>
            <a:pPr>
              <a:lnSpc>
                <a:spcPct val="100000"/>
              </a:lnSpc>
              <a:spcBef>
                <a:spcPts val="1200"/>
              </a:spcBef>
              <a:buNone/>
            </a:pPr>
            <a:r>
              <a:rPr lang="en-US" altLang="zh-CN" b="1" dirty="0" smtClean="0"/>
              <a:t>2 Which aspects of the writer’s university could be introduced successfully into Chinese universities?</a:t>
            </a:r>
          </a:p>
          <a:p>
            <a:pPr algn="just">
              <a:lnSpc>
                <a:spcPct val="100000"/>
              </a:lnSpc>
              <a:spcBef>
                <a:spcPts val="1200"/>
              </a:spcBef>
              <a:buNone/>
            </a:pPr>
            <a:r>
              <a:rPr lang="en-US" altLang="zh-CN" dirty="0" smtClean="0"/>
              <a:t>   As a Chinese student, I find the coffee morning and Club Night very interesting. They could be introduced to Chinese universities. The coffee morning would allow students to get to know their tutors in an informal and enjoyable environment. The Club Night would provide a great opportunity for students to make more friends!</a:t>
            </a:r>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6"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162049"/>
            <a:ext cx="8834438" cy="5530851"/>
          </a:xfrm>
        </p:spPr>
        <p:txBody>
          <a:bodyPr/>
          <a:lstStyle/>
          <a:p>
            <a:pPr algn="just">
              <a:lnSpc>
                <a:spcPct val="100000"/>
              </a:lnSpc>
              <a:spcBef>
                <a:spcPts val="1200"/>
              </a:spcBef>
              <a:buNone/>
            </a:pPr>
            <a:r>
              <a:rPr lang="en-US" altLang="zh-CN" b="1" dirty="0" smtClean="0"/>
              <a:t>3 What improvements would you like to make in the first days for </a:t>
            </a:r>
            <a:r>
              <a:rPr lang="en-US" altLang="zh-CN" b="1" dirty="0" err="1" smtClean="0"/>
              <a:t>freshers</a:t>
            </a:r>
            <a:r>
              <a:rPr lang="en-US" altLang="zh-CN" b="1" dirty="0" smtClean="0"/>
              <a:t> at Chinese universities?</a:t>
            </a:r>
          </a:p>
          <a:p>
            <a:pPr algn="just">
              <a:lnSpc>
                <a:spcPct val="100000"/>
              </a:lnSpc>
              <a:spcBef>
                <a:spcPts val="1200"/>
              </a:spcBef>
              <a:buNone/>
            </a:pPr>
            <a:r>
              <a:rPr lang="en-US" altLang="zh-CN" dirty="0" smtClean="0"/>
              <a:t>   I would like to introduce orientation week to Chinese universities. I think orientation week would make </a:t>
            </a:r>
            <a:r>
              <a:rPr lang="en-US" altLang="zh-CN" dirty="0" err="1" smtClean="0"/>
              <a:t>freshers</a:t>
            </a:r>
            <a:r>
              <a:rPr lang="en-US" altLang="zh-CN" dirty="0" smtClean="0"/>
              <a:t> at Chinese universities more comfortable in their first days at school. During orientation week, </a:t>
            </a:r>
            <a:r>
              <a:rPr lang="en-US" altLang="zh-CN" dirty="0" err="1" smtClean="0"/>
              <a:t>freshers</a:t>
            </a:r>
            <a:r>
              <a:rPr lang="en-US" altLang="zh-CN" dirty="0" smtClean="0"/>
              <a:t> can get familiar with the campus, the student clubs, and their fellow schoolmates through a series of activities and lectures that the university holds.</a:t>
            </a:r>
            <a:endParaRPr lang="zh-CN" altLang="en-US" b="1"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7"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276045" y="836363"/>
            <a:ext cx="8609163" cy="581461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 typeface="Arial" charset="0"/>
              <a:buNone/>
            </a:pPr>
            <a:r>
              <a:rPr lang="en-US" altLang="zh-CN" sz="4400" b="1" dirty="0" smtClean="0">
                <a:solidFill>
                  <a:srgbClr val="C00000"/>
                </a:solidFill>
              </a:rPr>
              <a:t>Blog</a:t>
            </a:r>
          </a:p>
          <a:p>
            <a:pPr eaLnBrk="1" hangingPunct="1">
              <a:lnSpc>
                <a:spcPct val="150000"/>
              </a:lnSpc>
              <a:buFont typeface="Arial" charset="0"/>
              <a:buNone/>
            </a:pPr>
            <a:r>
              <a:rPr lang="en-US" altLang="zh-CN" b="1" dirty="0" smtClean="0">
                <a:solidFill>
                  <a:srgbClr val="C00000"/>
                </a:solidFill>
              </a:rPr>
              <a:t>   What’s a blog?</a:t>
            </a:r>
          </a:p>
          <a:p>
            <a:pPr algn="just" eaLnBrk="1" hangingPunct="1">
              <a:lnSpc>
                <a:spcPct val="150000"/>
              </a:lnSpc>
              <a:buFont typeface="Arial" charset="0"/>
              <a:buNone/>
            </a:pPr>
            <a:r>
              <a:rPr lang="en-US" altLang="zh-CN" dirty="0" smtClean="0">
                <a:solidFill>
                  <a:srgbClr val="C00000"/>
                </a:solidFill>
              </a:rPr>
              <a:t>         A blog is your best bet for a voice among the online crowd. It’s a personal website, jam-packed with features, as easy to use as your email.</a:t>
            </a:r>
          </a:p>
          <a:p>
            <a:pPr eaLnBrk="1" hangingPunct="1">
              <a:buFont typeface="Arial" charset="0"/>
              <a:buNone/>
            </a:pPr>
            <a:endParaRPr lang="en-US" altLang="zh-CN" b="1" dirty="0" smtClean="0">
              <a:solidFill>
                <a:srgbClr val="C00000"/>
              </a:solidFill>
            </a:endParaRPr>
          </a:p>
          <a:p>
            <a:pPr eaLnBrk="1" hangingPunct="1">
              <a:buFont typeface="Arial" charset="0"/>
              <a:buNone/>
            </a:pPr>
            <a:endParaRPr lang="en-US" altLang="zh-CN"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 name="内容占位符 2"/>
          <p:cNvSpPr>
            <a:spLocks noGrp="1"/>
          </p:cNvSpPr>
          <p:nvPr>
            <p:ph idx="1"/>
          </p:nvPr>
        </p:nvSpPr>
        <p:spPr>
          <a:xfrm>
            <a:off x="171450" y="672861"/>
            <a:ext cx="8834438" cy="6051790"/>
          </a:xfrm>
        </p:spPr>
        <p:txBody>
          <a:bodyPr/>
          <a:lstStyle/>
          <a:p>
            <a:pPr marL="0" indent="1588">
              <a:lnSpc>
                <a:spcPct val="125000"/>
              </a:lnSpc>
              <a:buNone/>
            </a:pPr>
            <a:r>
              <a:rPr lang="en-US" altLang="zh-CN" b="1" dirty="0" smtClean="0"/>
              <a:t>Thursday</a:t>
            </a:r>
          </a:p>
          <a:p>
            <a:pPr marL="0" indent="0">
              <a:lnSpc>
                <a:spcPct val="125000"/>
              </a:lnSpc>
              <a:buNone/>
            </a:pPr>
            <a:r>
              <a:rPr lang="en-US" altLang="zh-CN" sz="1800" dirty="0" smtClean="0">
                <a:solidFill>
                  <a:srgbClr val="0070C0"/>
                </a:solidFill>
              </a:rPr>
              <a:t>20</a:t>
            </a:r>
            <a:r>
              <a:rPr lang="en-US" altLang="zh-CN" sz="2500" dirty="0" smtClean="0"/>
              <a:t> </a:t>
            </a:r>
            <a:r>
              <a:rPr lang="en-US" altLang="zh-CN" sz="2500" spc="-30" dirty="0" smtClean="0"/>
              <a:t>It’s the </a:t>
            </a:r>
            <a:r>
              <a:rPr lang="en-US" altLang="zh-CN" sz="2500" spc="-30" dirty="0" smtClean="0">
                <a:hlinkClick r:id="rId3" action="ppaction://hlinksldjump"/>
              </a:rPr>
              <a:t>Freshers’ Fair</a:t>
            </a:r>
            <a:r>
              <a:rPr lang="en-US" altLang="zh-CN" sz="2500" spc="-30" dirty="0" smtClean="0"/>
              <a:t> today, and Sophie and I </a:t>
            </a:r>
            <a:r>
              <a:rPr lang="en-US" altLang="zh-CN" sz="2500" spc="-30" dirty="0" smtClean="0">
                <a:hlinkClick r:id="rId4" action="ppaction://hlinksldjump"/>
              </a:rPr>
              <a:t>go along</a:t>
            </a:r>
            <a:r>
              <a:rPr lang="en-US" altLang="zh-CN" sz="2500" spc="-30" dirty="0" smtClean="0"/>
              <a:t> to see how </a:t>
            </a:r>
            <a:r>
              <a:rPr lang="en-US" altLang="zh-CN" sz="2500" dirty="0" smtClean="0"/>
              <a:t>many clubs we can join. We </a:t>
            </a:r>
            <a:r>
              <a:rPr lang="en-US" altLang="zh-CN" sz="2500" dirty="0" smtClean="0">
                <a:hlinkClick r:id="rId5" action="ppaction://hlinksldjump"/>
              </a:rPr>
              <a:t>concur</a:t>
            </a:r>
            <a:r>
              <a:rPr lang="en-US" altLang="zh-CN" sz="2500" dirty="0" smtClean="0"/>
              <a:t> that we want to make a lot of friends, so I </a:t>
            </a:r>
            <a:r>
              <a:rPr lang="en-US" altLang="zh-CN" sz="2500" dirty="0" smtClean="0">
                <a:hlinkClick r:id="rId6" action="ppaction://hlinksldjump"/>
              </a:rPr>
              <a:t>sign up for</a:t>
            </a:r>
            <a:r>
              <a:rPr lang="en-US" altLang="zh-CN" sz="2500" dirty="0" smtClean="0"/>
              <a:t> </a:t>
            </a:r>
            <a:r>
              <a:rPr lang="en-US" altLang="zh-CN" sz="2500" dirty="0" smtClean="0">
                <a:hlinkClick r:id="rId7" action="ppaction://hlinksldjump"/>
              </a:rPr>
              <a:t>ballroom</a:t>
            </a:r>
            <a:r>
              <a:rPr lang="en-US" altLang="zh-CN" sz="2500" dirty="0" smtClean="0"/>
              <a:t> dancing, the Artificial Intelligence Society, </a:t>
            </a:r>
            <a:r>
              <a:rPr lang="en-US" altLang="zh-CN" sz="2500" dirty="0" smtClean="0">
                <a:hlinkClick r:id="rId8" action="ppaction://hlinksldjump"/>
              </a:rPr>
              <a:t>bell ringing</a:t>
            </a:r>
            <a:r>
              <a:rPr lang="en-US" altLang="zh-CN" sz="2500" dirty="0" smtClean="0"/>
              <a:t> and the Extreme Sports Club. Sophie signs up for Amateur </a:t>
            </a:r>
            <a:r>
              <a:rPr lang="en-US" altLang="zh-CN" sz="2500" dirty="0" smtClean="0">
                <a:hlinkClick r:id="rId9" action="ppaction://hlinksldjump"/>
              </a:rPr>
              <a:t>Dramatics</a:t>
            </a:r>
            <a:r>
              <a:rPr lang="en-US" altLang="zh-CN" sz="2500" dirty="0" smtClean="0"/>
              <a:t> and the </a:t>
            </a:r>
            <a:r>
              <a:rPr lang="en-US" altLang="zh-CN" sz="2500" dirty="0" smtClean="0">
                <a:hlinkClick r:id="rId10" action="ppaction://hlinksldjump"/>
              </a:rPr>
              <a:t>Mozart</a:t>
            </a:r>
            <a:r>
              <a:rPr lang="en-US" altLang="zh-CN" sz="2500" dirty="0" smtClean="0"/>
              <a:t> </a:t>
            </a:r>
            <a:r>
              <a:rPr lang="en-US" altLang="zh-CN" sz="2500" dirty="0" smtClean="0">
                <a:hlinkClick r:id="rId11" action="ppaction://hlinksldjump"/>
              </a:rPr>
              <a:t>choir</a:t>
            </a:r>
            <a:r>
              <a:rPr lang="en-US" altLang="zh-CN" sz="2500" dirty="0" smtClean="0"/>
              <a:t>. I wonder if Sophie and I are going to stay </a:t>
            </a:r>
            <a:r>
              <a:rPr lang="en-US" altLang="zh-CN" sz="2500" dirty="0" smtClean="0">
                <a:hlinkClick r:id="rId12" action="ppaction://hlinksldjump"/>
              </a:rPr>
              <a:t>buddies</a:t>
            </a:r>
            <a:r>
              <a:rPr lang="en-US" altLang="zh-CN" sz="2500" dirty="0" smtClean="0"/>
              <a:t>.</a:t>
            </a:r>
          </a:p>
          <a:p>
            <a:pPr marL="0" indent="0">
              <a:lnSpc>
                <a:spcPct val="125000"/>
              </a:lnSpc>
              <a:buNone/>
            </a:pPr>
            <a:r>
              <a:rPr lang="en-US" altLang="zh-CN" sz="1800" dirty="0" smtClean="0">
                <a:solidFill>
                  <a:srgbClr val="0070C0"/>
                </a:solidFill>
              </a:rPr>
              <a:t>21</a:t>
            </a:r>
            <a:r>
              <a:rPr lang="en-US" altLang="zh-CN" sz="2500" dirty="0" smtClean="0"/>
              <a:t> Mum calls. My brother has tried to rent out my bedroom back </a:t>
            </a:r>
            <a:r>
              <a:rPr lang="en-US" altLang="zh-CN" sz="2500" spc="-30" dirty="0" smtClean="0"/>
              <a:t>home. Mum </a:t>
            </a:r>
            <a:r>
              <a:rPr lang="en-US" altLang="zh-CN" sz="2500" spc="-30" dirty="0" smtClean="0">
                <a:hlinkClick r:id="rId13" action="ppaction://hlinksldjump"/>
              </a:rPr>
              <a:t>reassures</a:t>
            </a:r>
            <a:r>
              <a:rPr lang="en-US" altLang="zh-CN" sz="2500" spc="-30" dirty="0" smtClean="0"/>
              <a:t> me that it’s mine for </a:t>
            </a:r>
            <a:r>
              <a:rPr lang="en-US" altLang="zh-CN" sz="2500" spc="-30" dirty="0" smtClean="0">
                <a:hlinkClick r:id="rId14" action="ppaction://hlinksldjump"/>
              </a:rPr>
              <a:t>as long as</a:t>
            </a:r>
            <a:r>
              <a:rPr lang="en-US" altLang="zh-CN" sz="2500" spc="-30" dirty="0" smtClean="0"/>
              <a:t> I need it, that </a:t>
            </a:r>
            <a:r>
              <a:rPr lang="en-US" altLang="zh-CN" sz="2500" spc="-20" dirty="0" smtClean="0"/>
              <a:t>it’s my home and that they miss me very much, especially the dog. I </a:t>
            </a:r>
            <a:r>
              <a:rPr lang="en-US" altLang="zh-CN" sz="2500" dirty="0" smtClean="0">
                <a:hlinkClick r:id="rId15" action="ppaction://hlinksldjump"/>
              </a:rPr>
              <a:t>burst into tears</a:t>
            </a:r>
            <a:r>
              <a:rPr lang="en-US" altLang="zh-CN" sz="2500" dirty="0" smtClean="0"/>
              <a:t>.</a:t>
            </a:r>
          </a:p>
          <a:p>
            <a:pPr marL="0" lvl="1" indent="0" eaLnBrk="1" hangingPunct="1">
              <a:buNone/>
              <a:defRPr/>
            </a:pPr>
            <a:endParaRPr lang="en-US" altLang="zh-CN" dirty="0" smtClean="0"/>
          </a:p>
          <a:p>
            <a:pPr marL="0" lvl="2" indent="0" eaLnBrk="1" hangingPunct="1">
              <a:buNone/>
              <a:defRPr/>
            </a:pPr>
            <a:endParaRPr lang="zh-CN" altLang="en-US"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16" action="ppaction://hlinkfile"/>
          </p:cNvPr>
          <p:cNvPicPr>
            <a:picLocks noChangeAspect="1" noChangeArrowheads="1"/>
          </p:cNvPicPr>
          <p:nvPr/>
        </p:nvPicPr>
        <p:blipFill>
          <a:blip r:embed="rId17"/>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8" action="ppaction://hlinksldjump"/>
          </p:cNvPr>
          <p:cNvPicPr>
            <a:picLocks noChangeAspect="1"/>
          </p:cNvPicPr>
          <p:nvPr/>
        </p:nvPicPr>
        <p:blipFill>
          <a:blip r:embed="rId19"/>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20" action="ppaction://hlinksldjump"/>
          </p:cNvPr>
          <p:cNvPicPr>
            <a:picLocks noChangeAspect="1" noChangeArrowheads="1"/>
          </p:cNvPicPr>
          <p:nvPr/>
        </p:nvPicPr>
        <p:blipFill>
          <a:blip r:embed="rId21"/>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22" action="ppaction://hlinksldjump"/>
          </p:cNvPr>
          <p:cNvPicPr>
            <a:picLocks noChangeAspect="1" noChangeArrowheads="1"/>
          </p:cNvPicPr>
          <p:nvPr/>
        </p:nvPicPr>
        <p:blipFill>
          <a:blip r:embed="rId23"/>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530225" y="867100"/>
            <a:ext cx="8218488" cy="5761037"/>
          </a:xfrm>
          <a:prstGeom prst="rect">
            <a:avLst/>
          </a:prstGeom>
          <a:noFill/>
          <a:ln>
            <a:miter lim="800000"/>
            <a:headEnd/>
            <a:tailEnd/>
          </a:ln>
        </p:spPr>
        <p:txBody>
          <a:bodyPr/>
          <a:lstStyle/>
          <a:p>
            <a:pPr eaLnBrk="1" hangingPunct="1">
              <a:buSzPct val="120000"/>
              <a:buFont typeface="Arial" charset="0"/>
              <a:buNone/>
            </a:pPr>
            <a:r>
              <a:rPr lang="en-US" altLang="zh-CN" b="1" dirty="0" smtClean="0">
                <a:solidFill>
                  <a:srgbClr val="C00000"/>
                </a:solidFill>
              </a:rPr>
              <a:t>blog &amp; blogger</a:t>
            </a:r>
          </a:p>
          <a:p>
            <a:pPr eaLnBrk="1" hangingPunct="1">
              <a:buSzPct val="120000"/>
              <a:buFont typeface="Arial" charset="0"/>
              <a:buNone/>
            </a:pPr>
            <a:endParaRPr lang="en-US" altLang="zh-CN" sz="700" dirty="0" smtClean="0">
              <a:solidFill>
                <a:srgbClr val="C00000"/>
              </a:solidFill>
            </a:endParaRPr>
          </a:p>
          <a:p>
            <a:pPr algn="just" eaLnBrk="1" hangingPunct="1">
              <a:buSzPct val="120000"/>
              <a:buFont typeface="Arial" charset="0"/>
              <a:buNone/>
            </a:pPr>
            <a:r>
              <a:rPr lang="en-US" altLang="zh-CN" dirty="0" smtClean="0">
                <a:solidFill>
                  <a:srgbClr val="C00000"/>
                </a:solidFill>
              </a:rPr>
              <a:t>           </a:t>
            </a:r>
            <a:r>
              <a:rPr lang="en-US" altLang="zh-CN" sz="2800" dirty="0" smtClean="0">
                <a:solidFill>
                  <a:srgbClr val="C00000"/>
                </a:solidFill>
              </a:rPr>
              <a:t>The word “blog” comes from “web + log”, and “blogger” means the person who writes blogs.</a:t>
            </a:r>
            <a:endParaRPr lang="zh-CN" altLang="en-US" sz="2800" dirty="0" smtClean="0">
              <a:solidFill>
                <a:srgbClr val="C00000"/>
              </a:solidFill>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8438" name="图片 8" descr="MORE"/>
          <p:cNvPicPr>
            <a:picLocks noChangeAspect="1" noChangeArrowheads="1"/>
          </p:cNvPicPr>
          <p:nvPr/>
        </p:nvPicPr>
        <p:blipFill>
          <a:blip r:embed="rId5"/>
          <a:srcRect/>
          <a:stretch>
            <a:fillRect/>
          </a:stretch>
        </p:blipFill>
        <p:spPr bwMode="auto">
          <a:xfrm>
            <a:off x="7991475" y="6262688"/>
            <a:ext cx="912813" cy="228600"/>
          </a:xfrm>
          <a:prstGeom prst="rect">
            <a:avLst/>
          </a:prstGeom>
          <a:noFill/>
          <a:ln w="9525">
            <a:noFill/>
            <a:miter lim="800000"/>
            <a:headEnd/>
            <a:tailEnd/>
          </a:ln>
        </p:spPr>
      </p:pic>
      <p:pic>
        <p:nvPicPr>
          <p:cNvPr id="7" name="Picture 10">
            <a:hlinkClick r:id="rId6"/>
          </p:cNvPr>
          <p:cNvPicPr>
            <a:picLocks noChangeAspect="1" noChangeArrowheads="1"/>
          </p:cNvPicPr>
          <p:nvPr/>
        </p:nvPicPr>
        <p:blipFill>
          <a:blip r:embed="rId7"/>
          <a:srcRect/>
          <a:stretch>
            <a:fillRect/>
          </a:stretch>
        </p:blipFill>
        <p:spPr bwMode="auto">
          <a:xfrm>
            <a:off x="2268538" y="3357563"/>
            <a:ext cx="1689100" cy="1689100"/>
          </a:xfrm>
          <a:prstGeom prst="rect">
            <a:avLst/>
          </a:prstGeom>
          <a:noFill/>
          <a:ln w="9525">
            <a:noFill/>
            <a:miter lim="800000"/>
            <a:headEnd/>
            <a:tailEnd/>
          </a:ln>
        </p:spPr>
      </p:pic>
      <p:pic>
        <p:nvPicPr>
          <p:cNvPr id="8"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468313" y="905371"/>
            <a:ext cx="8218487" cy="5761037"/>
          </a:xfrm>
          <a:prstGeom prst="rect">
            <a:avLst/>
          </a:prstGeom>
          <a:noFill/>
          <a:ln>
            <a:miter lim="800000"/>
            <a:headEnd/>
            <a:tailEnd/>
          </a:ln>
        </p:spPr>
        <p:txBody>
          <a:bodyPr/>
          <a:lstStyle/>
          <a:p>
            <a:pPr algn="dist" eaLnBrk="1" hangingPunct="1">
              <a:buSzPct val="120000"/>
              <a:buFont typeface="Arial" charset="0"/>
              <a:buNone/>
            </a:pPr>
            <a:r>
              <a:rPr lang="en-US" altLang="zh-CN" sz="2800" dirty="0" smtClean="0"/>
              <a:t>                           </a:t>
            </a:r>
            <a:r>
              <a:rPr lang="en-US" altLang="zh-CN" sz="2800" dirty="0" smtClean="0">
                <a:solidFill>
                  <a:srgbClr val="C00000"/>
                </a:solidFill>
              </a:rPr>
              <a:t>Many blogs provide commentary or</a:t>
            </a:r>
          </a:p>
          <a:p>
            <a:pPr algn="dist" eaLnBrk="1" hangingPunct="1">
              <a:buSzPct val="120000"/>
              <a:buFont typeface="Arial" charset="0"/>
              <a:buNone/>
            </a:pPr>
            <a:r>
              <a:rPr lang="en-US" altLang="zh-CN" sz="2800" dirty="0" smtClean="0">
                <a:solidFill>
                  <a:srgbClr val="C00000"/>
                </a:solidFill>
              </a:rPr>
              <a:t>                           news on a particular subject; others </a:t>
            </a:r>
          </a:p>
          <a:p>
            <a:pPr algn="dist" eaLnBrk="1" hangingPunct="1">
              <a:buSzPct val="120000"/>
              <a:buFont typeface="Arial" charset="0"/>
              <a:buNone/>
            </a:pPr>
            <a:r>
              <a:rPr lang="en-US" altLang="zh-CN" sz="2800" dirty="0" smtClean="0">
                <a:solidFill>
                  <a:srgbClr val="C00000"/>
                </a:solidFill>
              </a:rPr>
              <a:t>                           function as more personal  online </a:t>
            </a:r>
          </a:p>
          <a:p>
            <a:pPr algn="dist" eaLnBrk="1" hangingPunct="1">
              <a:buSzPct val="120000"/>
              <a:buFont typeface="Arial" charset="0"/>
              <a:buNone/>
            </a:pPr>
            <a:r>
              <a:rPr lang="en-US" altLang="zh-CN" sz="2800" dirty="0" smtClean="0">
                <a:solidFill>
                  <a:srgbClr val="C00000"/>
                </a:solidFill>
              </a:rPr>
              <a:t>                           diaries. A typical blog combines text, </a:t>
            </a:r>
          </a:p>
          <a:p>
            <a:pPr algn="dist" eaLnBrk="1" hangingPunct="1">
              <a:buSzPct val="120000"/>
              <a:buFont typeface="Arial" charset="0"/>
              <a:buNone/>
            </a:pPr>
            <a:r>
              <a:rPr lang="en-US" altLang="zh-CN" sz="2800" dirty="0" smtClean="0">
                <a:solidFill>
                  <a:srgbClr val="C00000"/>
                </a:solidFill>
              </a:rPr>
              <a:t>                           images, and links to other blogs, Web </a:t>
            </a:r>
          </a:p>
          <a:p>
            <a:pPr algn="dist" eaLnBrk="1" hangingPunct="1">
              <a:buSzPct val="120000"/>
              <a:buFont typeface="Arial" charset="0"/>
              <a:buNone/>
            </a:pPr>
            <a:r>
              <a:rPr lang="en-US" altLang="zh-CN" sz="2800" dirty="0" smtClean="0">
                <a:solidFill>
                  <a:srgbClr val="C00000"/>
                </a:solidFill>
              </a:rPr>
              <a:t>                           pages, and other media related to its </a:t>
            </a:r>
          </a:p>
          <a:p>
            <a:pPr algn="dist" eaLnBrk="1" hangingPunct="1">
              <a:buSzPct val="120000"/>
              <a:buFont typeface="Arial" charset="0"/>
              <a:buNone/>
            </a:pPr>
            <a:r>
              <a:rPr lang="en-US" altLang="zh-CN" sz="2800" dirty="0" smtClean="0">
                <a:solidFill>
                  <a:srgbClr val="C00000"/>
                </a:solidFill>
              </a:rPr>
              <a:t>                           topic. The ability of readers to leave </a:t>
            </a:r>
          </a:p>
          <a:p>
            <a:pPr algn="dist" eaLnBrk="1" hangingPunct="1">
              <a:buSzPct val="120000"/>
              <a:buFont typeface="Arial" charset="0"/>
              <a:buNone/>
            </a:pPr>
            <a:r>
              <a:rPr lang="en-US" altLang="zh-CN" sz="2800" dirty="0" smtClean="0">
                <a:solidFill>
                  <a:srgbClr val="C00000"/>
                </a:solidFill>
              </a:rPr>
              <a:t>                           comments in an interactive format is an</a:t>
            </a:r>
          </a:p>
          <a:p>
            <a:pPr eaLnBrk="1" hangingPunct="1">
              <a:buSzPct val="120000"/>
              <a:buFont typeface="Arial" charset="0"/>
              <a:buNone/>
            </a:pPr>
            <a:r>
              <a:rPr lang="en-US" altLang="zh-CN" sz="2800" dirty="0" smtClean="0">
                <a:solidFill>
                  <a:srgbClr val="C00000"/>
                </a:solidFill>
              </a:rPr>
              <a:t>                           important part of many blogs. </a:t>
            </a:r>
            <a:endParaRPr lang="zh-CN" altLang="en-US" sz="2800" dirty="0" smtClean="0">
              <a:solidFill>
                <a:srgbClr val="C00000"/>
              </a:solidFill>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pic>
        <p:nvPicPr>
          <p:cNvPr id="7" name="Picture 10" descr="[YE`4B3Y%PX5B[RSY8YY1$7"/>
          <p:cNvPicPr>
            <a:picLocks noChangeAspect="1" noChangeArrowheads="1"/>
          </p:cNvPicPr>
          <p:nvPr/>
        </p:nvPicPr>
        <p:blipFill>
          <a:blip r:embed="rId4"/>
          <a:srcRect/>
          <a:stretch>
            <a:fillRect/>
          </a:stretch>
        </p:blipFill>
        <p:spPr bwMode="auto">
          <a:xfrm>
            <a:off x="436238" y="973839"/>
            <a:ext cx="2028825" cy="5019675"/>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pic>
        <p:nvPicPr>
          <p:cNvPr id="6" name="Picture 10" descr="GAM3RCC_R5MLLC0_6{(2_K7"/>
          <p:cNvPicPr>
            <a:picLocks noChangeAspect="1" noChangeArrowheads="1"/>
          </p:cNvPicPr>
          <p:nvPr/>
        </p:nvPicPr>
        <p:blipFill>
          <a:blip r:embed="rId4"/>
          <a:srcRect/>
          <a:stretch>
            <a:fillRect/>
          </a:stretch>
        </p:blipFill>
        <p:spPr bwMode="auto">
          <a:xfrm>
            <a:off x="4597878" y="836762"/>
            <a:ext cx="4356341" cy="4917057"/>
          </a:xfrm>
          <a:prstGeom prst="rect">
            <a:avLst/>
          </a:prstGeom>
          <a:noFill/>
          <a:ln w="9525">
            <a:noFill/>
            <a:miter lim="800000"/>
            <a:headEnd/>
            <a:tailEnd/>
          </a:ln>
        </p:spPr>
      </p:pic>
      <p:sp>
        <p:nvSpPr>
          <p:cNvPr id="7" name="内容占位符 1"/>
          <p:cNvSpPr>
            <a:spLocks noGrp="1"/>
          </p:cNvSpPr>
          <p:nvPr>
            <p:ph idx="4294967295"/>
          </p:nvPr>
        </p:nvSpPr>
        <p:spPr bwMode="auto">
          <a:xfrm>
            <a:off x="224287" y="836613"/>
            <a:ext cx="4330460" cy="5616575"/>
          </a:xfrm>
          <a:prstGeom prst="rect">
            <a:avLst/>
          </a:prstGeom>
          <a:noFill/>
          <a:ln>
            <a:miter lim="800000"/>
            <a:headEnd/>
            <a:tailEnd/>
          </a:ln>
        </p:spPr>
        <p:txBody>
          <a:bodyPr/>
          <a:lstStyle/>
          <a:p>
            <a:pPr marL="0" indent="1588" algn="just" eaLnBrk="1" hangingPunct="1">
              <a:lnSpc>
                <a:spcPct val="125000"/>
              </a:lnSpc>
              <a:buSzPct val="120000"/>
              <a:buFont typeface="Arial" charset="0"/>
              <a:buNone/>
            </a:pPr>
            <a:r>
              <a:rPr lang="en-US" altLang="zh-CN" dirty="0" smtClean="0"/>
              <a:t>       </a:t>
            </a:r>
            <a:r>
              <a:rPr lang="en-US" altLang="zh-CN" sz="2800" dirty="0" smtClean="0">
                <a:solidFill>
                  <a:srgbClr val="C00000"/>
                </a:solidFill>
              </a:rPr>
              <a:t>Most blogs are primarily textual, although some focus on art (art blog), photographs (</a:t>
            </a:r>
            <a:r>
              <a:rPr lang="en-US" altLang="zh-CN" sz="2800" dirty="0" err="1" smtClean="0">
                <a:solidFill>
                  <a:srgbClr val="C00000"/>
                </a:solidFill>
              </a:rPr>
              <a:t>photoblog</a:t>
            </a:r>
            <a:r>
              <a:rPr lang="en-US" altLang="zh-CN" sz="2800" dirty="0" smtClean="0">
                <a:solidFill>
                  <a:srgbClr val="C00000"/>
                </a:solidFill>
              </a:rPr>
              <a:t>), videos (video blogging), music (MP3 blog), and audio (podcasting). </a:t>
            </a:r>
            <a:r>
              <a:rPr lang="en-US" altLang="zh-CN" sz="2800" dirty="0" err="1" smtClean="0">
                <a:solidFill>
                  <a:srgbClr val="C00000"/>
                </a:solidFill>
              </a:rPr>
              <a:t>Microblogging</a:t>
            </a:r>
            <a:r>
              <a:rPr lang="en-US" altLang="zh-CN" sz="2800" dirty="0" smtClean="0">
                <a:solidFill>
                  <a:srgbClr val="C00000"/>
                </a:solidFill>
              </a:rPr>
              <a:t> is another type of blogging, featuring very short posts. </a:t>
            </a:r>
            <a:endParaRPr lang="zh-CN" altLang="en-US" sz="2800" dirty="0" smtClean="0">
              <a:solidFill>
                <a:srgbClr val="C00000"/>
              </a:solidFill>
            </a:endParaRPr>
          </a:p>
        </p:txBody>
      </p:sp>
      <p:pic>
        <p:nvPicPr>
          <p:cNvPr id="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276045" y="698347"/>
            <a:ext cx="8695427" cy="5978498"/>
          </a:xfrm>
          <a:prstGeom prst="rect">
            <a:avLst/>
          </a:prstGeom>
          <a:noFill/>
          <a:ln>
            <a:miter lim="800000"/>
            <a:headEnd/>
            <a:tailEnd/>
          </a:ln>
        </p:spPr>
        <p:txBody>
          <a:bodyPr/>
          <a:lstStyle/>
          <a:p>
            <a:pPr eaLnBrk="1" hangingPunct="1">
              <a:lnSpc>
                <a:spcPct val="150000"/>
              </a:lnSpc>
              <a:buSzPct val="120000"/>
              <a:buFont typeface="Arial" charset="0"/>
              <a:buNone/>
            </a:pPr>
            <a:r>
              <a:rPr lang="en-US" altLang="zh-CN" b="1" dirty="0" smtClean="0">
                <a:solidFill>
                  <a:srgbClr val="C00000"/>
                </a:solidFill>
              </a:rPr>
              <a:t>     Type</a:t>
            </a:r>
          </a:p>
          <a:p>
            <a:pPr lvl="1" algn="dist" eaLnBrk="1" hangingPunct="1">
              <a:lnSpc>
                <a:spcPct val="125000"/>
              </a:lnSpc>
              <a:buSzPct val="50000"/>
              <a:buFont typeface="Wingdings" pitchFamily="2" charset="2"/>
              <a:buNone/>
            </a:pPr>
            <a:r>
              <a:rPr lang="en-US" altLang="zh-CN" sz="2800" dirty="0" smtClean="0">
                <a:solidFill>
                  <a:srgbClr val="C00000"/>
                </a:solidFill>
              </a:rPr>
              <a:t>There are many different types of blogs, differing</a:t>
            </a:r>
          </a:p>
          <a:p>
            <a:pPr marL="0" lvl="1" indent="0" algn="dist" eaLnBrk="1" hangingPunct="1">
              <a:lnSpc>
                <a:spcPct val="125000"/>
              </a:lnSpc>
              <a:buSzPct val="50000"/>
              <a:buFont typeface="Wingdings" pitchFamily="2" charset="2"/>
              <a:buNone/>
            </a:pPr>
            <a:r>
              <a:rPr lang="en-US" altLang="zh-CN" sz="2800" dirty="0" smtClean="0">
                <a:solidFill>
                  <a:srgbClr val="C00000"/>
                </a:solidFill>
              </a:rPr>
              <a:t>not only in the type of content, but also in the way</a:t>
            </a:r>
          </a:p>
          <a:p>
            <a:pPr lvl="1" indent="-685800" eaLnBrk="1" hangingPunct="1">
              <a:lnSpc>
                <a:spcPct val="125000"/>
              </a:lnSpc>
              <a:buSzPct val="50000"/>
              <a:buFont typeface="Wingdings" pitchFamily="2" charset="2"/>
              <a:buNone/>
            </a:pPr>
            <a:r>
              <a:rPr lang="en-US" altLang="zh-CN" sz="2800" dirty="0" smtClean="0">
                <a:solidFill>
                  <a:srgbClr val="C00000"/>
                </a:solidFill>
              </a:rPr>
              <a:t>that content is delivered or written. </a:t>
            </a:r>
          </a:p>
          <a:p>
            <a:pPr lvl="1" indent="-685800" eaLnBrk="1" hangingPunct="1">
              <a:lnSpc>
                <a:spcPct val="125000"/>
              </a:lnSpc>
              <a:buSzPct val="50000"/>
              <a:buFont typeface="Wingdings" pitchFamily="2" charset="2"/>
              <a:buNone/>
            </a:pPr>
            <a:r>
              <a:rPr lang="en-US" altLang="zh-CN" sz="2800" dirty="0" smtClean="0">
                <a:solidFill>
                  <a:srgbClr val="C00000"/>
                </a:solidFill>
              </a:rPr>
              <a:t>      1. Personal blogs  (</a:t>
            </a:r>
            <a:r>
              <a:rPr lang="en-US" altLang="zh-CN" sz="2800" i="1" dirty="0" smtClean="0">
                <a:solidFill>
                  <a:srgbClr val="C00000"/>
                </a:solidFill>
              </a:rPr>
              <a:t>i.e</a:t>
            </a:r>
            <a:r>
              <a:rPr lang="en-US" altLang="zh-CN" sz="2800" dirty="0" smtClean="0">
                <a:solidFill>
                  <a:srgbClr val="C00000"/>
                </a:solidFill>
              </a:rPr>
              <a:t>. </a:t>
            </a:r>
            <a:r>
              <a:rPr lang="en-US" altLang="zh-CN" sz="2800" dirty="0" smtClean="0"/>
              <a:t>Yang </a:t>
            </a:r>
            <a:r>
              <a:rPr lang="en-US" altLang="zh-CN" sz="2800" dirty="0" err="1" smtClean="0"/>
              <a:t>Lan</a:t>
            </a:r>
            <a:r>
              <a:rPr lang="en-US" altLang="zh-CN" sz="2800" dirty="0" smtClean="0"/>
              <a:t>’ Blog</a:t>
            </a:r>
            <a:r>
              <a:rPr lang="en-US" altLang="zh-CN" sz="2800" dirty="0" smtClean="0">
                <a:solidFill>
                  <a:srgbClr val="C00000"/>
                </a:solidFill>
              </a:rPr>
              <a:t>)</a:t>
            </a:r>
          </a:p>
          <a:p>
            <a:pPr lvl="1" indent="-685800" eaLnBrk="1" hangingPunct="1">
              <a:lnSpc>
                <a:spcPct val="125000"/>
              </a:lnSpc>
              <a:buSzPct val="50000"/>
              <a:buFont typeface="Wingdings" pitchFamily="2" charset="2"/>
              <a:buNone/>
            </a:pPr>
            <a:r>
              <a:rPr lang="en-US" altLang="zh-CN" sz="2800" dirty="0" smtClean="0">
                <a:solidFill>
                  <a:srgbClr val="C00000"/>
                </a:solidFill>
              </a:rPr>
              <a:t>      2. Corporate and organizational blogs </a:t>
            </a:r>
          </a:p>
          <a:p>
            <a:pPr lvl="1" indent="-685800" eaLnBrk="1" hangingPunct="1">
              <a:lnSpc>
                <a:spcPct val="125000"/>
              </a:lnSpc>
              <a:buSzPct val="50000"/>
              <a:buFont typeface="Wingdings" pitchFamily="2" charset="2"/>
              <a:buNone/>
            </a:pPr>
            <a:r>
              <a:rPr lang="en-US" altLang="zh-CN" sz="2800" dirty="0" smtClean="0">
                <a:solidFill>
                  <a:srgbClr val="C00000"/>
                </a:solidFill>
              </a:rPr>
              <a:t>           (</a:t>
            </a:r>
            <a:r>
              <a:rPr lang="en-US" altLang="zh-CN" sz="2800" i="1" dirty="0" smtClean="0">
                <a:solidFill>
                  <a:srgbClr val="C00000"/>
                </a:solidFill>
              </a:rPr>
              <a:t>i.e</a:t>
            </a:r>
            <a:r>
              <a:rPr lang="en-US" altLang="zh-CN" sz="2800" dirty="0" smtClean="0">
                <a:solidFill>
                  <a:srgbClr val="C00000"/>
                </a:solidFill>
              </a:rPr>
              <a:t>. </a:t>
            </a:r>
            <a:r>
              <a:rPr lang="en-US" altLang="zh-CN" sz="2800" dirty="0" smtClean="0"/>
              <a:t>The White House Blog</a:t>
            </a:r>
            <a:r>
              <a:rPr lang="en-US" altLang="zh-CN" sz="2800" dirty="0" smtClean="0">
                <a:solidFill>
                  <a:srgbClr val="C00000"/>
                </a:solidFill>
              </a:rPr>
              <a:t>)</a:t>
            </a:r>
          </a:p>
          <a:p>
            <a:pPr lvl="1" eaLnBrk="1" hangingPunct="1">
              <a:buSzPct val="50000"/>
              <a:buFont typeface="Wingdings" pitchFamily="2" charset="2"/>
              <a:buNone/>
            </a:pPr>
            <a:endParaRPr lang="zh-CN" altLang="en-US"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468313" y="862241"/>
            <a:ext cx="8218487" cy="5761037"/>
          </a:xfrm>
          <a:prstGeom prst="rect">
            <a:avLst/>
          </a:prstGeom>
          <a:noFill/>
          <a:ln>
            <a:miter lim="800000"/>
            <a:headEnd/>
            <a:tailEnd/>
          </a:ln>
        </p:spPr>
        <p:txBody>
          <a:bodyPr/>
          <a:lstStyle/>
          <a:p>
            <a:pPr eaLnBrk="1" hangingPunct="1">
              <a:buSzPct val="120000"/>
              <a:buFont typeface="Arial" charset="0"/>
              <a:buNone/>
            </a:pPr>
            <a:r>
              <a:rPr lang="en-US" altLang="zh-CN" b="1" dirty="0" smtClean="0">
                <a:solidFill>
                  <a:srgbClr val="C00000"/>
                </a:solidFill>
              </a:rPr>
              <a:t>By genre</a:t>
            </a:r>
          </a:p>
          <a:p>
            <a:pPr lvl="1" eaLnBrk="1" hangingPunct="1">
              <a:buSzPct val="50000"/>
              <a:buFont typeface="Wingdings" pitchFamily="2" charset="2"/>
              <a:buNone/>
            </a:pPr>
            <a:r>
              <a:rPr lang="en-US" altLang="zh-CN" dirty="0" smtClean="0">
                <a:solidFill>
                  <a:srgbClr val="C00000"/>
                </a:solidFill>
              </a:rPr>
              <a:t>political blogs / travel blogs (also known</a:t>
            </a:r>
          </a:p>
          <a:p>
            <a:pPr lvl="1" eaLnBrk="1" hangingPunct="1">
              <a:buSzPct val="50000"/>
              <a:buFont typeface="Wingdings" pitchFamily="2" charset="2"/>
              <a:buNone/>
            </a:pPr>
            <a:r>
              <a:rPr lang="en-US" altLang="zh-CN" dirty="0" smtClean="0">
                <a:solidFill>
                  <a:srgbClr val="C00000"/>
                </a:solidFill>
              </a:rPr>
              <a:t>as </a:t>
            </a:r>
            <a:r>
              <a:rPr lang="en-US" altLang="zh-CN" dirty="0" err="1" smtClean="0">
                <a:solidFill>
                  <a:srgbClr val="C00000"/>
                </a:solidFill>
              </a:rPr>
              <a:t>travelogs</a:t>
            </a:r>
            <a:r>
              <a:rPr lang="en-US" altLang="zh-CN" dirty="0" smtClean="0">
                <a:solidFill>
                  <a:srgbClr val="C00000"/>
                </a:solidFill>
              </a:rPr>
              <a:t>) / house blogs / fashion blogs / project </a:t>
            </a:r>
          </a:p>
          <a:p>
            <a:pPr lvl="1" eaLnBrk="1" hangingPunct="1">
              <a:buSzPct val="50000"/>
              <a:buFont typeface="Wingdings" pitchFamily="2" charset="2"/>
              <a:buNone/>
            </a:pPr>
            <a:r>
              <a:rPr lang="en-US" altLang="zh-CN" dirty="0" smtClean="0">
                <a:solidFill>
                  <a:srgbClr val="C00000"/>
                </a:solidFill>
              </a:rPr>
              <a:t>blogs /  education blogs /  niche blogs /  classical </a:t>
            </a:r>
          </a:p>
          <a:p>
            <a:pPr lvl="1" eaLnBrk="1" hangingPunct="1">
              <a:buSzPct val="50000"/>
              <a:buFont typeface="Wingdings" pitchFamily="2" charset="2"/>
              <a:buNone/>
            </a:pPr>
            <a:r>
              <a:rPr lang="en-US" altLang="zh-CN" dirty="0" smtClean="0">
                <a:solidFill>
                  <a:srgbClr val="C00000"/>
                </a:solidFill>
              </a:rPr>
              <a:t>music blogs / quizzing blogs and law blogs(often referred to</a:t>
            </a:r>
          </a:p>
          <a:p>
            <a:pPr lvl="1" eaLnBrk="1" hangingPunct="1">
              <a:buSzPct val="50000"/>
              <a:buFont typeface="Wingdings" pitchFamily="2" charset="2"/>
              <a:buNone/>
            </a:pPr>
            <a:r>
              <a:rPr lang="en-US" altLang="zh-CN" dirty="0" smtClean="0">
                <a:solidFill>
                  <a:srgbClr val="C00000"/>
                </a:solidFill>
              </a:rPr>
              <a:t>as </a:t>
            </a:r>
            <a:r>
              <a:rPr lang="en-US" altLang="zh-CN" dirty="0" err="1" smtClean="0">
                <a:solidFill>
                  <a:srgbClr val="C00000"/>
                </a:solidFill>
              </a:rPr>
              <a:t>blawgs</a:t>
            </a:r>
            <a:r>
              <a:rPr lang="en-US" altLang="zh-CN" dirty="0" smtClean="0">
                <a:solidFill>
                  <a:srgbClr val="C00000"/>
                </a:solidFill>
              </a:rPr>
              <a:t>) or </a:t>
            </a:r>
            <a:r>
              <a:rPr lang="en-US" altLang="zh-CN" dirty="0" err="1" smtClean="0">
                <a:solidFill>
                  <a:srgbClr val="C00000"/>
                </a:solidFill>
              </a:rPr>
              <a:t>dreamlogs</a:t>
            </a:r>
            <a:r>
              <a:rPr lang="en-US" altLang="zh-CN" dirty="0" smtClean="0">
                <a:solidFill>
                  <a:srgbClr val="C00000"/>
                </a:solidFill>
              </a:rPr>
              <a:t> / art blogs / music blogs</a:t>
            </a:r>
          </a:p>
          <a:p>
            <a:pPr lvl="1" eaLnBrk="1" hangingPunct="1">
              <a:buSzPct val="50000"/>
              <a:buFont typeface="Wingdings" pitchFamily="2" charset="2"/>
              <a:buChar char="l"/>
            </a:pPr>
            <a:endParaRPr lang="zh-CN" altLang="en-US" dirty="0" smtClean="0"/>
          </a:p>
        </p:txBody>
      </p:sp>
      <p:pic>
        <p:nvPicPr>
          <p:cNvPr id="7" name="Picture 10" descr="(O0A}KJ4__[9[G9F%B7BC]5"/>
          <p:cNvPicPr>
            <a:picLocks noChangeAspect="1" noChangeArrowheads="1"/>
          </p:cNvPicPr>
          <p:nvPr/>
        </p:nvPicPr>
        <p:blipFill>
          <a:blip r:embed="rId3"/>
          <a:srcRect/>
          <a:stretch>
            <a:fillRect/>
          </a:stretch>
        </p:blipFill>
        <p:spPr bwMode="auto">
          <a:xfrm>
            <a:off x="468313" y="4054839"/>
            <a:ext cx="5629275" cy="2171700"/>
          </a:xfrm>
          <a:prstGeom prst="rect">
            <a:avLst/>
          </a:prstGeom>
          <a:noFill/>
          <a:ln w="9525">
            <a:noFill/>
            <a:miter lim="800000"/>
            <a:headEnd/>
            <a:tailEnd/>
          </a:ln>
        </p:spPr>
      </p:pic>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4"/>
          <a:srcRect/>
          <a:stretch>
            <a:fillRect/>
          </a:stretch>
        </p:blipFill>
        <p:spPr bwMode="auto">
          <a:xfrm>
            <a:off x="7991475" y="6262688"/>
            <a:ext cx="912813" cy="22860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468313" y="842809"/>
            <a:ext cx="8218487" cy="5761038"/>
          </a:xfrm>
          <a:prstGeom prst="rect">
            <a:avLst/>
          </a:prstGeom>
          <a:noFill/>
          <a:ln>
            <a:miter lim="800000"/>
            <a:headEnd/>
            <a:tailEnd/>
          </a:ln>
        </p:spPr>
        <p:txBody>
          <a:bodyPr/>
          <a:lstStyle/>
          <a:p>
            <a:pPr eaLnBrk="1" hangingPunct="1">
              <a:buSzPct val="120000"/>
              <a:buFont typeface="Arial" charset="0"/>
              <a:buNone/>
            </a:pPr>
            <a:r>
              <a:rPr lang="en-US" altLang="zh-CN" sz="2800" dirty="0" smtClean="0"/>
              <a:t>        </a:t>
            </a:r>
            <a:r>
              <a:rPr lang="en-US" altLang="zh-CN" sz="2800" dirty="0" smtClean="0">
                <a:solidFill>
                  <a:srgbClr val="C00000"/>
                </a:solidFill>
              </a:rPr>
              <a:t>A blog featuring discussions </a:t>
            </a:r>
          </a:p>
          <a:p>
            <a:pPr eaLnBrk="1" hangingPunct="1">
              <a:buSzPct val="120000"/>
              <a:buFont typeface="Arial" charset="0"/>
              <a:buNone/>
            </a:pPr>
            <a:r>
              <a:rPr lang="en-US" altLang="zh-CN" sz="2800" dirty="0" smtClean="0">
                <a:solidFill>
                  <a:srgbClr val="C00000"/>
                </a:solidFill>
              </a:rPr>
              <a:t>especially about home and family</a:t>
            </a:r>
          </a:p>
          <a:p>
            <a:pPr eaLnBrk="1" hangingPunct="1">
              <a:buSzPct val="120000"/>
              <a:buFont typeface="Arial" charset="0"/>
              <a:buNone/>
            </a:pPr>
            <a:r>
              <a:rPr lang="en-US" altLang="zh-CN" sz="2800" dirty="0" smtClean="0">
                <a:solidFill>
                  <a:srgbClr val="C00000"/>
                </a:solidFill>
              </a:rPr>
              <a:t>is not uncommonly called a mom </a:t>
            </a:r>
          </a:p>
          <a:p>
            <a:pPr eaLnBrk="1" hangingPunct="1">
              <a:buSzPct val="120000"/>
              <a:buFont typeface="Arial" charset="0"/>
              <a:buNone/>
            </a:pPr>
            <a:r>
              <a:rPr lang="en-US" altLang="zh-CN" sz="2800" dirty="0" smtClean="0">
                <a:solidFill>
                  <a:srgbClr val="C00000"/>
                </a:solidFill>
              </a:rPr>
              <a:t>blog.</a:t>
            </a:r>
            <a:r>
              <a:rPr lang="en-US" altLang="zh-CN" dirty="0" smtClean="0">
                <a:solidFill>
                  <a:srgbClr val="C00000"/>
                </a:solidFill>
              </a:rPr>
              <a:t> </a:t>
            </a:r>
          </a:p>
          <a:p>
            <a:pPr eaLnBrk="1" hangingPunct="1">
              <a:buSzPct val="120000"/>
              <a:buFont typeface="Arial" charset="0"/>
              <a:buNone/>
            </a:pPr>
            <a:endParaRPr lang="zh-CN" altLang="en-US" sz="1800" dirty="0" smtClean="0">
              <a:solidFill>
                <a:srgbClr val="C00000"/>
              </a:solidFill>
            </a:endParaRPr>
          </a:p>
          <a:p>
            <a:pPr eaLnBrk="1" hangingPunct="1">
              <a:buSzPct val="120000"/>
              <a:buFont typeface="Arial" charset="0"/>
              <a:buNone/>
            </a:pPr>
            <a:r>
              <a:rPr lang="en-US" altLang="zh-CN" sz="2800" dirty="0" smtClean="0">
                <a:solidFill>
                  <a:srgbClr val="C00000"/>
                </a:solidFill>
              </a:rPr>
              <a:t>     While not a legitimate type of blog, one used for the</a:t>
            </a:r>
          </a:p>
          <a:p>
            <a:pPr>
              <a:buFont typeface="Arial" charset="0"/>
              <a:buNone/>
            </a:pPr>
            <a:r>
              <a:rPr lang="en-US" altLang="zh-CN" sz="2800" dirty="0" smtClean="0">
                <a:solidFill>
                  <a:srgbClr val="C00000"/>
                </a:solidFill>
              </a:rPr>
              <a:t>sole purpose of spamming is known as a </a:t>
            </a:r>
            <a:r>
              <a:rPr lang="en-US" altLang="zh-CN" sz="2800" dirty="0" err="1" smtClean="0">
                <a:solidFill>
                  <a:schemeClr val="tx1">
                    <a:lumMod val="95000"/>
                    <a:lumOff val="5000"/>
                  </a:schemeClr>
                </a:solidFill>
              </a:rPr>
              <a:t>Splog</a:t>
            </a:r>
            <a:r>
              <a:rPr lang="en-US" altLang="zh-CN" sz="2800" dirty="0" smtClean="0">
                <a:solidFill>
                  <a:srgbClr val="C00000"/>
                </a:solidFill>
              </a:rPr>
              <a:t>.</a:t>
            </a:r>
            <a:endParaRPr lang="zh-CN" altLang="en-US" sz="2800" dirty="0" smtClean="0">
              <a:solidFill>
                <a:srgbClr val="C00000"/>
              </a:solidFill>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pic>
        <p:nvPicPr>
          <p:cNvPr id="8" name="Picture 11">
            <a:hlinkClick r:id="rId4"/>
          </p:cNvPr>
          <p:cNvPicPr>
            <a:picLocks noChangeAspect="1" noChangeArrowheads="1"/>
          </p:cNvPicPr>
          <p:nvPr/>
        </p:nvPicPr>
        <p:blipFill>
          <a:blip r:embed="rId5"/>
          <a:srcRect/>
          <a:stretch>
            <a:fillRect/>
          </a:stretch>
        </p:blipFill>
        <p:spPr bwMode="auto">
          <a:xfrm>
            <a:off x="2987675" y="4946497"/>
            <a:ext cx="2232025" cy="1152525"/>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pic>
        <p:nvPicPr>
          <p:cNvPr id="1026" name="Picture 2"/>
          <p:cNvPicPr>
            <a:picLocks noChangeAspect="1" noChangeArrowheads="1"/>
          </p:cNvPicPr>
          <p:nvPr/>
        </p:nvPicPr>
        <p:blipFill>
          <a:blip r:embed="rId10"/>
          <a:srcRect/>
          <a:stretch>
            <a:fillRect/>
          </a:stretch>
        </p:blipFill>
        <p:spPr bwMode="auto">
          <a:xfrm>
            <a:off x="6524010" y="828523"/>
            <a:ext cx="1847850" cy="18383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468313" y="810485"/>
            <a:ext cx="8218487" cy="5874987"/>
          </a:xfrm>
          <a:prstGeom prst="rect">
            <a:avLst/>
          </a:prstGeom>
          <a:noFill/>
          <a:ln>
            <a:miter lim="800000"/>
            <a:headEnd/>
            <a:tailEnd/>
          </a:ln>
        </p:spPr>
        <p:txBody>
          <a:bodyPr/>
          <a:lstStyle/>
          <a:p>
            <a:pPr eaLnBrk="1" hangingPunct="1">
              <a:buSzPct val="120000"/>
              <a:buFont typeface="Arial" charset="0"/>
              <a:buNone/>
            </a:pPr>
            <a:r>
              <a:rPr lang="en-US" altLang="zh-CN" b="1" dirty="0" smtClean="0"/>
              <a:t>    </a:t>
            </a:r>
            <a:r>
              <a:rPr lang="en-US" altLang="zh-CN" b="1" dirty="0" smtClean="0">
                <a:solidFill>
                  <a:srgbClr val="C00000"/>
                </a:solidFill>
              </a:rPr>
              <a:t>More:</a:t>
            </a:r>
          </a:p>
          <a:p>
            <a:pPr algn="dist">
              <a:buFont typeface="Arial" charset="0"/>
              <a:buNone/>
            </a:pPr>
            <a:r>
              <a:rPr lang="en-US" altLang="zh-CN" dirty="0" smtClean="0">
                <a:solidFill>
                  <a:srgbClr val="C00000"/>
                </a:solidFill>
              </a:rPr>
              <a:t>            A </a:t>
            </a:r>
            <a:r>
              <a:rPr lang="en-US" altLang="zh-CN" dirty="0" err="1" smtClean="0">
                <a:solidFill>
                  <a:srgbClr val="C00000"/>
                </a:solidFill>
              </a:rPr>
              <a:t>microblog</a:t>
            </a:r>
            <a:r>
              <a:rPr lang="en-US" altLang="zh-CN" dirty="0" smtClean="0">
                <a:solidFill>
                  <a:srgbClr val="C00000"/>
                </a:solidFill>
              </a:rPr>
              <a:t> differs from a traditional blog in that its content is typically much smaller, in both actual size and aggregate file size ( at most 140 words ). A </a:t>
            </a:r>
            <a:r>
              <a:rPr lang="en-US" altLang="zh-CN" dirty="0" err="1" smtClean="0">
                <a:solidFill>
                  <a:srgbClr val="C00000"/>
                </a:solidFill>
              </a:rPr>
              <a:t>microblog</a:t>
            </a:r>
            <a:r>
              <a:rPr lang="en-US" altLang="zh-CN" dirty="0" smtClean="0">
                <a:solidFill>
                  <a:srgbClr val="C00000"/>
                </a:solidFill>
              </a:rPr>
              <a:t> entry could consist of nothing but a short sentence fragment, an image or a embedded video. </a:t>
            </a:r>
            <a:endParaRPr lang="zh-CN" altLang="en-US" dirty="0" smtClean="0">
              <a:solidFill>
                <a:srgbClr val="C00000"/>
              </a:solidFill>
            </a:endParaRPr>
          </a:p>
          <a:p>
            <a:pPr lvl="1" eaLnBrk="1" hangingPunct="1">
              <a:buSzPct val="50000"/>
              <a:buFont typeface="Wingdings" pitchFamily="2" charset="2"/>
              <a:buChar char="l"/>
            </a:pPr>
            <a:endParaRPr lang="zh-CN" altLang="en-US"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pic>
        <p:nvPicPr>
          <p:cNvPr id="8"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
        <p:nvSpPr>
          <p:cNvPr id="14338" name="AutoShape 2" descr="Twitter, 推, Twitter 的鸟, 社交网络, 互联网, 通讯, 社会, 媒体, 消息传递, 沟通"/>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0" name="AutoShape 4" descr="Twitter, 推, Twitter 的鸟, 社交网络, 互联网, 通讯, 社会, 媒体, 消息传递, 沟通"/>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 name="图片 9" descr="twitter-312464_960_720.png"/>
          <p:cNvPicPr>
            <a:picLocks noChangeAspect="1"/>
          </p:cNvPicPr>
          <p:nvPr/>
        </p:nvPicPr>
        <p:blipFill>
          <a:blip r:embed="rId8" cstate="print"/>
          <a:stretch>
            <a:fillRect/>
          </a:stretch>
        </p:blipFill>
        <p:spPr>
          <a:xfrm>
            <a:off x="1915737" y="3822887"/>
            <a:ext cx="2228543" cy="1811006"/>
          </a:xfrm>
          <a:prstGeom prst="rect">
            <a:avLst/>
          </a:prstGeom>
        </p:spPr>
      </p:pic>
      <p:pic>
        <p:nvPicPr>
          <p:cNvPr id="14342" name="Picture 6" descr="http://upload.cheaa.com/2014/0609/1402274629915.jpg"/>
          <p:cNvPicPr>
            <a:picLocks noChangeAspect="1" noChangeArrowheads="1"/>
          </p:cNvPicPr>
          <p:nvPr/>
        </p:nvPicPr>
        <p:blipFill>
          <a:blip r:embed="rId9"/>
          <a:srcRect/>
          <a:stretch>
            <a:fillRect/>
          </a:stretch>
        </p:blipFill>
        <p:spPr bwMode="auto">
          <a:xfrm>
            <a:off x="5104154" y="3823093"/>
            <a:ext cx="2473770" cy="1810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321671" y="698347"/>
            <a:ext cx="8529031" cy="5969872"/>
          </a:xfrm>
          <a:prstGeom prst="rect">
            <a:avLst/>
          </a:prstGeom>
          <a:noFill/>
          <a:ln>
            <a:miter lim="800000"/>
            <a:headEnd/>
            <a:tailEnd/>
          </a:ln>
        </p:spPr>
        <p:txBody>
          <a:bodyPr/>
          <a:lstStyle/>
          <a:p>
            <a:pPr eaLnBrk="1" hangingPunct="1">
              <a:buSzPct val="120000"/>
              <a:buFont typeface="Arial" charset="0"/>
              <a:buNone/>
            </a:pPr>
            <a:r>
              <a:rPr lang="en-US" altLang="zh-CN" b="1" dirty="0" smtClean="0">
                <a:solidFill>
                  <a:srgbClr val="C00000"/>
                </a:solidFill>
              </a:rPr>
              <a:t>By media type </a:t>
            </a:r>
          </a:p>
          <a:p>
            <a:pPr eaLnBrk="1" hangingPunct="1">
              <a:buSzPct val="120000"/>
              <a:buFont typeface="Arial" charset="0"/>
              <a:buNone/>
            </a:pPr>
            <a:r>
              <a:rPr lang="en-US" altLang="zh-CN" sz="2800" dirty="0" err="1" smtClean="0">
                <a:solidFill>
                  <a:srgbClr val="C00000"/>
                </a:solidFill>
              </a:rPr>
              <a:t>vlog</a:t>
            </a:r>
            <a:r>
              <a:rPr lang="en-US" altLang="zh-CN" sz="2800" dirty="0" smtClean="0">
                <a:solidFill>
                  <a:srgbClr val="C00000"/>
                </a:solidFill>
              </a:rPr>
              <a:t> (a blog comprising videos);</a:t>
            </a:r>
          </a:p>
          <a:p>
            <a:pPr eaLnBrk="1" hangingPunct="1">
              <a:buSzPct val="120000"/>
              <a:buFont typeface="Arial" charset="0"/>
              <a:buNone/>
            </a:pPr>
            <a:r>
              <a:rPr lang="en-US" altLang="zh-CN" sz="2800" dirty="0" err="1" smtClean="0">
                <a:solidFill>
                  <a:srgbClr val="C00000"/>
                </a:solidFill>
              </a:rPr>
              <a:t>linklog</a:t>
            </a:r>
            <a:r>
              <a:rPr lang="en-US" altLang="zh-CN" sz="2800" dirty="0" smtClean="0">
                <a:solidFill>
                  <a:srgbClr val="C00000"/>
                </a:solidFill>
              </a:rPr>
              <a:t> (one comprising links);</a:t>
            </a:r>
          </a:p>
          <a:p>
            <a:pPr eaLnBrk="1" hangingPunct="1">
              <a:buSzPct val="120000"/>
              <a:buFont typeface="Arial" charset="0"/>
              <a:buNone/>
            </a:pPr>
            <a:r>
              <a:rPr lang="en-US" altLang="zh-CN" sz="2800" dirty="0" err="1" smtClean="0">
                <a:solidFill>
                  <a:srgbClr val="C00000"/>
                </a:solidFill>
              </a:rPr>
              <a:t>sketchblog</a:t>
            </a:r>
            <a:r>
              <a:rPr lang="en-US" altLang="zh-CN" sz="2800" dirty="0" smtClean="0">
                <a:solidFill>
                  <a:srgbClr val="C00000"/>
                </a:solidFill>
              </a:rPr>
              <a:t> (a site containing a portfolio of sketches);</a:t>
            </a:r>
          </a:p>
          <a:p>
            <a:pPr eaLnBrk="1" hangingPunct="1">
              <a:buSzPct val="120000"/>
              <a:buFont typeface="Arial" charset="0"/>
              <a:buNone/>
            </a:pPr>
            <a:r>
              <a:rPr lang="en-US" altLang="zh-CN" sz="2800" dirty="0" err="1" smtClean="0">
                <a:solidFill>
                  <a:srgbClr val="C00000"/>
                </a:solidFill>
              </a:rPr>
              <a:t>photoblog</a:t>
            </a:r>
            <a:r>
              <a:rPr lang="en-US" altLang="zh-CN" sz="2800" dirty="0" smtClean="0">
                <a:solidFill>
                  <a:srgbClr val="C00000"/>
                </a:solidFill>
              </a:rPr>
              <a:t> (one comprising photos);</a:t>
            </a:r>
          </a:p>
          <a:p>
            <a:pPr eaLnBrk="1" hangingPunct="1">
              <a:buSzPct val="120000"/>
              <a:buFont typeface="Arial" charset="0"/>
              <a:buNone/>
            </a:pPr>
            <a:r>
              <a:rPr lang="en-US" altLang="zh-CN" sz="2800" dirty="0" err="1" smtClean="0">
                <a:solidFill>
                  <a:srgbClr val="C00000"/>
                </a:solidFill>
              </a:rPr>
              <a:t>tumblelogs</a:t>
            </a:r>
            <a:r>
              <a:rPr lang="en-US" altLang="zh-CN" sz="2800" dirty="0" smtClean="0">
                <a:solidFill>
                  <a:srgbClr val="C00000"/>
                </a:solidFill>
              </a:rPr>
              <a:t> (with shorter posts and mixed media types);</a:t>
            </a:r>
          </a:p>
          <a:p>
            <a:pPr marL="0" indent="1588" eaLnBrk="1" hangingPunct="1">
              <a:buSzPct val="120000"/>
              <a:buFont typeface="Arial" charset="0"/>
              <a:buNone/>
            </a:pPr>
            <a:r>
              <a:rPr lang="en-US" altLang="zh-CN" sz="2800" dirty="0" smtClean="0">
                <a:solidFill>
                  <a:srgbClr val="C00000"/>
                </a:solidFill>
              </a:rPr>
              <a:t>typecasting (blogging) ( written on typewriters and then scanned are called typecast or typecast blogs</a:t>
            </a:r>
            <a:endParaRPr lang="zh-CN" altLang="en-US" sz="2800" dirty="0" smtClean="0">
              <a:solidFill>
                <a:srgbClr val="C00000"/>
              </a:solidFill>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pic>
        <p:nvPicPr>
          <p:cNvPr id="7" name="Picture 10" descr="7CDXA5NKZTI]6~4T15SO]04"/>
          <p:cNvPicPr>
            <a:picLocks noChangeAspect="1" noChangeArrowheads="1"/>
          </p:cNvPicPr>
          <p:nvPr/>
        </p:nvPicPr>
        <p:blipFill>
          <a:blip r:embed="rId4"/>
          <a:srcRect/>
          <a:stretch>
            <a:fillRect/>
          </a:stretch>
        </p:blipFill>
        <p:spPr bwMode="auto">
          <a:xfrm>
            <a:off x="1169647" y="4707700"/>
            <a:ext cx="6481763" cy="1614488"/>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293299" y="844989"/>
            <a:ext cx="8574656" cy="5761037"/>
          </a:xfrm>
          <a:prstGeom prst="rect">
            <a:avLst/>
          </a:prstGeom>
          <a:noFill/>
          <a:ln>
            <a:miter lim="800000"/>
            <a:headEnd/>
            <a:tailEnd/>
          </a:ln>
        </p:spPr>
        <p:txBody>
          <a:bodyPr/>
          <a:lstStyle/>
          <a:p>
            <a:pPr eaLnBrk="1" hangingPunct="1">
              <a:lnSpc>
                <a:spcPct val="150000"/>
              </a:lnSpc>
              <a:buSzPct val="120000"/>
              <a:buFont typeface="Arial" charset="0"/>
              <a:buNone/>
            </a:pPr>
            <a:r>
              <a:rPr lang="en-US" altLang="zh-CN" b="1" dirty="0" smtClean="0"/>
              <a:t>   </a:t>
            </a:r>
            <a:r>
              <a:rPr lang="en-US" altLang="zh-CN" b="1" dirty="0" smtClean="0">
                <a:solidFill>
                  <a:srgbClr val="C00000"/>
                </a:solidFill>
              </a:rPr>
              <a:t>By device </a:t>
            </a:r>
          </a:p>
          <a:p>
            <a:pPr eaLnBrk="1" hangingPunct="1">
              <a:lnSpc>
                <a:spcPct val="150000"/>
              </a:lnSpc>
              <a:buSzPct val="120000"/>
              <a:buFont typeface="Arial" charset="0"/>
              <a:buNone/>
            </a:pPr>
            <a:r>
              <a:rPr lang="en-US" altLang="zh-CN" b="1" dirty="0" smtClean="0">
                <a:solidFill>
                  <a:srgbClr val="C00000"/>
                </a:solidFill>
              </a:rPr>
              <a:t>   </a:t>
            </a:r>
            <a:r>
              <a:rPr lang="en-US" altLang="zh-CN" dirty="0" err="1" smtClean="0">
                <a:solidFill>
                  <a:srgbClr val="C00000"/>
                </a:solidFill>
              </a:rPr>
              <a:t>Moblog</a:t>
            </a:r>
            <a:r>
              <a:rPr lang="en-US" altLang="zh-CN" dirty="0" smtClean="0">
                <a:solidFill>
                  <a:srgbClr val="C00000"/>
                </a:solidFill>
              </a:rPr>
              <a:t> (written by a mobile device like a mobile phone or PDA) </a:t>
            </a:r>
            <a:endParaRPr lang="zh-CN" altLang="en-US" dirty="0" smtClean="0">
              <a:solidFill>
                <a:srgbClr val="C00000"/>
              </a:solidFill>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pic>
        <p:nvPicPr>
          <p:cNvPr id="8"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12290" name="Picture 2" descr="http://i3.sinaimg.cn/gm/2011/1115/U4512P115DT20111115172341.jpg"/>
          <p:cNvPicPr>
            <a:picLocks noChangeAspect="1" noChangeArrowheads="1"/>
          </p:cNvPicPr>
          <p:nvPr/>
        </p:nvPicPr>
        <p:blipFill>
          <a:blip r:embed="rId8"/>
          <a:srcRect/>
          <a:stretch>
            <a:fillRect/>
          </a:stretch>
        </p:blipFill>
        <p:spPr bwMode="auto">
          <a:xfrm>
            <a:off x="2279343" y="2794533"/>
            <a:ext cx="4711393" cy="34415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sp>
        <p:nvSpPr>
          <p:cNvPr id="6" name="内容占位符 1"/>
          <p:cNvSpPr>
            <a:spLocks noGrp="1"/>
          </p:cNvSpPr>
          <p:nvPr>
            <p:ph idx="4294967295"/>
          </p:nvPr>
        </p:nvSpPr>
        <p:spPr bwMode="auto">
          <a:xfrm>
            <a:off x="209534" y="672469"/>
            <a:ext cx="6087750" cy="6004376"/>
          </a:xfrm>
          <a:prstGeom prst="rect">
            <a:avLst/>
          </a:prstGeom>
          <a:noFill/>
          <a:ln>
            <a:miter lim="800000"/>
            <a:headEnd/>
            <a:tailEnd/>
          </a:ln>
        </p:spPr>
        <p:txBody>
          <a:bodyPr/>
          <a:lstStyle/>
          <a:p>
            <a:pPr eaLnBrk="1" hangingPunct="1">
              <a:lnSpc>
                <a:spcPct val="100000"/>
              </a:lnSpc>
              <a:buSzPct val="120000"/>
              <a:buFont typeface="Arial" charset="0"/>
              <a:buNone/>
            </a:pPr>
            <a:r>
              <a:rPr lang="en-US" altLang="zh-CN" b="1" dirty="0" smtClean="0">
                <a:solidFill>
                  <a:srgbClr val="C00000"/>
                </a:solidFill>
              </a:rPr>
              <a:t>By device</a:t>
            </a:r>
          </a:p>
          <a:p>
            <a:pPr marL="0" indent="0" algn="just">
              <a:lnSpc>
                <a:spcPct val="100000"/>
              </a:lnSpc>
              <a:spcBef>
                <a:spcPct val="20000"/>
              </a:spcBef>
              <a:buNone/>
            </a:pPr>
            <a:r>
              <a:rPr lang="en-US" altLang="zh-CN" dirty="0" smtClean="0">
                <a:solidFill>
                  <a:srgbClr val="C00000"/>
                </a:solidFill>
              </a:rPr>
              <a:t>      </a:t>
            </a:r>
            <a:r>
              <a:rPr lang="en-US" altLang="zh-CN" dirty="0" err="1" smtClean="0">
                <a:solidFill>
                  <a:srgbClr val="C00000"/>
                </a:solidFill>
              </a:rPr>
              <a:t>Sousveillance</a:t>
            </a:r>
            <a:r>
              <a:rPr lang="en-US" altLang="zh-CN" dirty="0" smtClean="0">
                <a:solidFill>
                  <a:srgbClr val="C00000"/>
                </a:solidFill>
              </a:rPr>
              <a:t> (One early blog was Wearable Wireless Webcam, an online shared diary of a person’s personal life combining text, video, and pictures transmitted live from a wearable computer and </a:t>
            </a:r>
            <a:r>
              <a:rPr lang="en-US" altLang="zh-CN" dirty="0" err="1" smtClean="0">
                <a:solidFill>
                  <a:srgbClr val="C00000"/>
                </a:solidFill>
              </a:rPr>
              <a:t>EyeTap</a:t>
            </a:r>
            <a:r>
              <a:rPr lang="en-US" altLang="zh-CN" dirty="0" smtClean="0">
                <a:solidFill>
                  <a:srgbClr val="C00000"/>
                </a:solidFill>
              </a:rPr>
              <a:t> device to a web site. This practice of semi-automated blogging with live video together with text was referred to as </a:t>
            </a:r>
            <a:r>
              <a:rPr lang="en-US" altLang="zh-CN" dirty="0" err="1" smtClean="0">
                <a:solidFill>
                  <a:srgbClr val="C00000"/>
                </a:solidFill>
              </a:rPr>
              <a:t>sousveillance</a:t>
            </a:r>
            <a:r>
              <a:rPr lang="en-US" altLang="zh-CN" dirty="0" smtClean="0">
                <a:solidFill>
                  <a:srgbClr val="C00000"/>
                </a:solidFill>
              </a:rPr>
              <a:t>. Such journals have been used as evidence in legal matters.</a:t>
            </a:r>
            <a:endParaRPr lang="zh-CN" altLang="en-US" dirty="0" smtClean="0">
              <a:solidFill>
                <a:srgbClr val="C00000"/>
              </a:solidFill>
            </a:endParaRPr>
          </a:p>
          <a:p>
            <a:pPr lvl="1" eaLnBrk="1" hangingPunct="1">
              <a:buSzPct val="50000"/>
              <a:buFont typeface="Wingdings" pitchFamily="2" charset="2"/>
              <a:buNone/>
            </a:pPr>
            <a:endParaRPr lang="zh-CN" altLang="en-US" dirty="0" smtClean="0"/>
          </a:p>
        </p:txBody>
      </p:sp>
      <p:pic>
        <p:nvPicPr>
          <p:cNvPr id="7" name="Picture 11" descr="200px-Sousveillance-necklace">
            <a:hlinkClick r:id="rId4"/>
          </p:cNvPr>
          <p:cNvPicPr>
            <a:picLocks noChangeAspect="1" noChangeArrowheads="1"/>
          </p:cNvPicPr>
          <p:nvPr/>
        </p:nvPicPr>
        <p:blipFill>
          <a:blip r:embed="rId5"/>
          <a:srcRect/>
          <a:stretch>
            <a:fillRect/>
          </a:stretch>
        </p:blipFill>
        <p:spPr bwMode="auto">
          <a:xfrm>
            <a:off x="6356903" y="1069265"/>
            <a:ext cx="2520950" cy="2970212"/>
          </a:xfrm>
          <a:prstGeom prst="rect">
            <a:avLst/>
          </a:prstGeom>
          <a:noFill/>
          <a:ln w="9525">
            <a:noFill/>
            <a:miter lim="800000"/>
            <a:headEnd/>
            <a:tailEnd/>
          </a:ln>
        </p:spPr>
      </p:pic>
      <p:sp>
        <p:nvSpPr>
          <p:cNvPr id="8" name="Text Box 12"/>
          <p:cNvSpPr txBox="1">
            <a:spLocks noChangeArrowheads="1"/>
          </p:cNvSpPr>
          <p:nvPr/>
        </p:nvSpPr>
        <p:spPr bwMode="auto">
          <a:xfrm>
            <a:off x="6287895" y="4186409"/>
            <a:ext cx="2663825" cy="14652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a:buSzTx/>
              <a:buFontTx/>
              <a:buNone/>
              <a:defRPr/>
            </a:pPr>
            <a:r>
              <a:rPr lang="en-US" altLang="zh-CN" sz="1800" b="1" dirty="0">
                <a:ea typeface="宋体" pitchFamily="2" charset="-122"/>
              </a:rPr>
              <a:t>This wearable wireless webcam captures a recording of the wearer's personal experience whenever he desires. </a:t>
            </a:r>
            <a:endParaRPr lang="zh-CN" altLang="en-US" sz="1800" b="1" dirty="0">
              <a:ea typeface="宋体" pitchFamily="2" charset="-122"/>
            </a:endParaRPr>
          </a:p>
        </p:txBody>
      </p:sp>
      <p:pic>
        <p:nvPicPr>
          <p:cNvPr id="9"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 name="内容占位符 2"/>
          <p:cNvSpPr>
            <a:spLocks noGrp="1"/>
          </p:cNvSpPr>
          <p:nvPr>
            <p:ph idx="1"/>
          </p:nvPr>
        </p:nvSpPr>
        <p:spPr>
          <a:xfrm>
            <a:off x="171450" y="672861"/>
            <a:ext cx="8834438" cy="6051790"/>
          </a:xfrm>
        </p:spPr>
        <p:txBody>
          <a:bodyPr/>
          <a:lstStyle/>
          <a:p>
            <a:pPr marL="0" indent="1588">
              <a:lnSpc>
                <a:spcPct val="125000"/>
              </a:lnSpc>
              <a:buNone/>
            </a:pPr>
            <a:r>
              <a:rPr lang="en-US" altLang="zh-CN" b="1" dirty="0" smtClean="0"/>
              <a:t>Friday</a:t>
            </a:r>
          </a:p>
          <a:p>
            <a:pPr marL="0" indent="0">
              <a:lnSpc>
                <a:spcPct val="114000"/>
              </a:lnSpc>
              <a:buNone/>
            </a:pPr>
            <a:r>
              <a:rPr lang="en-US" altLang="zh-CN" sz="1800" dirty="0" smtClean="0">
                <a:solidFill>
                  <a:srgbClr val="0070C0"/>
                </a:solidFill>
              </a:rPr>
              <a:t>22</a:t>
            </a:r>
            <a:r>
              <a:rPr lang="en-US" altLang="zh-CN" sz="2500" dirty="0" smtClean="0"/>
              <a:t> In the morning, I go to the library. But it seems I need some form </a:t>
            </a:r>
            <a:r>
              <a:rPr lang="en-US" altLang="zh-CN" sz="2500" spc="20" dirty="0" smtClean="0"/>
              <a:t>of identification. But I don’t have an ID card yet. </a:t>
            </a:r>
            <a:r>
              <a:rPr lang="en-US" altLang="zh-CN" sz="2500" spc="20" dirty="0" smtClean="0">
                <a:hlinkClick r:id="rId3" action="ppaction://hlinksldjump"/>
              </a:rPr>
              <a:t>For some reason, </a:t>
            </a:r>
            <a:r>
              <a:rPr lang="en-US" altLang="zh-CN" sz="2500" dirty="0" smtClean="0">
                <a:hlinkClick r:id="rId3" action="ppaction://hlinksldjump"/>
              </a:rPr>
              <a:t>I also have to swear that I won’t damage the books or break the library rules, and if I do, I’ll be sent to prison.</a:t>
            </a:r>
            <a:r>
              <a:rPr lang="en-US" altLang="zh-CN" sz="2500" dirty="0" smtClean="0"/>
              <a:t> (</a:t>
            </a:r>
            <a:r>
              <a:rPr lang="en-US" altLang="zh-CN" sz="2500" dirty="0" smtClean="0">
                <a:hlinkClick r:id="rId4" action="ppaction://hlinksldjump"/>
              </a:rPr>
              <a:t>What!? For speaking </a:t>
            </a:r>
            <a:r>
              <a:rPr lang="en-US" altLang="zh-CN" sz="2500" spc="-10" dirty="0" smtClean="0">
                <a:hlinkClick r:id="rId4" action="ppaction://hlinksldjump"/>
              </a:rPr>
              <a:t>too loudly?</a:t>
            </a:r>
            <a:r>
              <a:rPr lang="en-US" altLang="zh-CN" sz="2500" spc="-10" dirty="0" smtClean="0"/>
              <a:t>) It seems that it’s a very old library, and the university is </a:t>
            </a:r>
            <a:r>
              <a:rPr lang="en-US" altLang="zh-CN" sz="2500" dirty="0" smtClean="0">
                <a:hlinkClick r:id="rId5" action="ppaction://hlinksldjump"/>
              </a:rPr>
              <a:t>inordinately</a:t>
            </a:r>
            <a:r>
              <a:rPr lang="en-US" altLang="zh-CN" sz="2500" dirty="0" smtClean="0"/>
              <a:t> proud of it.</a:t>
            </a:r>
          </a:p>
          <a:p>
            <a:pPr marL="0" indent="0">
              <a:lnSpc>
                <a:spcPct val="114000"/>
              </a:lnSpc>
              <a:buNone/>
            </a:pPr>
            <a:r>
              <a:rPr lang="en-US" altLang="zh-CN" sz="1800" dirty="0" smtClean="0">
                <a:solidFill>
                  <a:srgbClr val="0070C0"/>
                </a:solidFill>
              </a:rPr>
              <a:t>23</a:t>
            </a:r>
            <a:r>
              <a:rPr lang="en-US" altLang="zh-CN" sz="2500" dirty="0" smtClean="0"/>
              <a:t> Tonight is Club Night at the Students’ Union, but I’ve </a:t>
            </a:r>
            <a:r>
              <a:rPr lang="en-US" altLang="zh-CN" sz="2500" dirty="0" smtClean="0">
                <a:hlinkClick r:id="rId6" action="ppaction://hlinksldjump"/>
              </a:rPr>
              <a:t>run out of </a:t>
            </a:r>
            <a:r>
              <a:rPr lang="en-US" altLang="zh-CN" sz="2500" dirty="0" smtClean="0"/>
              <a:t>clean clothes. </a:t>
            </a:r>
            <a:r>
              <a:rPr lang="en-US" altLang="zh-CN" sz="2500" dirty="0" smtClean="0">
                <a:hlinkClick r:id="rId7" action="ppaction://hlinksldjump"/>
              </a:rPr>
              <a:t>I’m not sure what happens to my dirty clothes after putting them in the clothes basket and before finding them clean, ironed and folded in my wardrobe</a:t>
            </a:r>
            <a:r>
              <a:rPr lang="en-US" altLang="zh-CN" sz="2500" dirty="0" smtClean="0"/>
              <a:t>. Maybe Mum will call soon.</a:t>
            </a:r>
          </a:p>
          <a:p>
            <a:pPr marL="0" lvl="1" indent="0" eaLnBrk="1" hangingPunct="1">
              <a:buNone/>
              <a:defRPr/>
            </a:pPr>
            <a:endParaRPr lang="en-US" altLang="zh-CN" dirty="0" smtClean="0"/>
          </a:p>
          <a:p>
            <a:pPr marL="0" lvl="2" indent="0" eaLnBrk="1" hangingPunct="1">
              <a:buNone/>
              <a:defRPr/>
            </a:pPr>
            <a:endParaRPr lang="zh-CN" altLang="en-US"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8" action="ppaction://hlinkfile"/>
          </p:cNvPr>
          <p:cNvPicPr>
            <a:picLocks noChangeAspect="1" noChangeArrowheads="1"/>
          </p:cNvPicPr>
          <p:nvPr/>
        </p:nvPicPr>
        <p:blipFill>
          <a:blip r:embed="rId9"/>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a:srcRect/>
          <a:stretch>
            <a:fillRect/>
          </a:stretch>
        </p:blipFill>
        <p:spPr bwMode="auto">
          <a:xfrm>
            <a:off x="8072749" y="6092825"/>
            <a:ext cx="879475" cy="539750"/>
          </a:xfrm>
          <a:prstGeom prst="rect">
            <a:avLst/>
          </a:prstGeom>
          <a:noFill/>
          <a:ln w="9525">
            <a:noFill/>
            <a:miter lim="800000"/>
            <a:headEnd/>
            <a:tailEnd/>
          </a:ln>
        </p:spPr>
      </p:pic>
      <p:sp>
        <p:nvSpPr>
          <p:cNvPr id="8" name="矩形 7"/>
          <p:cNvSpPr/>
          <p:nvPr/>
        </p:nvSpPr>
        <p:spPr>
          <a:xfrm>
            <a:off x="8275033" y="5448770"/>
            <a:ext cx="415498" cy="369332"/>
          </a:xfrm>
          <a:prstGeom prst="rect">
            <a:avLst/>
          </a:prstGeom>
        </p:spPr>
        <p:txBody>
          <a:bodyPr wrap="none">
            <a:spAutoFit/>
          </a:bodyPr>
          <a:lstStyle/>
          <a:p>
            <a:r>
              <a:rPr lang="zh-CN" altLang="en-US" dirty="0" smtClean="0">
                <a:solidFill>
                  <a:srgbClr val="DA0000"/>
                </a:solidFill>
                <a:latin typeface="KozMinPro-Regular"/>
              </a:rPr>
              <a:t>■</a:t>
            </a:r>
            <a:endParaRPr lang="zh-CN" altLang="en-US" dirty="0"/>
          </a:p>
        </p:txBody>
      </p:sp>
      <p:pic>
        <p:nvPicPr>
          <p:cNvPr id="9" name="图片 6" descr="Home">
            <a:hlinkClick r:id="rId12" action="ppaction://hlinksldjump"/>
          </p:cNvPr>
          <p:cNvPicPr>
            <a:picLocks noChangeAspect="1" noChangeArrowheads="1"/>
          </p:cNvPicPr>
          <p:nvPr/>
        </p:nvPicPr>
        <p:blipFill>
          <a:blip r:embed="rId13"/>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14" action="ppaction://hlinksldjump"/>
          </p:cNvPr>
          <p:cNvPicPr>
            <a:picLocks noChangeAspect="1" noChangeArrowheads="1"/>
          </p:cNvPicPr>
          <p:nvPr/>
        </p:nvPicPr>
        <p:blipFill>
          <a:blip r:embed="rId15"/>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4"/>
          <a:srcRect/>
          <a:stretch>
            <a:fillRect/>
          </a:stretch>
        </p:blipFill>
        <p:spPr bwMode="auto">
          <a:xfrm>
            <a:off x="7991475" y="6262688"/>
            <a:ext cx="912813" cy="228600"/>
          </a:xfrm>
          <a:prstGeom prst="rect">
            <a:avLst/>
          </a:prstGeom>
          <a:noFill/>
          <a:ln w="9525">
            <a:noFill/>
            <a:miter lim="800000"/>
            <a:headEnd/>
            <a:tailEnd/>
          </a:ln>
        </p:spPr>
      </p:pic>
      <p:sp>
        <p:nvSpPr>
          <p:cNvPr id="8" name="内容占位符 1"/>
          <p:cNvSpPr>
            <a:spLocks noGrp="1"/>
          </p:cNvSpPr>
          <p:nvPr>
            <p:ph idx="4294967295"/>
          </p:nvPr>
        </p:nvSpPr>
        <p:spPr bwMode="auto">
          <a:xfrm>
            <a:off x="468313" y="758729"/>
            <a:ext cx="8218487" cy="720725"/>
          </a:xfrm>
          <a:prstGeom prst="rect">
            <a:avLst/>
          </a:prstGeom>
          <a:noFill/>
          <a:ln>
            <a:miter lim="800000"/>
            <a:headEnd/>
            <a:tailEnd/>
          </a:ln>
        </p:spPr>
        <p:txBody>
          <a:bodyPr/>
          <a:lstStyle/>
          <a:p>
            <a:pPr lvl="1" indent="-563563" eaLnBrk="1" hangingPunct="1">
              <a:buSzPct val="50000"/>
              <a:buFont typeface="Wingdings" pitchFamily="2" charset="2"/>
              <a:buNone/>
            </a:pPr>
            <a:r>
              <a:rPr lang="en-US" altLang="zh-CN" sz="2800" b="1" dirty="0" smtClean="0">
                <a:solidFill>
                  <a:srgbClr val="C00000"/>
                </a:solidFill>
              </a:rPr>
              <a:t>2. How to become a blogger? </a:t>
            </a:r>
          </a:p>
          <a:p>
            <a:pPr lvl="1" indent="-563563" eaLnBrk="1" hangingPunct="1">
              <a:buSzPct val="50000"/>
              <a:buFont typeface="Wingdings" pitchFamily="2" charset="2"/>
              <a:buNone/>
            </a:pPr>
            <a:endParaRPr lang="zh-CN" altLang="en-US" dirty="0" smtClean="0"/>
          </a:p>
        </p:txBody>
      </p:sp>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0242" name="Picture 2" descr="http://www.zuojing.com/upload/2013/0905/1378361998200.jpg"/>
          <p:cNvPicPr>
            <a:picLocks noChangeAspect="1" noChangeArrowheads="1"/>
          </p:cNvPicPr>
          <p:nvPr/>
        </p:nvPicPr>
        <p:blipFill>
          <a:blip r:embed="rId9"/>
          <a:srcRect/>
          <a:stretch>
            <a:fillRect/>
          </a:stretch>
        </p:blipFill>
        <p:spPr bwMode="auto">
          <a:xfrm>
            <a:off x="4048621" y="1786490"/>
            <a:ext cx="3660077" cy="2330250"/>
          </a:xfrm>
          <a:prstGeom prst="rect">
            <a:avLst/>
          </a:prstGeom>
          <a:ln>
            <a:noFill/>
          </a:ln>
          <a:effectLst>
            <a:outerShdw blurRad="292100" dist="139700" dir="2700000" algn="tl" rotWithShape="0">
              <a:srgbClr val="333333">
                <a:alpha val="65000"/>
              </a:srgbClr>
            </a:outerShdw>
          </a:effectLst>
        </p:spPr>
      </p:pic>
      <p:pic>
        <p:nvPicPr>
          <p:cNvPr id="11" name="Picture 10" descr="D]LS)A15%Y28]SO5$T)T(QV"/>
          <p:cNvPicPr>
            <a:picLocks noGrp="1" noChangeAspect="1" noChangeArrowheads="1"/>
          </p:cNvPicPr>
          <p:nvPr>
            <p:ph idx="4294967295"/>
          </p:nvPr>
        </p:nvPicPr>
        <p:blipFill>
          <a:blip r:embed="rId10"/>
          <a:srcRect/>
          <a:stretch>
            <a:fillRect/>
          </a:stretch>
        </p:blipFill>
        <p:spPr bwMode="auto">
          <a:xfrm>
            <a:off x="1105479" y="3304656"/>
            <a:ext cx="3543711" cy="2329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sp>
        <p:nvSpPr>
          <p:cNvPr id="7" name="TextBox 6"/>
          <p:cNvSpPr txBox="1"/>
          <p:nvPr/>
        </p:nvSpPr>
        <p:spPr>
          <a:xfrm>
            <a:off x="181155" y="871268"/>
            <a:ext cx="8764437" cy="3970318"/>
          </a:xfrm>
          <a:prstGeom prst="rect">
            <a:avLst/>
          </a:prstGeom>
          <a:noFill/>
        </p:spPr>
        <p:txBody>
          <a:bodyPr wrap="square" rtlCol="0">
            <a:spAutoFit/>
          </a:bodyPr>
          <a:lstStyle/>
          <a:p>
            <a:pPr algn="ctr">
              <a:lnSpc>
                <a:spcPct val="150000"/>
              </a:lnSpc>
            </a:pPr>
            <a:r>
              <a:rPr lang="en-US" altLang="zh-CN" sz="2800" b="1" dirty="0" smtClean="0">
                <a:solidFill>
                  <a:srgbClr val="C00000"/>
                </a:solidFill>
              </a:rPr>
              <a:t>Get the top-level blog domain</a:t>
            </a:r>
          </a:p>
          <a:p>
            <a:pPr algn="just">
              <a:lnSpc>
                <a:spcPct val="150000"/>
              </a:lnSpc>
            </a:pPr>
            <a:r>
              <a:rPr lang="en-US" altLang="zh-CN" sz="2800" dirty="0" smtClean="0">
                <a:solidFill>
                  <a:srgbClr val="C00000"/>
                </a:solidFill>
              </a:rPr>
              <a:t>        Get your address at the best possible Internet real estate. You’ll get an address that looks like you.blog.com. It’s the virtual equivalent of your own island in Dubai, mansion in Monte Carlo or a Manhattan flat overlooking Central Park.</a:t>
            </a:r>
            <a:endParaRPr lang="zh-CN" altLang="en-US" sz="2800" dirty="0">
              <a:solidFill>
                <a:srgbClr val="C00000"/>
              </a:solidFill>
            </a:endParaRPr>
          </a:p>
        </p:txBody>
      </p:sp>
      <p:pic>
        <p:nvPicPr>
          <p:cNvPr id="8"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8" name="图片 8" descr="MORE"/>
          <p:cNvPicPr>
            <a:picLocks noChangeAspect="1" noChangeArrowheads="1"/>
          </p:cNvPicPr>
          <p:nvPr/>
        </p:nvPicPr>
        <p:blipFill>
          <a:blip r:embed="rId3"/>
          <a:srcRect/>
          <a:stretch>
            <a:fillRect/>
          </a:stretch>
        </p:blipFill>
        <p:spPr bwMode="auto">
          <a:xfrm>
            <a:off x="7991475" y="6262688"/>
            <a:ext cx="912813" cy="228600"/>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
        <p:nvSpPr>
          <p:cNvPr id="9" name="TextBox 8"/>
          <p:cNvSpPr txBox="1"/>
          <p:nvPr/>
        </p:nvSpPr>
        <p:spPr>
          <a:xfrm>
            <a:off x="723900" y="834535"/>
            <a:ext cx="7576037" cy="954107"/>
          </a:xfrm>
          <a:prstGeom prst="rect">
            <a:avLst/>
          </a:prstGeom>
          <a:noFill/>
        </p:spPr>
        <p:txBody>
          <a:bodyPr wrap="square" rtlCol="0">
            <a:spAutoFit/>
          </a:bodyPr>
          <a:lstStyle/>
          <a:p>
            <a:pPr algn="just"/>
            <a:r>
              <a:rPr lang="en-US" altLang="zh-CN" sz="2800" dirty="0" smtClean="0">
                <a:solidFill>
                  <a:srgbClr val="C00000"/>
                </a:solidFill>
              </a:rPr>
              <a:t>Now, write a blog telling us what is your opinion about  blog.</a:t>
            </a:r>
            <a:endParaRPr lang="zh-CN" altLang="en-US" sz="2800" dirty="0">
              <a:solidFill>
                <a:srgbClr val="C00000"/>
              </a:solidFill>
            </a:endParaRPr>
          </a:p>
        </p:txBody>
      </p:sp>
      <p:pic>
        <p:nvPicPr>
          <p:cNvPr id="7170" name="Picture 2" descr="博客"/>
          <p:cNvPicPr>
            <a:picLocks noChangeAspect="1" noChangeArrowheads="1"/>
          </p:cNvPicPr>
          <p:nvPr/>
        </p:nvPicPr>
        <p:blipFill>
          <a:blip r:embed="rId8"/>
          <a:srcRect/>
          <a:stretch>
            <a:fillRect/>
          </a:stretch>
        </p:blipFill>
        <p:spPr bwMode="auto">
          <a:xfrm>
            <a:off x="7435606" y="1803644"/>
            <a:ext cx="762000" cy="762000"/>
          </a:xfrm>
          <a:prstGeom prst="rect">
            <a:avLst/>
          </a:prstGeom>
          <a:noFill/>
        </p:spPr>
      </p:pic>
      <p:pic>
        <p:nvPicPr>
          <p:cNvPr id="7172" name="Picture 4" descr="博客"/>
          <p:cNvPicPr>
            <a:picLocks noChangeAspect="1" noChangeArrowheads="1"/>
          </p:cNvPicPr>
          <p:nvPr/>
        </p:nvPicPr>
        <p:blipFill>
          <a:blip r:embed="rId9"/>
          <a:srcRect/>
          <a:stretch>
            <a:fillRect/>
          </a:stretch>
        </p:blipFill>
        <p:spPr bwMode="auto">
          <a:xfrm>
            <a:off x="2804991" y="2344615"/>
            <a:ext cx="381000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dissolve">
                                      <p:cBhvr>
                                        <p:cTn id="12"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146" name="Picture 2" descr="http://pic2.ooopic.com/11/52/32/19b1OOOPICb5.jpg"/>
          <p:cNvPicPr>
            <a:picLocks noChangeAspect="1" noChangeArrowheads="1"/>
          </p:cNvPicPr>
          <p:nvPr/>
        </p:nvPicPr>
        <p:blipFill>
          <a:blip r:embed="rId3"/>
          <a:srcRect l="6126" r="3907"/>
          <a:stretch>
            <a:fillRect/>
          </a:stretch>
        </p:blipFill>
        <p:spPr bwMode="auto">
          <a:xfrm>
            <a:off x="-152400" y="-25480"/>
            <a:ext cx="9296400" cy="6883480"/>
          </a:xfrm>
          <a:prstGeom prst="rect">
            <a:avLst/>
          </a:prstGeom>
          <a:noFill/>
        </p:spPr>
      </p:pic>
      <p:sp>
        <p:nvSpPr>
          <p:cNvPr id="11" name="矩形 10"/>
          <p:cNvSpPr/>
          <p:nvPr/>
        </p:nvSpPr>
        <p:spPr>
          <a:xfrm>
            <a:off x="-293077" y="0"/>
            <a:ext cx="9437077" cy="6858000"/>
          </a:xfrm>
          <a:prstGeom prst="rect">
            <a:avLst/>
          </a:prstGeom>
          <a:solidFill>
            <a:schemeClr val="bg1">
              <a:alpha val="50000"/>
            </a:schemeClr>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sp>
        <p:nvSpPr>
          <p:cNvPr id="7" name="Text Box 11"/>
          <p:cNvSpPr txBox="1">
            <a:spLocks noChangeArrowheads="1"/>
          </p:cNvSpPr>
          <p:nvPr/>
        </p:nvSpPr>
        <p:spPr bwMode="auto">
          <a:xfrm>
            <a:off x="2654253" y="2551907"/>
            <a:ext cx="4003675" cy="9461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a:spcBef>
                <a:spcPct val="0"/>
              </a:spcBef>
              <a:buSzTx/>
              <a:buFontTx/>
              <a:buNone/>
              <a:defRPr/>
            </a:pPr>
            <a:r>
              <a:rPr lang="en-US" altLang="zh-CN" sz="2800" b="1" dirty="0">
                <a:solidFill>
                  <a:srgbClr val="C00000"/>
                </a:solidFill>
                <a:latin typeface="Times New Roman" pitchFamily="18" charset="0"/>
                <a:ea typeface="宋体" pitchFamily="2" charset="-122"/>
              </a:rPr>
              <a:t>Congratulations! You are a blogger, now!</a:t>
            </a:r>
          </a:p>
        </p:txBody>
      </p:sp>
      <p:pic>
        <p:nvPicPr>
          <p:cNvPr id="8" name="图片 2" descr="END"/>
          <p:cNvPicPr>
            <a:picLocks noGrp="1" noChangeAspect="1" noChangeArrowheads="1"/>
          </p:cNvPicPr>
          <p:nvPr>
            <p:ph idx="1"/>
          </p:nvPr>
        </p:nvPicPr>
        <p:blipFill>
          <a:blip r:embed="rId4"/>
          <a:srcRect/>
          <a:stretch>
            <a:fillRect/>
          </a:stretch>
        </p:blipFill>
        <p:spPr>
          <a:xfrm>
            <a:off x="8396897" y="6348259"/>
            <a:ext cx="449263" cy="212725"/>
          </a:xfrm>
        </p:spPr>
      </p:pic>
      <p:pic>
        <p:nvPicPr>
          <p:cNvPr id="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026" name="Picture 2" descr="E:\教材\新标准大学英语\课件检测\PDF\综合教程1\2016.4.1新标准第二版综合1用图\U1\TOP0996077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602944" y="413640"/>
            <a:ext cx="3674147" cy="1015663"/>
          </a:xfrm>
          <a:prstGeom prst="rect">
            <a:avLst/>
          </a:prstGeom>
          <a:noFill/>
          <a:effectLst>
            <a:glow rad="228600">
              <a:schemeClr val="accent5">
                <a:satMod val="175000"/>
                <a:alpha val="40000"/>
              </a:schemeClr>
            </a:glow>
          </a:effectLst>
          <a:scene3d>
            <a:camera prst="orthographicFront"/>
            <a:lightRig rig="soft" dir="t">
              <a:rot lat="0" lon="0" rev="15600000"/>
            </a:lightRig>
          </a:scene3d>
          <a:sp3d>
            <a:bevelT prst="relaxedInset"/>
          </a:sp3d>
        </p:spPr>
        <p:txBody>
          <a:bodyPr wrap="none">
            <a:spAutoFit/>
            <a:sp3d extrusionH="57150" prstMaterial="softEdge">
              <a:bevelT w="25400" h="38100" prst="angle"/>
            </a:sp3d>
          </a:bodyPr>
          <a:lstStyle/>
          <a:p>
            <a:pPr algn="ctr" eaLnBrk="1" hangingPunct="1">
              <a:buFont typeface="Arial" panose="020B0604020202020204" pitchFamily="34" charset="0"/>
              <a:buNone/>
              <a:defRPr/>
            </a:pPr>
            <a:r>
              <a:rPr lang="en-US" altLang="zh-CN" sz="6000" b="1" dirty="0">
                <a:ln/>
                <a:solidFill>
                  <a:srgbClr val="FF6699"/>
                </a:solidFill>
              </a:rPr>
              <a:t>Thank  you</a:t>
            </a:r>
            <a:endParaRPr lang="zh-CN" altLang="en-US" sz="6000" b="1" dirty="0">
              <a:ln/>
              <a:solidFill>
                <a:srgbClr val="FF6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7">
                                            <p:txEl>
                                              <p:pRg st="0" end="0"/>
                                            </p:txEl>
                                          </p:spTgt>
                                        </p:tgtEl>
                                        <p:attrNameLst>
                                          <p:attrName>style.color</p:attrName>
                                        </p:attrNameLst>
                                      </p:cBhvr>
                                      <p:to>
                                        <p:clrVal>
                                          <a:schemeClr val="accent2"/>
                                        </p:clrVal>
                                      </p:to>
                                    </p:set>
                                    <p:set>
                                      <p:cBhvr>
                                        <p:cTn id="7" dur="500" fill="hold"/>
                                        <p:tgtEl>
                                          <p:spTgt spid="7">
                                            <p:txEl>
                                              <p:pRg st="0" end="0"/>
                                            </p:txEl>
                                          </p:spTgt>
                                        </p:tgtEl>
                                        <p:attrNameLst>
                                          <p:attrName>fillcolor</p:attrName>
                                        </p:attrNameLst>
                                      </p:cBhvr>
                                      <p:to>
                                        <p:clrVal>
                                          <a:schemeClr val="accent2"/>
                                        </p:clrVal>
                                      </p:to>
                                    </p:set>
                                    <p:set>
                                      <p:cBhvr>
                                        <p:cTn id="8"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834438" cy="6065837"/>
          </a:xfrm>
        </p:spPr>
        <p:txBody>
          <a:bodyPr/>
          <a:lstStyle/>
          <a:p>
            <a:pPr marL="0" indent="1588" algn="ctr">
              <a:buNone/>
            </a:pPr>
            <a:r>
              <a:rPr lang="zh-CN" altLang="en-US" b="1" dirty="0" smtClean="0"/>
              <a:t>大一新生日记</a:t>
            </a:r>
          </a:p>
          <a:p>
            <a:pPr marL="180975" indent="-179388" algn="just" eaLnBrk="1" hangingPunct="1">
              <a:lnSpc>
                <a:spcPct val="100000"/>
              </a:lnSpc>
              <a:buNone/>
            </a:pPr>
            <a:r>
              <a:rPr lang="zh-CN" altLang="en-US" sz="2400" b="1" dirty="0" smtClean="0">
                <a:latin typeface="+mn-ea"/>
              </a:rPr>
              <a:t>星期日</a:t>
            </a:r>
          </a:p>
          <a:p>
            <a:pPr marL="269875" indent="-268288" algn="just" eaLnBrk="1" hangingPunct="1">
              <a:lnSpc>
                <a:spcPct val="100000"/>
              </a:lnSpc>
              <a:buNone/>
            </a:pPr>
            <a:r>
              <a:rPr lang="en-US" altLang="zh-CN" sz="1800" dirty="0" smtClean="0">
                <a:solidFill>
                  <a:srgbClr val="0070C0"/>
                </a:solidFill>
                <a:latin typeface="+mn-ea"/>
              </a:rPr>
              <a:t>1</a:t>
            </a:r>
            <a:r>
              <a:rPr lang="en-US" altLang="zh-CN" sz="2400" dirty="0" smtClean="0">
                <a:solidFill>
                  <a:srgbClr val="0070C0"/>
                </a:solidFill>
                <a:latin typeface="+mn-ea"/>
              </a:rPr>
              <a:t> </a:t>
            </a:r>
            <a:r>
              <a:rPr lang="zh-CN" altLang="en-US" sz="2400" dirty="0" smtClean="0">
                <a:latin typeface="+mn-ea"/>
              </a:rPr>
              <a:t>从家里驱车经过一段疲惫的旅程才到达我住的宿舍楼。我进去登记。宿舍管理员给了我一串钥匙，并告诉了我房间号。我的房间在</a:t>
            </a:r>
            <a:r>
              <a:rPr lang="en-US" altLang="zh-CN" sz="2400" dirty="0" smtClean="0">
                <a:latin typeface="+mn-ea"/>
              </a:rPr>
              <a:t>6</a:t>
            </a:r>
            <a:r>
              <a:rPr lang="zh-CN" altLang="en-US" sz="2400" dirty="0" smtClean="0">
                <a:latin typeface="+mn-ea"/>
              </a:rPr>
              <a:t>楼，可电梯上写着“电梯已坏”。等我们终于找到</a:t>
            </a:r>
            <a:r>
              <a:rPr lang="en-US" altLang="zh-CN" sz="2400" dirty="0" smtClean="0">
                <a:latin typeface="+mn-ea"/>
              </a:rPr>
              <a:t>8 </a:t>
            </a:r>
            <a:r>
              <a:rPr lang="zh-CN" altLang="en-US" sz="2400" dirty="0" smtClean="0">
                <a:latin typeface="+mn-ea"/>
              </a:rPr>
              <a:t>号房间的时候，妈妈已经涨红了脸，累得上气不接下气。我打开房门，我们都走了进去。</a:t>
            </a:r>
          </a:p>
          <a:p>
            <a:pPr marL="269875" indent="-268288" algn="just" eaLnBrk="1" hangingPunct="1">
              <a:lnSpc>
                <a:spcPct val="100000"/>
              </a:lnSpc>
              <a:buNone/>
            </a:pPr>
            <a:r>
              <a:rPr lang="en-US" altLang="zh-CN" sz="1800" dirty="0" smtClean="0">
                <a:solidFill>
                  <a:srgbClr val="0070C0"/>
                </a:solidFill>
                <a:latin typeface="+mn-ea"/>
              </a:rPr>
              <a:t>2 </a:t>
            </a:r>
            <a:r>
              <a:rPr lang="zh-CN" altLang="en-US" sz="2400" dirty="0" smtClean="0">
                <a:latin typeface="+mn-ea"/>
              </a:rPr>
              <a:t>但爸爸马上就从里面爬了出来。这个房间刚刚够一个人住，一家人都进去，肯定容不下。我躺在床上，把全身伸直，不动弹就可以碰到三面墙。</a:t>
            </a:r>
          </a:p>
          <a:p>
            <a:pPr marL="180975" indent="-179388" algn="just" eaLnBrk="1" hangingPunct="1">
              <a:lnSpc>
                <a:spcPct val="100000"/>
              </a:lnSpc>
              <a:buNone/>
            </a:pPr>
            <a:r>
              <a:rPr lang="en-US" altLang="zh-CN" sz="1800" dirty="0" smtClean="0">
                <a:solidFill>
                  <a:srgbClr val="0070C0"/>
                </a:solidFill>
                <a:latin typeface="+mn-ea"/>
              </a:rPr>
              <a:t>3 </a:t>
            </a:r>
            <a:r>
              <a:rPr lang="zh-CN" altLang="en-US" sz="2400" dirty="0" smtClean="0">
                <a:latin typeface="+mn-ea"/>
              </a:rPr>
              <a:t>幸亏我哥哥和我的狗没一起来。</a:t>
            </a:r>
          </a:p>
          <a:p>
            <a:pPr marL="269875" indent="-268288" algn="just" eaLnBrk="1" hangingPunct="1">
              <a:lnSpc>
                <a:spcPct val="100000"/>
              </a:lnSpc>
              <a:buNone/>
            </a:pPr>
            <a:r>
              <a:rPr lang="en-US" altLang="zh-CN" sz="1800" dirty="0" smtClean="0">
                <a:solidFill>
                  <a:srgbClr val="0070C0"/>
                </a:solidFill>
                <a:latin typeface="+mn-ea"/>
              </a:rPr>
              <a:t>4 </a:t>
            </a:r>
            <a:r>
              <a:rPr lang="zh-CN" altLang="en-US" sz="2400" dirty="0" smtClean="0">
                <a:latin typeface="+mn-ea"/>
              </a:rPr>
              <a:t>后来，爸爸妈妈就走了，只剩下我孤零零一个人，周围只有书和一个箱子。接下来我该做什么呢？</a:t>
            </a:r>
            <a:endParaRPr lang="en-US" altLang="zh-CN" sz="2400" dirty="0" smtClean="0">
              <a:latin typeface="+mn-ea"/>
            </a:endParaRPr>
          </a:p>
          <a:p>
            <a:pPr lvl="1" eaLnBrk="1" hangingPunct="1">
              <a:buFont typeface="Arial" panose="020B0604020202020204" pitchFamily="34" charset="0"/>
              <a:buChar char="•"/>
              <a:defRPr/>
            </a:pPr>
            <a:endParaRPr lang="en-US" altLang="zh-CN" dirty="0" smtClean="0">
              <a:latin typeface="+mn-ea"/>
            </a:endParaRPr>
          </a:p>
          <a:p>
            <a:pPr lvl="2" eaLnBrk="1" hangingPunct="1">
              <a:buFont typeface="Arial" panose="020B0604020202020204" pitchFamily="34" charset="0"/>
              <a:buChar char="•"/>
              <a:defRPr/>
            </a:pPr>
            <a:endParaRPr lang="zh-CN" altLang="en-US" sz="2400" dirty="0">
              <a:latin typeface="+mn-ea"/>
            </a:endParaRP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10"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857250"/>
            <a:ext cx="8834438" cy="5867400"/>
          </a:xfrm>
        </p:spPr>
        <p:txBody>
          <a:bodyPr/>
          <a:lstStyle/>
          <a:p>
            <a:pPr>
              <a:buNone/>
            </a:pPr>
            <a:r>
              <a:rPr lang="zh-CN" altLang="en-US" sz="2400" b="1" dirty="0" smtClean="0"/>
              <a:t>星期一</a:t>
            </a:r>
          </a:p>
          <a:p>
            <a:pPr marL="269875" indent="-268288">
              <a:buNone/>
            </a:pPr>
            <a:r>
              <a:rPr lang="en-US" altLang="zh-CN" sz="1800" dirty="0" smtClean="0">
                <a:solidFill>
                  <a:srgbClr val="0070C0"/>
                </a:solidFill>
              </a:rPr>
              <a:t>5   </a:t>
            </a:r>
            <a:r>
              <a:rPr lang="zh-CN" altLang="en-US" sz="2400" dirty="0" smtClean="0"/>
              <a:t>早上，有一个为一年级新生举办的咖啡早茶会。我见到了我的 导师，他个子高高的，斜肩，好像打定了主意要平易近人。</a:t>
            </a:r>
            <a:endParaRPr lang="zh-CN" altLang="en-US" sz="2400" dirty="0" smtClean="0">
              <a:latin typeface="+mn-ea"/>
            </a:endParaRPr>
          </a:p>
          <a:p>
            <a:pPr marL="269875" indent="-268288" algn="just" eaLnBrk="1" hangingPunct="1">
              <a:lnSpc>
                <a:spcPct val="100000"/>
              </a:lnSpc>
              <a:buNone/>
            </a:pPr>
            <a:r>
              <a:rPr lang="en-US" altLang="zh-CN" sz="1800" dirty="0" smtClean="0">
                <a:solidFill>
                  <a:srgbClr val="0070C0"/>
                </a:solidFill>
                <a:latin typeface="+mn-ea"/>
              </a:rPr>
              <a:t>6 </a:t>
            </a:r>
            <a:r>
              <a:rPr lang="zh-CN" altLang="en-US" sz="2400" dirty="0" smtClean="0">
                <a:latin typeface="+mn-ea"/>
              </a:rPr>
              <a:t>“你是从很远的地方来的吗？”他居高临下地看着我问道。他边说话边晃动脑袋，咖啡都洒到杯托里了。</a:t>
            </a:r>
          </a:p>
          <a:p>
            <a:pPr marL="180975" indent="-179388" algn="just" eaLnBrk="1" hangingPunct="1">
              <a:lnSpc>
                <a:spcPct val="100000"/>
              </a:lnSpc>
              <a:buNone/>
            </a:pPr>
            <a:r>
              <a:rPr lang="en-US" altLang="zh-CN" sz="1800" dirty="0" smtClean="0">
                <a:solidFill>
                  <a:srgbClr val="0070C0"/>
                </a:solidFill>
                <a:latin typeface="+mn-ea"/>
              </a:rPr>
              <a:t>7 </a:t>
            </a:r>
            <a:r>
              <a:rPr lang="zh-CN" altLang="en-US" sz="2400" dirty="0" smtClean="0">
                <a:latin typeface="+mn-ea"/>
              </a:rPr>
              <a:t>“我家离爱丁堡不太远，开车大约</a:t>
            </a:r>
            <a:r>
              <a:rPr lang="en-US" altLang="zh-CN" sz="2400" dirty="0" smtClean="0">
                <a:latin typeface="+mn-ea"/>
              </a:rPr>
              <a:t>6</a:t>
            </a:r>
            <a:r>
              <a:rPr lang="zh-CN" altLang="en-US" sz="2400" dirty="0" smtClean="0">
                <a:latin typeface="+mn-ea"/>
              </a:rPr>
              <a:t>个小时，”我说。</a:t>
            </a:r>
          </a:p>
          <a:p>
            <a:pPr marL="269875" indent="-268288" algn="just" eaLnBrk="1" hangingPunct="1">
              <a:lnSpc>
                <a:spcPct val="100000"/>
              </a:lnSpc>
              <a:buNone/>
            </a:pPr>
            <a:r>
              <a:rPr lang="en-US" altLang="zh-CN" sz="1800" dirty="0" smtClean="0">
                <a:solidFill>
                  <a:srgbClr val="0070C0"/>
                </a:solidFill>
                <a:latin typeface="+mn-ea"/>
              </a:rPr>
              <a:t>8 </a:t>
            </a:r>
            <a:r>
              <a:rPr lang="zh-CN" altLang="en-US" sz="2400" dirty="0" smtClean="0">
                <a:latin typeface="+mn-ea"/>
              </a:rPr>
              <a:t>“好极了！”他说，接着又转向站在我旁边的那个新生。“你是从很远的地方来的吗？”他问。但不等那人做出任何回答，他就说道，“好极了！”然后就继续询问他人。他啜了一口咖啡，却惊讶地发现杯子是空的。</a:t>
            </a:r>
          </a:p>
          <a:p>
            <a:pPr marL="180975" indent="-179388" algn="just" eaLnBrk="1" hangingPunct="1">
              <a:lnSpc>
                <a:spcPct val="100000"/>
              </a:lnSpc>
              <a:buNone/>
            </a:pPr>
            <a:r>
              <a:rPr lang="en-US" altLang="zh-CN" sz="1800" dirty="0" smtClean="0">
                <a:solidFill>
                  <a:srgbClr val="0070C0"/>
                </a:solidFill>
                <a:latin typeface="+mn-ea"/>
              </a:rPr>
              <a:t>9 </a:t>
            </a:r>
            <a:r>
              <a:rPr lang="zh-CN" altLang="en-US" sz="2400" dirty="0" smtClean="0">
                <a:latin typeface="+mn-ea"/>
              </a:rPr>
              <a:t>妈妈打来电话，问我是不是见到了导师。</a:t>
            </a:r>
            <a:endParaRPr lang="en-US" altLang="zh-CN" sz="2400" dirty="0" smtClean="0">
              <a:latin typeface="+mn-ea"/>
            </a:endParaRPr>
          </a:p>
          <a:p>
            <a:pPr lvl="2" eaLnBrk="1" hangingPunct="1">
              <a:buFont typeface="Arial" panose="020B0604020202020204" pitchFamily="34" charset="0"/>
              <a:buChar char="•"/>
              <a:defRPr/>
            </a:pPr>
            <a:endParaRPr lang="zh-CN" altLang="en-US" sz="2400" dirty="0">
              <a:latin typeface="+mn-ea"/>
            </a:endParaRP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10"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890221"/>
            <a:ext cx="8761535" cy="5705475"/>
          </a:xfrm>
        </p:spPr>
        <p:txBody>
          <a:bodyPr/>
          <a:lstStyle/>
          <a:p>
            <a:pPr marL="361950" indent="-360363" eaLnBrk="1" hangingPunct="1">
              <a:buNone/>
            </a:pPr>
            <a:r>
              <a:rPr lang="zh-CN" altLang="en-US" sz="2400" b="1" dirty="0" smtClean="0"/>
              <a:t>星期二</a:t>
            </a:r>
            <a:endParaRPr lang="en-US" altLang="zh-CN" sz="2400" b="1" dirty="0" smtClean="0"/>
          </a:p>
          <a:p>
            <a:pPr marL="361950" indent="-360363" algn="just" eaLnBrk="1" hangingPunct="1">
              <a:buNone/>
            </a:pPr>
            <a:r>
              <a:rPr lang="en-US" altLang="zh-CN" sz="1800" dirty="0" smtClean="0">
                <a:solidFill>
                  <a:srgbClr val="0070C0"/>
                </a:solidFill>
              </a:rPr>
              <a:t>10 </a:t>
            </a:r>
            <a:r>
              <a:rPr lang="zh-CN" altLang="en-US" sz="2400" dirty="0" smtClean="0"/>
              <a:t>我觉得有点儿饿，这才意识到我已经两天没吃东西了。我下楼去，踉踉跄跄地到了餐厅，得知一日三餐可以在餐厅里吃。我走下去排队，那队伍像一条长龙弯弯曲曲一直排到了门外。</a:t>
            </a:r>
          </a:p>
          <a:p>
            <a:pPr marL="361950" indent="-360363" algn="just" eaLnBrk="1" hangingPunct="1">
              <a:buNone/>
            </a:pPr>
            <a:r>
              <a:rPr lang="en-US" altLang="zh-CN" sz="1800" dirty="0" smtClean="0">
                <a:solidFill>
                  <a:srgbClr val="0070C0"/>
                </a:solidFill>
              </a:rPr>
              <a:t>11</a:t>
            </a:r>
            <a:r>
              <a:rPr lang="zh-CN" altLang="en-US" sz="2400" dirty="0" smtClean="0"/>
              <a:t>“早餐吃什么？”我问前面的男生。</a:t>
            </a:r>
          </a:p>
          <a:p>
            <a:pPr marL="361950" indent="-360363" algn="just" eaLnBrk="1" hangingPunct="1">
              <a:buNone/>
            </a:pPr>
            <a:r>
              <a:rPr lang="en-US" altLang="zh-CN" sz="1800" dirty="0" smtClean="0">
                <a:solidFill>
                  <a:srgbClr val="0070C0"/>
                </a:solidFill>
              </a:rPr>
              <a:t>12</a:t>
            </a:r>
            <a:r>
              <a:rPr lang="zh-CN" altLang="en-US" sz="2400" dirty="0" smtClean="0"/>
              <a:t>“不知道。我来得太晚，没赶上早饭。这是午饭。” </a:t>
            </a:r>
          </a:p>
          <a:p>
            <a:pPr marL="361950" indent="-360363" algn="just" eaLnBrk="1" hangingPunct="1">
              <a:buNone/>
            </a:pPr>
            <a:r>
              <a:rPr lang="en-US" altLang="zh-CN" sz="1800" dirty="0" smtClean="0">
                <a:solidFill>
                  <a:srgbClr val="0070C0"/>
                </a:solidFill>
              </a:rPr>
              <a:t>13 </a:t>
            </a:r>
            <a:r>
              <a:rPr lang="zh-CN" altLang="en-US" sz="2400" dirty="0" smtClean="0"/>
              <a:t>午饭是自助餐，今天的饭有鸡肉、米饭、土豆、沙拉、蔬菜、奶酪、酸奶和水果。前面的男生每样儿都取了一些放到托盘上，付了钱，坐下来吃。而我好像已经没胃口了。</a:t>
            </a:r>
          </a:p>
          <a:p>
            <a:pPr marL="361950" indent="-360363" algn="just" eaLnBrk="1" hangingPunct="1">
              <a:buNone/>
            </a:pPr>
            <a:r>
              <a:rPr lang="en-US" altLang="zh-CN" sz="1800" dirty="0" smtClean="0">
                <a:solidFill>
                  <a:srgbClr val="0070C0"/>
                </a:solidFill>
              </a:rPr>
              <a:t>14   </a:t>
            </a:r>
            <a:r>
              <a:rPr lang="zh-CN" altLang="en-US" sz="2400" dirty="0" smtClean="0"/>
              <a:t>妈妈打来电话，问我有没有好好吃饭。</a:t>
            </a:r>
            <a:endParaRPr lang="zh-CN" altLang="en-US" sz="2400" dirty="0">
              <a:latin typeface="+mn-ea"/>
            </a:endParaRP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10"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946643"/>
            <a:ext cx="8834438" cy="5086349"/>
          </a:xfrm>
        </p:spPr>
        <p:txBody>
          <a:bodyPr/>
          <a:lstStyle/>
          <a:p>
            <a:pPr marL="361950" indent="-360363" eaLnBrk="1" hangingPunct="1">
              <a:buNone/>
            </a:pPr>
            <a:r>
              <a:rPr lang="zh-CN" altLang="en-US" sz="2400" b="1" dirty="0" smtClean="0"/>
              <a:t>星期三</a:t>
            </a:r>
            <a:endParaRPr lang="en-US" altLang="zh-CN" sz="2400" b="1" dirty="0" smtClean="0"/>
          </a:p>
          <a:p>
            <a:pPr marL="361950" indent="-360363" eaLnBrk="1" hangingPunct="1">
              <a:buNone/>
            </a:pPr>
            <a:r>
              <a:rPr lang="en-US" altLang="zh-CN" sz="1800" dirty="0" smtClean="0">
                <a:solidFill>
                  <a:srgbClr val="0070C0"/>
                </a:solidFill>
              </a:rPr>
              <a:t>15 </a:t>
            </a:r>
            <a:r>
              <a:rPr lang="zh-CN" altLang="en-US" sz="2400" dirty="0" smtClean="0"/>
              <a:t>我早上 </a:t>
            </a:r>
            <a:r>
              <a:rPr lang="en-US" altLang="zh-CN" sz="2400" dirty="0" smtClean="0"/>
              <a:t>9 </a:t>
            </a:r>
            <a:r>
              <a:rPr lang="zh-CN" altLang="en-US" sz="2400" dirty="0" smtClean="0"/>
              <a:t>点钟有个讲座。我醒时已经 </a:t>
            </a:r>
            <a:r>
              <a:rPr lang="en-US" altLang="zh-CN" sz="2400" dirty="0" smtClean="0"/>
              <a:t>8:45 </a:t>
            </a:r>
            <a:r>
              <a:rPr lang="zh-CN" altLang="en-US" sz="2400" dirty="0" smtClean="0"/>
              <a:t>了。竟然没有人叫我起床。奇怪。</a:t>
            </a:r>
          </a:p>
          <a:p>
            <a:pPr marL="361950" indent="-360363" algn="just" eaLnBrk="1" hangingPunct="1">
              <a:buNone/>
            </a:pPr>
            <a:r>
              <a:rPr lang="en-US" altLang="zh-CN" sz="1800" dirty="0" smtClean="0">
                <a:solidFill>
                  <a:srgbClr val="0070C0"/>
                </a:solidFill>
              </a:rPr>
              <a:t>16</a:t>
            </a:r>
            <a:r>
              <a:rPr lang="en-US" altLang="zh-CN" sz="1800" dirty="0" smtClean="0"/>
              <a:t> </a:t>
            </a:r>
            <a:r>
              <a:rPr lang="zh-CN" altLang="en-US" sz="2400" dirty="0" smtClean="0"/>
              <a:t>我穿好衣服，急匆匆地跑到大讲堂。我在一个睡眼惺忪的女生旁边坐下。她打量我一下，问：“刚起床？”她是怎么看出来的？ </a:t>
            </a:r>
          </a:p>
          <a:p>
            <a:pPr marL="361950" indent="-360363" algn="just" eaLnBrk="1" hangingPunct="1">
              <a:buNone/>
            </a:pPr>
            <a:r>
              <a:rPr lang="en-US" altLang="zh-CN" sz="1800" dirty="0" smtClean="0">
                <a:solidFill>
                  <a:srgbClr val="0070C0"/>
                </a:solidFill>
              </a:rPr>
              <a:t>17 </a:t>
            </a:r>
            <a:r>
              <a:rPr lang="zh-CN" altLang="en-US" sz="2400" dirty="0" smtClean="0"/>
              <a:t>讲座持续了</a:t>
            </a:r>
            <a:r>
              <a:rPr lang="en-US" altLang="zh-CN" sz="2400" dirty="0" smtClean="0"/>
              <a:t>1</a:t>
            </a:r>
            <a:r>
              <a:rPr lang="zh-CN" altLang="en-US" sz="2400" dirty="0" smtClean="0"/>
              <a:t>个小时。结束时我看了看笔记，我根本就看不清我写了些什么。</a:t>
            </a:r>
            <a:endParaRPr lang="zh-CN" altLang="en-US" sz="2400" dirty="0">
              <a:latin typeface="+mn-ea"/>
            </a:endParaRP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10"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83" name="标题 1"/>
          <p:cNvSpPr>
            <a:spLocks noGrp="1" noChangeArrowheads="1"/>
          </p:cNvSpPr>
          <p:nvPr/>
        </p:nvSpPr>
        <p:spPr bwMode="auto">
          <a:xfrm>
            <a:off x="4816475" y="2765425"/>
            <a:ext cx="3902075" cy="454025"/>
          </a:xfrm>
          <a:prstGeom prst="rect">
            <a:avLst/>
          </a:prstGeom>
          <a:noFill/>
          <a:ln w="9525">
            <a:noFill/>
            <a:miter lim="800000"/>
            <a:headEnd/>
            <a:tailEnd/>
          </a:ln>
        </p:spPr>
        <p:txBody>
          <a:bodyPr anchor="ctr"/>
          <a:lstStyle/>
          <a:p>
            <a:pPr eaLnBrk="1" hangingPunct="1">
              <a:lnSpc>
                <a:spcPct val="90000"/>
              </a:lnSpc>
              <a:buFont typeface="Arial" charset="0"/>
              <a:buNone/>
            </a:pPr>
            <a:r>
              <a:rPr lang="en-US" altLang="zh-CN" sz="2000">
                <a:solidFill>
                  <a:schemeClr val="bg1"/>
                </a:solidFill>
                <a:latin typeface="Arial Black" pitchFamily="34" charset="0"/>
              </a:rPr>
              <a:t>Words &amp; Phrases</a:t>
            </a:r>
          </a:p>
        </p:txBody>
      </p:sp>
      <p:sp>
        <p:nvSpPr>
          <p:cNvPr id="3084" name="标题 1"/>
          <p:cNvSpPr>
            <a:spLocks noGrp="1" noChangeArrowheads="1"/>
          </p:cNvSpPr>
          <p:nvPr/>
        </p:nvSpPr>
        <p:spPr bwMode="auto">
          <a:xfrm>
            <a:off x="4816475" y="3490913"/>
            <a:ext cx="3902075" cy="452437"/>
          </a:xfrm>
          <a:prstGeom prst="rect">
            <a:avLst/>
          </a:prstGeom>
          <a:noFill/>
          <a:ln w="9525">
            <a:noFill/>
            <a:miter lim="800000"/>
            <a:headEnd/>
            <a:tailEnd/>
          </a:ln>
        </p:spPr>
        <p:txBody>
          <a:bodyPr anchor="ctr"/>
          <a:lstStyle/>
          <a:p>
            <a:pPr eaLnBrk="1" hangingPunct="1">
              <a:lnSpc>
                <a:spcPct val="90000"/>
              </a:lnSpc>
              <a:buFont typeface="Arial" charset="0"/>
              <a:buNone/>
            </a:pPr>
            <a:r>
              <a:rPr lang="en-US" altLang="zh-CN" sz="2000">
                <a:solidFill>
                  <a:schemeClr val="bg1"/>
                </a:solidFill>
                <a:latin typeface="Arial Black" pitchFamily="34" charset="0"/>
              </a:rPr>
              <a:t>Language  Points</a:t>
            </a:r>
          </a:p>
        </p:txBody>
      </p:sp>
      <p:sp>
        <p:nvSpPr>
          <p:cNvPr id="3085" name="标题 1"/>
          <p:cNvSpPr>
            <a:spLocks noGrp="1" noChangeArrowheads="1"/>
          </p:cNvSpPr>
          <p:nvPr/>
        </p:nvSpPr>
        <p:spPr bwMode="auto">
          <a:xfrm>
            <a:off x="4816475" y="4222750"/>
            <a:ext cx="3902075" cy="454025"/>
          </a:xfrm>
          <a:prstGeom prst="rect">
            <a:avLst/>
          </a:prstGeom>
          <a:noFill/>
          <a:ln w="9525">
            <a:noFill/>
            <a:miter lim="800000"/>
            <a:headEnd/>
            <a:tailEnd/>
          </a:ln>
        </p:spPr>
        <p:txBody>
          <a:bodyPr anchor="ctr"/>
          <a:lstStyle/>
          <a:p>
            <a:pPr eaLnBrk="1" hangingPunct="1">
              <a:lnSpc>
                <a:spcPct val="90000"/>
              </a:lnSpc>
              <a:buFont typeface="Arial" charset="0"/>
              <a:buNone/>
            </a:pPr>
            <a:r>
              <a:rPr lang="en-US" altLang="zh-CN" sz="2000">
                <a:solidFill>
                  <a:schemeClr val="bg1"/>
                </a:solidFill>
                <a:latin typeface="Arial Black" pitchFamily="34" charset="0"/>
              </a:rPr>
              <a:t>Exercises</a:t>
            </a:r>
          </a:p>
        </p:txBody>
      </p:sp>
      <p:sp>
        <p:nvSpPr>
          <p:cNvPr id="3086" name="标题 1"/>
          <p:cNvSpPr>
            <a:spLocks noGrp="1" noChangeArrowheads="1"/>
          </p:cNvSpPr>
          <p:nvPr/>
        </p:nvSpPr>
        <p:spPr bwMode="auto">
          <a:xfrm>
            <a:off x="4816475" y="4979988"/>
            <a:ext cx="3902075" cy="454025"/>
          </a:xfrm>
          <a:prstGeom prst="rect">
            <a:avLst/>
          </a:prstGeom>
          <a:noFill/>
          <a:ln w="9525">
            <a:noFill/>
            <a:miter lim="800000"/>
            <a:headEnd/>
            <a:tailEnd/>
          </a:ln>
        </p:spPr>
        <p:txBody>
          <a:bodyPr anchor="ctr"/>
          <a:lstStyle/>
          <a:p>
            <a:pPr eaLnBrk="1" hangingPunct="1">
              <a:lnSpc>
                <a:spcPct val="90000"/>
              </a:lnSpc>
              <a:buFont typeface="Arial" charset="0"/>
              <a:buNone/>
            </a:pPr>
            <a:r>
              <a:rPr lang="en-US" altLang="zh-CN" sz="2000">
                <a:solidFill>
                  <a:schemeClr val="bg1"/>
                </a:solidFill>
                <a:latin typeface="Arial Black" pitchFamily="34" charset="0"/>
              </a:rPr>
              <a:t>Extension  Activities</a:t>
            </a:r>
          </a:p>
        </p:txBody>
      </p:sp>
      <p:sp>
        <p:nvSpPr>
          <p:cNvPr id="3093" name="文本框 3"/>
          <p:cNvSpPr txBox="1">
            <a:spLocks noChangeArrowheads="1"/>
          </p:cNvSpPr>
          <p:nvPr/>
        </p:nvSpPr>
        <p:spPr bwMode="auto">
          <a:xfrm>
            <a:off x="268288" y="6350"/>
            <a:ext cx="20510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Contents</a:t>
            </a:r>
          </a:p>
        </p:txBody>
      </p:sp>
      <p:sp>
        <p:nvSpPr>
          <p:cNvPr id="23" name="矩形 1"/>
          <p:cNvSpPr>
            <a:spLocks noChangeArrowheads="1"/>
          </p:cNvSpPr>
          <p:nvPr/>
        </p:nvSpPr>
        <p:spPr bwMode="auto">
          <a:xfrm>
            <a:off x="810112" y="5416568"/>
            <a:ext cx="4006363" cy="584775"/>
          </a:xfrm>
          <a:prstGeom prst="rect">
            <a:avLst/>
          </a:prstGeom>
          <a:noFill/>
          <a:ln w="9525">
            <a:noFill/>
            <a:miter lim="800000"/>
            <a:headEnd/>
            <a:tailEnd/>
          </a:ln>
        </p:spPr>
        <p:txBody>
          <a:bodyPr wrap="square">
            <a:spAutoFit/>
          </a:bodyPr>
          <a:lstStyle/>
          <a:p>
            <a:pPr>
              <a:spcBef>
                <a:spcPct val="0"/>
              </a:spcBef>
              <a:buSzTx/>
              <a:buFontTx/>
              <a:buNone/>
            </a:pPr>
            <a:r>
              <a:rPr lang="en-US" altLang="zh-CN" sz="3200" b="1" i="1" dirty="0" smtClean="0">
                <a:solidFill>
                  <a:srgbClr val="F52C0B"/>
                </a:solidFill>
                <a:latin typeface="Blackadder ITC" pitchFamily="82" charset="0"/>
              </a:rPr>
              <a:t>Active Reading1</a:t>
            </a:r>
            <a:endParaRPr lang="en-US" altLang="zh-CN" sz="3200" b="1" i="1" dirty="0">
              <a:solidFill>
                <a:srgbClr val="F52C0B"/>
              </a:solidFill>
              <a:latin typeface="Blackadder ITC" pitchFamily="82" charset="0"/>
            </a:endParaRPr>
          </a:p>
        </p:txBody>
      </p:sp>
      <p:pic>
        <p:nvPicPr>
          <p:cNvPr id="25" name="图片 2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905" y="1201072"/>
            <a:ext cx="4480190" cy="542499"/>
          </a:xfrm>
          <a:prstGeom prst="rect">
            <a:avLst/>
          </a:prstGeom>
        </p:spPr>
      </p:pic>
      <p:pic>
        <p:nvPicPr>
          <p:cNvPr id="26" name="图片 2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905" y="4108753"/>
            <a:ext cx="4480190" cy="554690"/>
          </a:xfrm>
          <a:prstGeom prst="rect">
            <a:avLst/>
          </a:prstGeom>
        </p:spPr>
      </p:pic>
      <p:pic>
        <p:nvPicPr>
          <p:cNvPr id="27" name="图片 26">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7905" y="4846338"/>
            <a:ext cx="4480190" cy="542499"/>
          </a:xfrm>
          <a:prstGeom prst="rect">
            <a:avLst/>
          </a:prstGeom>
        </p:spPr>
      </p:pic>
      <p:pic>
        <p:nvPicPr>
          <p:cNvPr id="28" name="图片 27">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17905" y="1926468"/>
            <a:ext cx="4480190" cy="548595"/>
          </a:xfrm>
          <a:prstGeom prst="rect">
            <a:avLst/>
          </a:prstGeom>
        </p:spPr>
      </p:pic>
      <p:pic>
        <p:nvPicPr>
          <p:cNvPr id="29" name="图片 28">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17905" y="2657960"/>
            <a:ext cx="4480190" cy="536404"/>
          </a:xfrm>
          <a:prstGeom prst="rect">
            <a:avLst/>
          </a:prstGeom>
        </p:spPr>
      </p:pic>
      <p:pic>
        <p:nvPicPr>
          <p:cNvPr id="30" name="图片 29">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17905" y="3377261"/>
            <a:ext cx="4480190" cy="548595"/>
          </a:xfrm>
          <a:prstGeom prst="rect">
            <a:avLst/>
          </a:prstGeom>
        </p:spPr>
      </p:pic>
      <p:pic>
        <p:nvPicPr>
          <p:cNvPr id="22" name="Picture 2"/>
          <p:cNvPicPr>
            <a:picLocks noChangeAspect="1" noChangeArrowheads="1"/>
          </p:cNvPicPr>
          <p:nvPr/>
        </p:nvPicPr>
        <p:blipFill>
          <a:blip r:embed="rId15"/>
          <a:srcRect/>
          <a:stretch>
            <a:fillRect/>
          </a:stretch>
        </p:blipFill>
        <p:spPr bwMode="auto">
          <a:xfrm>
            <a:off x="151870" y="1181645"/>
            <a:ext cx="4178832" cy="416303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1368671"/>
            <a:ext cx="8834438" cy="5086349"/>
          </a:xfrm>
        </p:spPr>
        <p:txBody>
          <a:bodyPr/>
          <a:lstStyle/>
          <a:p>
            <a:pPr marL="361950" indent="-360363" algn="just" eaLnBrk="1" hangingPunct="1">
              <a:lnSpc>
                <a:spcPct val="100000"/>
              </a:lnSpc>
              <a:buNone/>
            </a:pPr>
            <a:r>
              <a:rPr lang="en-US" altLang="zh-CN" sz="1800" dirty="0" smtClean="0">
                <a:solidFill>
                  <a:srgbClr val="0070C0"/>
                </a:solidFill>
              </a:rPr>
              <a:t>18 </a:t>
            </a:r>
            <a:r>
              <a:rPr lang="zh-CN" altLang="en-US" sz="2400" dirty="0" smtClean="0"/>
              <a:t>那名女生名叫苏菲，和我一样，也是英语文学专业的学生。她看起来惊人地聪明。听完讲座后我们一起闲聊。她告诉我在间隔年里，她已经把这学期书单上的书全都读完了。她令人钦佩，我觉得自己太无知了，我甚至不配跟她呼吸同样的空气。</a:t>
            </a:r>
          </a:p>
          <a:p>
            <a:pPr marL="361950" indent="-360363" algn="just" eaLnBrk="1" hangingPunct="1">
              <a:lnSpc>
                <a:spcPct val="100000"/>
              </a:lnSpc>
              <a:buNone/>
            </a:pPr>
            <a:r>
              <a:rPr lang="en-US" altLang="zh-CN" sz="1800" dirty="0" smtClean="0">
                <a:solidFill>
                  <a:srgbClr val="0070C0"/>
                </a:solidFill>
              </a:rPr>
              <a:t>19   </a:t>
            </a:r>
            <a:r>
              <a:rPr lang="zh-CN" altLang="en-US" sz="2400" dirty="0" smtClean="0"/>
              <a:t>妈妈打来电话，问我睡得好不好。</a:t>
            </a:r>
            <a:endParaRPr lang="zh-CN" altLang="en-US" sz="2400" dirty="0">
              <a:latin typeface="+mn-ea"/>
            </a:endParaRP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10"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995732"/>
            <a:ext cx="8834438" cy="5400674"/>
          </a:xfrm>
        </p:spPr>
        <p:txBody>
          <a:bodyPr/>
          <a:lstStyle/>
          <a:p>
            <a:pPr marL="361950" indent="-360363" eaLnBrk="1" hangingPunct="1">
              <a:buNone/>
            </a:pPr>
            <a:r>
              <a:rPr lang="zh-CN" altLang="en-US" sz="2400" b="1" dirty="0" smtClean="0"/>
              <a:t>星期四</a:t>
            </a:r>
            <a:endParaRPr lang="en-US" altLang="zh-CN" sz="2400" b="1" dirty="0" smtClean="0"/>
          </a:p>
          <a:p>
            <a:pPr marL="361950" indent="-360363" algn="just" eaLnBrk="1" hangingPunct="1">
              <a:lnSpc>
                <a:spcPct val="100000"/>
              </a:lnSpc>
              <a:buNone/>
            </a:pPr>
            <a:r>
              <a:rPr lang="en-US" altLang="zh-CN" sz="1800" dirty="0" smtClean="0">
                <a:solidFill>
                  <a:srgbClr val="0070C0"/>
                </a:solidFill>
              </a:rPr>
              <a:t>20 </a:t>
            </a:r>
            <a:r>
              <a:rPr lang="zh-CN" altLang="en-US" sz="2400" dirty="0" smtClean="0"/>
              <a:t>今天有新生集会。我和苏菲跑去看我们能加入多少个俱乐部。我们俩都认为我们应该多结交朋友，所以我报名参加了交谊舞俱乐部、人工智能协会、手铃俱乐部和极限运动俱乐部。苏菲则报名参加了业余剧社和莫扎特合唱团。我不知道苏菲和我还能不能继续做好朋友。</a:t>
            </a:r>
          </a:p>
          <a:p>
            <a:pPr marL="361950" indent="-360363" algn="just" eaLnBrk="1" hangingPunct="1">
              <a:lnSpc>
                <a:spcPct val="100000"/>
              </a:lnSpc>
              <a:buNone/>
            </a:pPr>
            <a:r>
              <a:rPr lang="en-US" altLang="zh-CN" sz="1800" dirty="0" smtClean="0">
                <a:solidFill>
                  <a:srgbClr val="0070C0"/>
                </a:solidFill>
              </a:rPr>
              <a:t>21 </a:t>
            </a:r>
            <a:r>
              <a:rPr lang="zh-CN" altLang="en-US" sz="2400" dirty="0" smtClean="0"/>
              <a:t>妈妈来电话了。她告诉我哥哥曾试图把家里我的卧室租出去。妈妈向我保证只要我需要，那永远是我的房间。她还说那是我的家，他们都非常想我，尤其是我的狗。我忍不住泪流满面。</a:t>
            </a:r>
            <a:endParaRPr lang="zh-CN" altLang="en-US" sz="2400" dirty="0">
              <a:latin typeface="+mn-ea"/>
            </a:endParaRP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10"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972286"/>
            <a:ext cx="8834438" cy="5400674"/>
          </a:xfrm>
        </p:spPr>
        <p:txBody>
          <a:bodyPr/>
          <a:lstStyle/>
          <a:p>
            <a:pPr marL="361950" indent="-360363" eaLnBrk="1" hangingPunct="1">
              <a:lnSpc>
                <a:spcPct val="100000"/>
              </a:lnSpc>
              <a:buNone/>
            </a:pPr>
            <a:r>
              <a:rPr lang="zh-CN" altLang="en-US" sz="2400" b="1" dirty="0" smtClean="0"/>
              <a:t>星期五</a:t>
            </a:r>
            <a:endParaRPr lang="en-US" altLang="zh-CN" sz="2400" b="1" dirty="0" smtClean="0"/>
          </a:p>
          <a:p>
            <a:pPr marL="361950" indent="-360363" algn="just" eaLnBrk="1" hangingPunct="1">
              <a:lnSpc>
                <a:spcPct val="100000"/>
              </a:lnSpc>
              <a:buNone/>
            </a:pPr>
            <a:r>
              <a:rPr lang="en-US" altLang="zh-CN" sz="1800" dirty="0" smtClean="0">
                <a:solidFill>
                  <a:srgbClr val="0070C0"/>
                </a:solidFill>
              </a:rPr>
              <a:t>22 </a:t>
            </a:r>
            <a:r>
              <a:rPr lang="zh-CN" altLang="en-US" sz="2400" dirty="0" smtClean="0"/>
              <a:t>早上我去了图书馆。可是好像我需要一个能证明我身份的证件才能进图书馆。可我现在还没有。出于某种原因，我还得发誓不会损坏书籍、不会违反图书馆的规定，否则我就要进监狱。（什么！？ 就因为大声说话吗？）图书馆看上去很古老，学校为此感到特别自豪。</a:t>
            </a:r>
          </a:p>
          <a:p>
            <a:pPr marL="361950" indent="-360363" algn="just" eaLnBrk="1" hangingPunct="1">
              <a:lnSpc>
                <a:spcPct val="100000"/>
              </a:lnSpc>
              <a:buNone/>
            </a:pPr>
            <a:r>
              <a:rPr lang="en-US" altLang="zh-CN" sz="1800" dirty="0" smtClean="0">
                <a:solidFill>
                  <a:srgbClr val="0070C0"/>
                </a:solidFill>
              </a:rPr>
              <a:t>23 </a:t>
            </a:r>
            <a:r>
              <a:rPr lang="zh-CN" altLang="en-US" sz="2400" dirty="0" smtClean="0"/>
              <a:t>今晚学生会举办“社团之夜”晚会，可我已经没有干净衣服穿了。我可不清楚把脏衣服扔进脏衣篮之后到它们干干净净、熨烫笔挺并叠好放进衣柜之前都发生了什么。也许妈妈快来电话了。</a:t>
            </a:r>
            <a:endParaRPr lang="zh-CN" altLang="en-US" sz="2400" dirty="0">
              <a:latin typeface="+mn-ea"/>
            </a:endParaRPr>
          </a:p>
        </p:txBody>
      </p:sp>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3" action="ppaction://hlinksldjump"/>
          </p:cNvPr>
          <p:cNvPicPr>
            <a:picLocks noChangeAspect="1"/>
          </p:cNvPicPr>
          <p:nvPr/>
        </p:nvPicPr>
        <p:blipFill>
          <a:blip r:embed="rId4" cstate="print"/>
          <a:srcRect/>
          <a:stretch>
            <a:fillRect/>
          </a:stretch>
        </p:blipFill>
        <p:spPr bwMode="auto">
          <a:xfrm>
            <a:off x="8164556" y="6092825"/>
            <a:ext cx="744538" cy="539750"/>
          </a:xfrm>
          <a:prstGeom prst="rect">
            <a:avLst/>
          </a:prstGeom>
          <a:noFill/>
          <a:ln w="9525">
            <a:noFill/>
            <a:miter lim="800000"/>
            <a:headEnd/>
            <a:tailEnd/>
          </a:ln>
        </p:spPr>
      </p:pic>
      <p:pic>
        <p:nvPicPr>
          <p:cNvPr id="10"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fresher</a:t>
            </a:r>
            <a:endParaRPr lang="zh-CN" altLang="en-US" sz="2800" noProof="1"/>
          </a:p>
        </p:txBody>
      </p:sp>
      <p:sp>
        <p:nvSpPr>
          <p:cNvPr id="7" name="剪去对角的矩形 6"/>
          <p:cNvSpPr/>
          <p:nvPr/>
        </p:nvSpPr>
        <p:spPr>
          <a:xfrm>
            <a:off x="376238" y="14398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wearisome</a:t>
            </a:r>
            <a:endParaRPr lang="zh-CN" altLang="en-US" sz="2800" noProof="1"/>
          </a:p>
        </p:txBody>
      </p:sp>
      <p:sp>
        <p:nvSpPr>
          <p:cNvPr id="8" name="剪去对角的矩形 7"/>
          <p:cNvSpPr/>
          <p:nvPr/>
        </p:nvSpPr>
        <p:spPr>
          <a:xfrm>
            <a:off x="376238" y="2016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expedition</a:t>
            </a:r>
            <a:endParaRPr lang="zh-CN" altLang="en-US" sz="2800" noProof="1"/>
          </a:p>
        </p:txBody>
      </p:sp>
      <p:sp>
        <p:nvSpPr>
          <p:cNvPr id="9" name="剪去对角的矩形 8"/>
          <p:cNvSpPr/>
          <p:nvPr/>
        </p:nvSpPr>
        <p:spPr>
          <a:xfrm>
            <a:off x="376238" y="25923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residence</a:t>
            </a:r>
            <a:endParaRPr lang="zh-CN" altLang="en-US" sz="2800" noProof="1"/>
          </a:p>
        </p:txBody>
      </p:sp>
      <p:sp>
        <p:nvSpPr>
          <p:cNvPr id="10" name="剪去对角的矩形 9"/>
          <p:cNvSpPr/>
          <p:nvPr/>
        </p:nvSpPr>
        <p:spPr>
          <a:xfrm>
            <a:off x="376238" y="31686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warden</a:t>
            </a:r>
            <a:endParaRPr lang="zh-CN" altLang="en-US" sz="2800" noProof="1"/>
          </a:p>
        </p:txBody>
      </p:sp>
      <p:sp>
        <p:nvSpPr>
          <p:cNvPr id="17" name="剪去对角的矩形 16"/>
          <p:cNvSpPr/>
          <p:nvPr/>
        </p:nvSpPr>
        <p:spPr>
          <a:xfrm>
            <a:off x="335280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stretch</a:t>
            </a:r>
            <a:endParaRPr lang="zh-CN" altLang="en-US" sz="2800" noProof="1"/>
          </a:p>
        </p:txBody>
      </p:sp>
      <p:sp>
        <p:nvSpPr>
          <p:cNvPr id="18" name="剪去对角的矩形 17"/>
          <p:cNvSpPr/>
          <p:nvPr/>
        </p:nvSpPr>
        <p:spPr>
          <a:xfrm>
            <a:off x="3348038"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full-length</a:t>
            </a:r>
            <a:endParaRPr lang="zh-CN" altLang="en-US" sz="2800" noProof="1"/>
          </a:p>
        </p:txBody>
      </p:sp>
      <p:sp>
        <p:nvSpPr>
          <p:cNvPr id="19" name="剪去对角的矩形 18"/>
          <p:cNvSpPr/>
          <p:nvPr/>
        </p:nvSpPr>
        <p:spPr>
          <a:xfrm>
            <a:off x="3348038"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muscle</a:t>
            </a:r>
            <a:endParaRPr lang="zh-CN" altLang="en-US" sz="2800" noProof="1"/>
          </a:p>
        </p:txBody>
      </p:sp>
      <p:sp>
        <p:nvSpPr>
          <p:cNvPr id="20" name="剪去对角的矩形 19"/>
          <p:cNvSpPr/>
          <p:nvPr/>
        </p:nvSpPr>
        <p:spPr>
          <a:xfrm>
            <a:off x="3348038"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hem</a:t>
            </a:r>
            <a:endParaRPr lang="zh-CN" altLang="en-US" sz="2800" noProof="1"/>
          </a:p>
        </p:txBody>
      </p:sp>
      <p:sp>
        <p:nvSpPr>
          <p:cNvPr id="21" name="剪去对角的矩形 20"/>
          <p:cNvSpPr/>
          <p:nvPr/>
        </p:nvSpPr>
        <p:spPr>
          <a:xfrm>
            <a:off x="3348038" y="3159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lofty</a:t>
            </a:r>
            <a:endParaRPr lang="zh-CN" altLang="en-US" sz="2800" noProof="1"/>
          </a:p>
        </p:txBody>
      </p:sp>
      <p:sp>
        <p:nvSpPr>
          <p:cNvPr id="22" name="剪去对角的矩形 21"/>
          <p:cNvSpPr/>
          <p:nvPr/>
        </p:nvSpPr>
        <p:spPr>
          <a:xfrm>
            <a:off x="631825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spill</a:t>
            </a:r>
            <a:endParaRPr lang="zh-CN" altLang="en-US" sz="2800" noProof="1"/>
          </a:p>
        </p:txBody>
      </p:sp>
      <p:sp>
        <p:nvSpPr>
          <p:cNvPr id="23" name="剪去对角的矩形 22"/>
          <p:cNvSpPr/>
          <p:nvPr/>
        </p:nvSpPr>
        <p:spPr>
          <a:xfrm>
            <a:off x="6311900"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sip</a:t>
            </a:r>
            <a:endParaRPr lang="zh-CN" altLang="en-US" sz="2800" noProof="1"/>
          </a:p>
        </p:txBody>
      </p:sp>
      <p:sp>
        <p:nvSpPr>
          <p:cNvPr id="24" name="剪去对角的矩形 23"/>
          <p:cNvSpPr/>
          <p:nvPr/>
        </p:nvSpPr>
        <p:spPr>
          <a:xfrm>
            <a:off x="6311900"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5" action="ppaction://hlinksldjump"/>
              </a:rPr>
              <a:t>thunderstruck</a:t>
            </a:r>
            <a:endParaRPr lang="zh-CN" altLang="en-US" sz="2800" noProof="1"/>
          </a:p>
        </p:txBody>
      </p:sp>
      <p:sp>
        <p:nvSpPr>
          <p:cNvPr id="25" name="剪去对角的矩形 24"/>
          <p:cNvSpPr/>
          <p:nvPr/>
        </p:nvSpPr>
        <p:spPr>
          <a:xfrm>
            <a:off x="6311900"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6" action="ppaction://hlinksldjump"/>
              </a:rPr>
              <a:t>enquire</a:t>
            </a:r>
            <a:endParaRPr lang="zh-CN" altLang="en-US" sz="2800" noProof="1"/>
          </a:p>
        </p:txBody>
      </p:sp>
      <p:sp>
        <p:nvSpPr>
          <p:cNvPr id="26" name="剪去对角的矩形 25"/>
          <p:cNvSpPr/>
          <p:nvPr/>
        </p:nvSpPr>
        <p:spPr>
          <a:xfrm>
            <a:off x="6311900" y="3159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7" action="ppaction://hlinksldjump"/>
              </a:rPr>
              <a:t>peckish</a:t>
            </a:r>
            <a:endParaRPr lang="zh-CN" altLang="en-US" sz="2800" noProof="1"/>
          </a:p>
        </p:txBody>
      </p:sp>
      <p:sp>
        <p:nvSpPr>
          <p:cNvPr id="28" name="剪去对角的矩形 27"/>
          <p:cNvSpPr/>
          <p:nvPr/>
        </p:nvSpPr>
        <p:spPr>
          <a:xfrm>
            <a:off x="381000" y="37195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8" action="ppaction://hlinksldjump"/>
              </a:rPr>
              <a:t>sign</a:t>
            </a:r>
            <a:endParaRPr lang="zh-CN" altLang="en-US" sz="2800" noProof="1"/>
          </a:p>
        </p:txBody>
      </p:sp>
      <p:sp>
        <p:nvSpPr>
          <p:cNvPr id="29" name="剪去对角的矩形 28"/>
          <p:cNvSpPr/>
          <p:nvPr/>
        </p:nvSpPr>
        <p:spPr>
          <a:xfrm>
            <a:off x="376238" y="428942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9" action="ppaction://hlinksldjump"/>
              </a:rPr>
              <a:t>flush</a:t>
            </a:r>
            <a:endParaRPr lang="zh-CN" altLang="en-US" sz="2800" noProof="1"/>
          </a:p>
        </p:txBody>
      </p:sp>
      <p:sp>
        <p:nvSpPr>
          <p:cNvPr id="30" name="剪去对角的矩形 29"/>
          <p:cNvSpPr/>
          <p:nvPr/>
        </p:nvSpPr>
        <p:spPr>
          <a:xfrm>
            <a:off x="376238" y="48641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0" action="ppaction://hlinksldjump"/>
              </a:rPr>
              <a:t>gasp</a:t>
            </a:r>
            <a:endParaRPr lang="zh-CN" altLang="en-US" sz="2800" noProof="1"/>
          </a:p>
        </p:txBody>
      </p:sp>
      <p:sp>
        <p:nvSpPr>
          <p:cNvPr id="31" name="剪去对角的矩形 30"/>
          <p:cNvSpPr/>
          <p:nvPr/>
        </p:nvSpPr>
        <p:spPr>
          <a:xfrm>
            <a:off x="376238" y="54403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1" action="ppaction://hlinksldjump"/>
              </a:rPr>
              <a:t>unlock</a:t>
            </a:r>
            <a:endParaRPr lang="zh-CN" altLang="en-US" sz="2800" noProof="1"/>
          </a:p>
        </p:txBody>
      </p:sp>
      <p:sp>
        <p:nvSpPr>
          <p:cNvPr id="32" name="剪去对角的矩形 31"/>
          <p:cNvSpPr/>
          <p:nvPr/>
        </p:nvSpPr>
        <p:spPr>
          <a:xfrm>
            <a:off x="376238" y="60166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2" action="ppaction://hlinksldjump"/>
              </a:rPr>
              <a:t>barely</a:t>
            </a:r>
            <a:endParaRPr lang="zh-CN" altLang="en-US" sz="2800" noProof="1"/>
          </a:p>
        </p:txBody>
      </p:sp>
      <p:sp>
        <p:nvSpPr>
          <p:cNvPr id="33" name="剪去对角的矩形 32"/>
          <p:cNvSpPr/>
          <p:nvPr/>
        </p:nvSpPr>
        <p:spPr>
          <a:xfrm>
            <a:off x="3352800" y="371157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3" action="ppaction://hlinksldjump"/>
              </a:rPr>
              <a:t>slope</a:t>
            </a:r>
            <a:endParaRPr lang="zh-CN" altLang="en-US" sz="2800" noProof="1"/>
          </a:p>
        </p:txBody>
      </p:sp>
      <p:sp>
        <p:nvSpPr>
          <p:cNvPr id="34" name="剪去对角的矩形 33"/>
          <p:cNvSpPr/>
          <p:nvPr/>
        </p:nvSpPr>
        <p:spPr>
          <a:xfrm>
            <a:off x="3348038" y="42799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4" action="ppaction://hlinksldjump"/>
              </a:rPr>
              <a:t>affable</a:t>
            </a:r>
            <a:endParaRPr lang="zh-CN" altLang="en-US" sz="2800" noProof="1"/>
          </a:p>
        </p:txBody>
      </p:sp>
      <p:sp>
        <p:nvSpPr>
          <p:cNvPr id="35" name="剪去对角的矩形 34"/>
          <p:cNvSpPr/>
          <p:nvPr/>
        </p:nvSpPr>
        <p:spPr>
          <a:xfrm>
            <a:off x="3348038" y="48561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5" action="ppaction://hlinksldjump"/>
              </a:rPr>
              <a:t>peer</a:t>
            </a:r>
            <a:endParaRPr lang="zh-CN" altLang="en-US" sz="2800" noProof="1"/>
          </a:p>
        </p:txBody>
      </p:sp>
      <p:sp>
        <p:nvSpPr>
          <p:cNvPr id="36" name="剪去对角的矩形 35"/>
          <p:cNvSpPr/>
          <p:nvPr/>
        </p:nvSpPr>
        <p:spPr>
          <a:xfrm>
            <a:off x="3348038" y="54324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6" action="ppaction://hlinksldjump"/>
              </a:rPr>
              <a:t>jerk</a:t>
            </a:r>
            <a:endParaRPr lang="zh-CN" altLang="en-US" sz="2800" noProof="1"/>
          </a:p>
        </p:txBody>
      </p:sp>
      <p:sp>
        <p:nvSpPr>
          <p:cNvPr id="37" name="剪去对角的矩形 36"/>
          <p:cNvSpPr/>
          <p:nvPr/>
        </p:nvSpPr>
        <p:spPr>
          <a:xfrm>
            <a:off x="3348038" y="60086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7" action="ppaction://hlinksldjump"/>
              </a:rPr>
              <a:t>wildly</a:t>
            </a:r>
            <a:endParaRPr lang="zh-CN" altLang="en-US" sz="2800" noProof="1"/>
          </a:p>
        </p:txBody>
      </p:sp>
      <p:sp>
        <p:nvSpPr>
          <p:cNvPr id="38" name="剪去对角的矩形 37"/>
          <p:cNvSpPr/>
          <p:nvPr/>
        </p:nvSpPr>
        <p:spPr>
          <a:xfrm>
            <a:off x="6318250" y="371157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8" action="ppaction://hlinksldjump"/>
              </a:rPr>
              <a:t>stumble</a:t>
            </a:r>
            <a:endParaRPr lang="zh-CN" altLang="en-US" sz="2800" noProof="1"/>
          </a:p>
        </p:txBody>
      </p:sp>
      <p:sp>
        <p:nvSpPr>
          <p:cNvPr id="39" name="剪去对角的矩形 38"/>
          <p:cNvSpPr/>
          <p:nvPr/>
        </p:nvSpPr>
        <p:spPr>
          <a:xfrm>
            <a:off x="6311900" y="42799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9" action="ppaction://hlinksldjump"/>
              </a:rPr>
              <a:t>lengthy</a:t>
            </a:r>
            <a:endParaRPr lang="zh-CN" altLang="en-US" sz="2800" noProof="1"/>
          </a:p>
        </p:txBody>
      </p:sp>
      <p:sp>
        <p:nvSpPr>
          <p:cNvPr id="40" name="剪去对角的矩形 39"/>
          <p:cNvSpPr/>
          <p:nvPr/>
        </p:nvSpPr>
        <p:spPr>
          <a:xfrm>
            <a:off x="6311900" y="48561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0" action="ppaction://hlinksldjump"/>
              </a:rPr>
              <a:t>guy</a:t>
            </a:r>
            <a:endParaRPr lang="zh-CN" altLang="en-US" sz="2800" noProof="1"/>
          </a:p>
        </p:txBody>
      </p:sp>
      <p:sp>
        <p:nvSpPr>
          <p:cNvPr id="41" name="剪去对角的矩形 40"/>
          <p:cNvSpPr/>
          <p:nvPr/>
        </p:nvSpPr>
        <p:spPr>
          <a:xfrm>
            <a:off x="6311900" y="54324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1" action="ppaction://hlinksldjump"/>
              </a:rPr>
              <a:t>weird</a:t>
            </a:r>
            <a:endParaRPr lang="zh-CN" altLang="en-US" sz="2800" noProof="1"/>
          </a:p>
        </p:txBody>
      </p:sp>
      <p:sp>
        <p:nvSpPr>
          <p:cNvPr id="42" name="剪去对角的矩形 41"/>
          <p:cNvSpPr/>
          <p:nvPr/>
        </p:nvSpPr>
        <p:spPr>
          <a:xfrm>
            <a:off x="6311900" y="60086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2" action="ppaction://hlinksldjump"/>
              </a:rPr>
              <a:t>frighteningly</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3" name="图片 6" descr="Home">
            <a:hlinkClick r:id="rId33" action="ppaction://hlinksldjump"/>
          </p:cNvPr>
          <p:cNvPicPr>
            <a:picLocks noChangeAspect="1" noChangeArrowheads="1"/>
          </p:cNvPicPr>
          <p:nvPr/>
        </p:nvPicPr>
        <p:blipFill>
          <a:blip r:embed="rId34"/>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intelligent</a:t>
            </a:r>
            <a:endParaRPr lang="zh-CN" altLang="en-US" sz="2800" noProof="1"/>
          </a:p>
        </p:txBody>
      </p:sp>
      <p:sp>
        <p:nvSpPr>
          <p:cNvPr id="7" name="剪去对角的矩形 6"/>
          <p:cNvSpPr/>
          <p:nvPr/>
        </p:nvSpPr>
        <p:spPr>
          <a:xfrm>
            <a:off x="376238" y="14398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gap</a:t>
            </a:r>
            <a:endParaRPr lang="zh-CN" altLang="en-US" sz="2800" noProof="1"/>
          </a:p>
        </p:txBody>
      </p:sp>
      <p:sp>
        <p:nvSpPr>
          <p:cNvPr id="8" name="剪去对角的矩形 7"/>
          <p:cNvSpPr/>
          <p:nvPr/>
        </p:nvSpPr>
        <p:spPr>
          <a:xfrm>
            <a:off x="376238" y="2016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impressive</a:t>
            </a:r>
            <a:endParaRPr lang="zh-CN" altLang="en-US" sz="2800" noProof="1"/>
          </a:p>
        </p:txBody>
      </p:sp>
      <p:sp>
        <p:nvSpPr>
          <p:cNvPr id="9" name="剪去对角的矩形 8"/>
          <p:cNvSpPr/>
          <p:nvPr/>
        </p:nvSpPr>
        <p:spPr>
          <a:xfrm>
            <a:off x="376238" y="25923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ignorant</a:t>
            </a:r>
            <a:endParaRPr lang="zh-CN" altLang="en-US" sz="2800" noProof="1"/>
          </a:p>
        </p:txBody>
      </p:sp>
      <p:sp>
        <p:nvSpPr>
          <p:cNvPr id="17" name="剪去对角的矩形 16"/>
          <p:cNvSpPr/>
          <p:nvPr/>
        </p:nvSpPr>
        <p:spPr>
          <a:xfrm>
            <a:off x="335280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concur</a:t>
            </a:r>
            <a:endParaRPr lang="zh-CN" altLang="en-US" sz="2800" noProof="1"/>
          </a:p>
        </p:txBody>
      </p:sp>
      <p:sp>
        <p:nvSpPr>
          <p:cNvPr id="18" name="剪去对角的矩形 17"/>
          <p:cNvSpPr/>
          <p:nvPr/>
        </p:nvSpPr>
        <p:spPr>
          <a:xfrm>
            <a:off x="3348038"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ballroom</a:t>
            </a:r>
            <a:endParaRPr lang="zh-CN" altLang="en-US" sz="2800" noProof="1"/>
          </a:p>
        </p:txBody>
      </p:sp>
      <p:sp>
        <p:nvSpPr>
          <p:cNvPr id="19" name="剪去对角的矩形 18"/>
          <p:cNvSpPr/>
          <p:nvPr/>
        </p:nvSpPr>
        <p:spPr>
          <a:xfrm>
            <a:off x="3348038"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dramatics</a:t>
            </a:r>
            <a:endParaRPr lang="zh-CN" altLang="en-US" sz="2800" noProof="1"/>
          </a:p>
        </p:txBody>
      </p:sp>
      <p:sp>
        <p:nvSpPr>
          <p:cNvPr id="20" name="剪去对角的矩形 19"/>
          <p:cNvSpPr/>
          <p:nvPr/>
        </p:nvSpPr>
        <p:spPr>
          <a:xfrm>
            <a:off x="3348038"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choir</a:t>
            </a:r>
            <a:endParaRPr lang="zh-CN" altLang="en-US" sz="2800" noProof="1"/>
          </a:p>
        </p:txBody>
      </p:sp>
      <p:sp>
        <p:nvSpPr>
          <p:cNvPr id="22" name="剪去对角的矩形 21"/>
          <p:cNvSpPr/>
          <p:nvPr/>
        </p:nvSpPr>
        <p:spPr>
          <a:xfrm>
            <a:off x="631825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buddy</a:t>
            </a:r>
            <a:endParaRPr lang="zh-CN" altLang="en-US" sz="2800" noProof="1"/>
          </a:p>
        </p:txBody>
      </p:sp>
      <p:sp>
        <p:nvSpPr>
          <p:cNvPr id="23" name="剪去对角的矩形 22"/>
          <p:cNvSpPr/>
          <p:nvPr/>
        </p:nvSpPr>
        <p:spPr>
          <a:xfrm>
            <a:off x="6311900"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reassure</a:t>
            </a:r>
            <a:endParaRPr lang="zh-CN" altLang="en-US" sz="2800" noProof="1"/>
          </a:p>
        </p:txBody>
      </p:sp>
      <p:sp>
        <p:nvSpPr>
          <p:cNvPr id="24" name="剪去对角的矩形 23"/>
          <p:cNvSpPr/>
          <p:nvPr/>
        </p:nvSpPr>
        <p:spPr>
          <a:xfrm>
            <a:off x="6311900"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inordinately</a:t>
            </a:r>
            <a:endParaRPr lang="zh-CN" altLang="en-US" sz="2800" noProof="1"/>
          </a:p>
        </p:txBody>
      </p:sp>
      <p:sp>
        <p:nvSpPr>
          <p:cNvPr id="25" name="剪去对角的矩形 24"/>
          <p:cNvSpPr/>
          <p:nvPr/>
        </p:nvSpPr>
        <p:spPr>
          <a:xfrm>
            <a:off x="6311900"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wardrobe</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227" name="图片 10" descr="Back">
            <a:hlinkClick r:id="rId15" action="ppaction://hlinksldjump"/>
          </p:cNvPr>
          <p:cNvPicPr>
            <a:picLocks noChangeAspect="1" noChangeArrowheads="1"/>
          </p:cNvPicPr>
          <p:nvPr/>
        </p:nvPicPr>
        <p:blipFill>
          <a:blip r:embed="rId16"/>
          <a:srcRect/>
          <a:stretch>
            <a:fillRect/>
          </a:stretch>
        </p:blipFill>
        <p:spPr bwMode="auto">
          <a:xfrm>
            <a:off x="7656513" y="47625"/>
            <a:ext cx="558800" cy="393700"/>
          </a:xfrm>
          <a:prstGeom prst="rect">
            <a:avLst/>
          </a:prstGeom>
          <a:noFill/>
          <a:ln w="9525">
            <a:noFill/>
            <a:miter lim="800000"/>
            <a:headEnd/>
            <a:tailEnd/>
          </a:ln>
        </p:spPr>
      </p:pic>
      <p:sp>
        <p:nvSpPr>
          <p:cNvPr id="43" name="剪去对角的矩形 42"/>
          <p:cNvSpPr/>
          <p:nvPr/>
        </p:nvSpPr>
        <p:spPr>
          <a:xfrm>
            <a:off x="375113" y="3711575"/>
            <a:ext cx="2430000"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7" action="ppaction://hlinksldjump"/>
              </a:rPr>
              <a:t>check in</a:t>
            </a:r>
            <a:endParaRPr lang="zh-CN" altLang="en-US" sz="2800" noProof="1"/>
          </a:p>
        </p:txBody>
      </p:sp>
      <p:sp>
        <p:nvSpPr>
          <p:cNvPr id="44" name="剪去对角的矩形 43"/>
          <p:cNvSpPr/>
          <p:nvPr/>
        </p:nvSpPr>
        <p:spPr>
          <a:xfrm>
            <a:off x="375113" y="4281488"/>
            <a:ext cx="2430000"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8" action="ppaction://hlinksldjump"/>
              </a:rPr>
              <a:t>out of order</a:t>
            </a:r>
            <a:endParaRPr lang="zh-CN" altLang="en-US" sz="2800" noProof="1"/>
          </a:p>
        </p:txBody>
      </p:sp>
      <p:sp>
        <p:nvSpPr>
          <p:cNvPr id="45" name="剪去对角的矩形 44"/>
          <p:cNvSpPr/>
          <p:nvPr/>
        </p:nvSpPr>
        <p:spPr>
          <a:xfrm>
            <a:off x="375113" y="4857750"/>
            <a:ext cx="2430000"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9" action="ppaction://hlinksldjump"/>
              </a:rPr>
              <a:t>stretch out</a:t>
            </a:r>
            <a:endParaRPr lang="zh-CN" altLang="en-US" sz="2800" noProof="1"/>
          </a:p>
        </p:txBody>
      </p:sp>
      <p:sp>
        <p:nvSpPr>
          <p:cNvPr id="46" name="剪去对角的矩形 45"/>
          <p:cNvSpPr/>
          <p:nvPr/>
        </p:nvSpPr>
        <p:spPr>
          <a:xfrm>
            <a:off x="375113" y="5434013"/>
            <a:ext cx="2430000"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0" action="ppaction://hlinksldjump"/>
              </a:rPr>
              <a:t>go along</a:t>
            </a:r>
            <a:endParaRPr lang="zh-CN" altLang="en-US" sz="2800" noProof="1"/>
          </a:p>
        </p:txBody>
      </p:sp>
      <p:sp>
        <p:nvSpPr>
          <p:cNvPr id="48" name="剪去对角的矩形 47"/>
          <p:cNvSpPr/>
          <p:nvPr/>
        </p:nvSpPr>
        <p:spPr>
          <a:xfrm>
            <a:off x="375113" y="5980113"/>
            <a:ext cx="2430000"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1" action="ppaction://hlinksldjump"/>
              </a:rPr>
              <a:t>sign up for</a:t>
            </a:r>
            <a:endParaRPr lang="zh-CN" altLang="en-US" sz="2800" noProof="1"/>
          </a:p>
        </p:txBody>
      </p:sp>
      <p:sp>
        <p:nvSpPr>
          <p:cNvPr id="49" name="剪去对角的矩形 48"/>
          <p:cNvSpPr/>
          <p:nvPr/>
        </p:nvSpPr>
        <p:spPr>
          <a:xfrm>
            <a:off x="3352800" y="3711575"/>
            <a:ext cx="5517283"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2" action="ppaction://hlinksldjump"/>
              </a:rPr>
              <a:t>rent out</a:t>
            </a:r>
            <a:endParaRPr lang="zh-CN" altLang="en-US" sz="2800" noProof="1"/>
          </a:p>
        </p:txBody>
      </p:sp>
      <p:sp>
        <p:nvSpPr>
          <p:cNvPr id="50" name="剪去对角的矩形 49"/>
          <p:cNvSpPr/>
          <p:nvPr/>
        </p:nvSpPr>
        <p:spPr>
          <a:xfrm>
            <a:off x="3352800" y="4281488"/>
            <a:ext cx="5517283"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3" action="ppaction://hlinksldjump"/>
              </a:rPr>
              <a:t>as long as</a:t>
            </a:r>
            <a:endParaRPr lang="zh-CN" altLang="en-US" sz="2800" noProof="1"/>
          </a:p>
        </p:txBody>
      </p:sp>
      <p:sp>
        <p:nvSpPr>
          <p:cNvPr id="51" name="剪去对角的矩形 50"/>
          <p:cNvSpPr/>
          <p:nvPr/>
        </p:nvSpPr>
        <p:spPr>
          <a:xfrm>
            <a:off x="3352800" y="4857750"/>
            <a:ext cx="5517283"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4" action="ppaction://hlinksldjump"/>
              </a:rPr>
              <a:t>burst into tears / song / laughter</a:t>
            </a:r>
            <a:endParaRPr lang="zh-CN" altLang="en-US" sz="2800" noProof="1"/>
          </a:p>
        </p:txBody>
      </p:sp>
      <p:sp>
        <p:nvSpPr>
          <p:cNvPr id="52" name="剪去对角的矩形 51"/>
          <p:cNvSpPr/>
          <p:nvPr/>
        </p:nvSpPr>
        <p:spPr>
          <a:xfrm>
            <a:off x="3352800" y="5434013"/>
            <a:ext cx="5517283"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5" action="ppaction://hlinksldjump"/>
              </a:rPr>
              <a:t>run out of</a:t>
            </a:r>
            <a:endParaRPr lang="zh-CN" altLang="en-US" sz="2800" noProof="1"/>
          </a:p>
        </p:txBody>
      </p:sp>
      <p:pic>
        <p:nvPicPr>
          <p:cNvPr id="27" name="图片 6" descr="Home">
            <a:hlinkClick r:id="rId26" action="ppaction://hlinksldjump"/>
          </p:cNvPr>
          <p:cNvPicPr>
            <a:picLocks noChangeAspect="1" noChangeArrowheads="1"/>
          </p:cNvPicPr>
          <p:nvPr/>
        </p:nvPicPr>
        <p:blipFill>
          <a:blip r:embed="rId27"/>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52425" y="862013"/>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Edinburgh   </a:t>
            </a:r>
            <a:r>
              <a:rPr lang="zh-CN" altLang="en-US" sz="2400" dirty="0" smtClean="0">
                <a:hlinkClick r:id="rId3" action="ppaction://hlinksldjump"/>
              </a:rPr>
              <a:t>爱丁堡（苏格兰首府）</a:t>
            </a:r>
            <a:endParaRPr lang="zh-CN" altLang="en-US" sz="2400" noProof="1"/>
          </a:p>
        </p:txBody>
      </p:sp>
      <p:sp>
        <p:nvSpPr>
          <p:cNvPr id="7" name="剪去对角的矩形 6"/>
          <p:cNvSpPr/>
          <p:nvPr/>
        </p:nvSpPr>
        <p:spPr>
          <a:xfrm>
            <a:off x="347663" y="14319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t>Artificial Intelligence Society                   </a:t>
            </a:r>
            <a:r>
              <a:rPr lang="zh-CN" altLang="en-US" sz="2400" dirty="0" smtClean="0"/>
              <a:t>人工智能协会</a:t>
            </a:r>
            <a:endParaRPr lang="zh-CN" altLang="en-US" sz="2400" noProof="1"/>
          </a:p>
        </p:txBody>
      </p:sp>
      <p:sp>
        <p:nvSpPr>
          <p:cNvPr id="8" name="剪去对角的矩形 7"/>
          <p:cNvSpPr/>
          <p:nvPr/>
        </p:nvSpPr>
        <p:spPr>
          <a:xfrm>
            <a:off x="347663" y="2008188"/>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t>Extreme Sports Club                      </a:t>
            </a:r>
            <a:r>
              <a:rPr lang="zh-CN" altLang="en-US" sz="2400" dirty="0" smtClean="0"/>
              <a:t>极限运动俱乐部</a:t>
            </a:r>
            <a:endParaRPr lang="zh-CN" altLang="en-US" sz="2400" noProof="1"/>
          </a:p>
        </p:txBody>
      </p:sp>
      <p:sp>
        <p:nvSpPr>
          <p:cNvPr id="9" name="剪去对角的矩形 8"/>
          <p:cNvSpPr/>
          <p:nvPr/>
        </p:nvSpPr>
        <p:spPr>
          <a:xfrm>
            <a:off x="347663" y="2584450"/>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Mozart   </a:t>
            </a:r>
            <a:r>
              <a:rPr lang="zh-CN" altLang="en-US" sz="2400" dirty="0" smtClean="0">
                <a:hlinkClick r:id="rId4" action="ppaction://hlinksldjump"/>
              </a:rPr>
              <a:t>莫扎特</a:t>
            </a:r>
            <a:endParaRPr lang="zh-CN" altLang="en-US" sz="2400" noProof="1"/>
          </a:p>
        </p:txBody>
      </p:sp>
      <p:sp>
        <p:nvSpPr>
          <p:cNvPr id="10" name="剪去对角的矩形 9"/>
          <p:cNvSpPr/>
          <p:nvPr/>
        </p:nvSpPr>
        <p:spPr>
          <a:xfrm>
            <a:off x="347663" y="31591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t>ID card (identity card) </a:t>
            </a:r>
            <a:r>
              <a:rPr lang="zh-CN" altLang="en-US" sz="2400" dirty="0" smtClean="0"/>
              <a:t>身份证</a:t>
            </a:r>
            <a:endParaRPr lang="zh-CN" altLang="en-US" sz="2400" noProof="1"/>
          </a:p>
        </p:txBody>
      </p:sp>
      <p:pic>
        <p:nvPicPr>
          <p:cNvPr id="10253" name="图片 10"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sp>
        <p:nvSpPr>
          <p:cNvPr id="1025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66" name="Picture 2"/>
          <p:cNvPicPr>
            <a:picLocks noChangeAspect="1" noChangeArrowheads="1"/>
          </p:cNvPicPr>
          <p:nvPr/>
        </p:nvPicPr>
        <p:blipFill>
          <a:blip r:embed="rId7"/>
          <a:srcRect/>
          <a:stretch>
            <a:fillRect/>
          </a:stretch>
        </p:blipFill>
        <p:spPr bwMode="auto">
          <a:xfrm>
            <a:off x="4695825" y="1485900"/>
            <a:ext cx="1238250" cy="323850"/>
          </a:xfrm>
          <a:prstGeom prst="rect">
            <a:avLst/>
          </a:prstGeom>
          <a:noFill/>
          <a:ln w="9525">
            <a:noFill/>
            <a:miter lim="800000"/>
            <a:headEnd/>
            <a:tailEnd/>
          </a:ln>
          <a:effectLst/>
        </p:spPr>
      </p:pic>
      <p:pic>
        <p:nvPicPr>
          <p:cNvPr id="11268" name="Picture 4"/>
          <p:cNvPicPr>
            <a:picLocks noChangeAspect="1" noChangeArrowheads="1"/>
          </p:cNvPicPr>
          <p:nvPr/>
        </p:nvPicPr>
        <p:blipFill>
          <a:blip r:embed="rId8"/>
          <a:srcRect/>
          <a:stretch>
            <a:fillRect/>
          </a:stretch>
        </p:blipFill>
        <p:spPr bwMode="auto">
          <a:xfrm>
            <a:off x="3605213" y="2052638"/>
            <a:ext cx="1323975" cy="295275"/>
          </a:xfrm>
          <a:prstGeom prst="rect">
            <a:avLst/>
          </a:prstGeom>
          <a:noFill/>
          <a:ln w="9525">
            <a:noFill/>
            <a:miter lim="800000"/>
            <a:headEnd/>
            <a:tailEnd/>
          </a:ln>
          <a:effectLst/>
        </p:spPr>
      </p:pic>
      <p:pic>
        <p:nvPicPr>
          <p:cNvPr id="12"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75029" y="655217"/>
            <a:ext cx="8822322" cy="6073387"/>
          </a:xfrm>
          <a:prstGeom prst="rect">
            <a:avLst/>
          </a:prstGeom>
          <a:noFill/>
          <a:ln>
            <a:miter lim="800000"/>
            <a:headEnd/>
            <a:tailEnd/>
          </a:ln>
        </p:spPr>
        <p:txBody>
          <a:bodyPr/>
          <a:lstStyle/>
          <a:p>
            <a:pPr algn="just" eaLnBrk="1" hangingPunct="1">
              <a:lnSpc>
                <a:spcPct val="100000"/>
              </a:lnSpc>
              <a:buSzPct val="120000"/>
              <a:buNone/>
            </a:pPr>
            <a:r>
              <a:rPr lang="en-US" altLang="zh-CN" sz="3200" b="1" dirty="0" smtClean="0">
                <a:ea typeface="微软雅黑" pitchFamily="34" charset="-122"/>
              </a:rPr>
              <a:t>fresher</a:t>
            </a:r>
            <a:r>
              <a:rPr lang="en-US" altLang="zh-CN" b="1" dirty="0" smtClean="0">
                <a:ea typeface="微软雅黑" pitchFamily="34" charset="-122"/>
              </a:rPr>
              <a:t> </a:t>
            </a:r>
            <a:r>
              <a:rPr lang="en-US" altLang="zh-CN" dirty="0" smtClean="0">
                <a:ea typeface="微软雅黑" pitchFamily="34" charset="-122"/>
              </a:rPr>
              <a:t>                </a:t>
            </a:r>
            <a:r>
              <a:rPr lang="en-US" altLang="zh-CN" dirty="0" smtClean="0"/>
              <a:t>   </a:t>
            </a:r>
            <a:r>
              <a:rPr lang="en-US" altLang="zh-CN" sz="2800" i="1" dirty="0" smtClean="0">
                <a:solidFill>
                  <a:srgbClr val="C00000"/>
                </a:solidFill>
              </a:rPr>
              <a:t>n</a:t>
            </a:r>
            <a:r>
              <a:rPr lang="en-US" altLang="zh-CN" sz="2800" dirty="0" smtClean="0">
                <a:solidFill>
                  <a:srgbClr val="C00000"/>
                </a:solidFill>
              </a:rPr>
              <a:t>. [C]   </a:t>
            </a:r>
            <a:r>
              <a:rPr lang="en-US" altLang="zh-CN" dirty="0" smtClean="0"/>
              <a:t>(</a:t>
            </a:r>
            <a:r>
              <a:rPr lang="en-US" altLang="zh-CN" i="1" dirty="0" err="1" smtClean="0"/>
              <a:t>AmE</a:t>
            </a:r>
            <a:r>
              <a:rPr lang="en-US" altLang="zh-CN" dirty="0" smtClean="0"/>
              <a:t> </a:t>
            </a:r>
            <a:r>
              <a:rPr lang="en-US" altLang="zh-CN" b="1" dirty="0" smtClean="0"/>
              <a:t>freshman</a:t>
            </a:r>
            <a:r>
              <a:rPr lang="en-US" altLang="zh-CN" dirty="0" smtClean="0"/>
              <a:t>)   a student in their first year at university  </a:t>
            </a:r>
            <a:r>
              <a:rPr lang="zh-CN" altLang="en-US" sz="2400" dirty="0" smtClean="0">
                <a:solidFill>
                  <a:srgbClr val="0070C0"/>
                </a:solidFill>
              </a:rPr>
              <a:t>大学一年级学生</a:t>
            </a:r>
            <a:endParaRPr lang="en-US" altLang="zh-CN" sz="2400" dirty="0" smtClean="0">
              <a:solidFill>
                <a:srgbClr val="0070C0"/>
              </a:solidFill>
            </a:endParaRPr>
          </a:p>
          <a:p>
            <a:pPr>
              <a:lnSpc>
                <a:spcPct val="100000"/>
              </a:lnSpc>
              <a:buSzPct val="120000"/>
              <a:buFont typeface="Arial" charset="0"/>
              <a:buNone/>
            </a:pPr>
            <a:r>
              <a:rPr lang="en-US" altLang="zh-CN" i="1" dirty="0" smtClean="0"/>
              <a:t>e.g</a:t>
            </a:r>
            <a:r>
              <a:rPr lang="en-US" altLang="zh-CN" dirty="0" smtClean="0"/>
              <a:t>. </a:t>
            </a:r>
          </a:p>
          <a:p>
            <a:pPr marL="442913" indent="-441325" algn="just">
              <a:lnSpc>
                <a:spcPct val="100000"/>
              </a:lnSpc>
              <a:buSzPct val="120000"/>
              <a:buNone/>
            </a:pPr>
            <a:r>
              <a:rPr lang="en-US" altLang="zh-CN" dirty="0" smtClean="0"/>
              <a:t>1. </a:t>
            </a:r>
            <a:r>
              <a:rPr lang="en-US" dirty="0" smtClean="0"/>
              <a:t>Being a fresher / freshman there was the academic equivalent of boot camp.</a:t>
            </a:r>
          </a:p>
          <a:p>
            <a:pPr>
              <a:lnSpc>
                <a:spcPct val="100000"/>
              </a:lnSpc>
              <a:buSzPct val="120000"/>
              <a:buNone/>
            </a:pPr>
            <a:r>
              <a:rPr lang="zh-CN" altLang="en-US" sz="2400" dirty="0" smtClean="0">
                <a:solidFill>
                  <a:srgbClr val="0070C0"/>
                </a:solidFill>
                <a:latin typeface="+mn-ea"/>
              </a:rPr>
              <a:t>   在那里上大学一年级就等于是进了新兵训练营。</a:t>
            </a:r>
            <a:endParaRPr lang="en-US" sz="2400" dirty="0" smtClean="0">
              <a:solidFill>
                <a:srgbClr val="0070C0"/>
              </a:solidFill>
              <a:latin typeface="+mn-ea"/>
            </a:endParaRPr>
          </a:p>
          <a:p>
            <a:pPr>
              <a:lnSpc>
                <a:spcPct val="100000"/>
              </a:lnSpc>
              <a:buSzPct val="120000"/>
              <a:buNone/>
            </a:pPr>
            <a:r>
              <a:rPr lang="en-US" altLang="zh-CN" dirty="0" smtClean="0"/>
              <a:t>2.   </a:t>
            </a:r>
            <a:r>
              <a:rPr lang="en-US" dirty="0" smtClean="0"/>
              <a:t>The fresher / freshman took a while to orient himself.</a:t>
            </a:r>
          </a:p>
          <a:p>
            <a:pPr>
              <a:lnSpc>
                <a:spcPct val="100000"/>
              </a:lnSpc>
              <a:buSzPct val="120000"/>
              <a:buNone/>
            </a:pPr>
            <a:r>
              <a:rPr lang="zh-CN" altLang="en-US" sz="2400" dirty="0" smtClean="0">
                <a:solidFill>
                  <a:srgbClr val="0070C0"/>
                </a:solidFill>
              </a:rPr>
              <a:t>       那位大学新生花了一段时间才熟悉了环境。</a:t>
            </a:r>
            <a:endParaRPr lang="en-US" altLang="zh-CN" sz="2400" dirty="0" smtClean="0">
              <a:solidFill>
                <a:srgbClr val="0070C0"/>
              </a:solidFill>
            </a:endParaRPr>
          </a:p>
          <a:p>
            <a:pPr>
              <a:lnSpc>
                <a:spcPct val="100000"/>
              </a:lnSpc>
              <a:buSzPct val="120000"/>
              <a:buNone/>
            </a:pPr>
            <a:endParaRPr lang="en-US" altLang="zh-CN" sz="800" b="1" dirty="0" smtClean="0">
              <a:solidFill>
                <a:schemeClr val="accent6">
                  <a:lumMod val="50000"/>
                </a:schemeClr>
              </a:solidFill>
            </a:endParaRPr>
          </a:p>
          <a:p>
            <a:pPr marL="530225" indent="-528638" algn="just">
              <a:lnSpc>
                <a:spcPct val="100000"/>
              </a:lnSpc>
              <a:buSzPct val="120000"/>
              <a:buFont typeface="Wingdings" pitchFamily="2" charset="2"/>
              <a:buChar char="Ø"/>
            </a:pPr>
            <a:r>
              <a:rPr lang="en-US" altLang="zh-CN" sz="2800" b="1" dirty="0" smtClean="0">
                <a:solidFill>
                  <a:schemeClr val="accent6">
                    <a:lumMod val="50000"/>
                  </a:schemeClr>
                </a:solidFill>
              </a:rPr>
              <a:t>See more expressions about American and British  English</a:t>
            </a:r>
            <a:r>
              <a:rPr lang="en-US" altLang="zh-CN" b="1" dirty="0" smtClean="0">
                <a:solidFill>
                  <a:schemeClr val="accent6">
                    <a:lumMod val="50000"/>
                  </a:schemeClr>
                </a:solidFill>
              </a:rPr>
              <a:t>.</a:t>
            </a:r>
            <a:endParaRPr lang="en-US" altLang="zh-CN" sz="2800" b="1" dirty="0" smtClean="0">
              <a:solidFill>
                <a:schemeClr val="accent6">
                  <a:lumMod val="50000"/>
                </a:schemeClr>
              </a:solidFill>
            </a:endParaRPr>
          </a:p>
        </p:txBody>
      </p:sp>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5"/>
          <a:srcRect/>
          <a:stretch>
            <a:fillRect/>
          </a:stretch>
        </p:blipFill>
        <p:spPr bwMode="auto">
          <a:xfrm>
            <a:off x="6714676" y="6297194"/>
            <a:ext cx="912813" cy="228600"/>
          </a:xfrm>
          <a:prstGeom prst="rect">
            <a:avLst/>
          </a:prstGeom>
          <a:noFill/>
          <a:ln w="9525">
            <a:noFill/>
            <a:miter lim="800000"/>
            <a:headEnd/>
            <a:tailEnd/>
          </a:ln>
        </p:spPr>
      </p:pic>
      <p:pic>
        <p:nvPicPr>
          <p:cNvPr id="1026" name="Picture 2"/>
          <p:cNvPicPr>
            <a:picLocks noChangeAspect="1" noChangeArrowheads="1"/>
          </p:cNvPicPr>
          <p:nvPr/>
        </p:nvPicPr>
        <p:blipFill>
          <a:blip r:embed="rId6"/>
          <a:srcRect/>
          <a:stretch>
            <a:fillRect/>
          </a:stretch>
        </p:blipFill>
        <p:spPr bwMode="auto">
          <a:xfrm>
            <a:off x="1902560" y="733874"/>
            <a:ext cx="904875" cy="352425"/>
          </a:xfrm>
          <a:prstGeom prst="rect">
            <a:avLst/>
          </a:prstGeom>
          <a:noFill/>
          <a:ln w="9525">
            <a:noFill/>
            <a:miter lim="800000"/>
            <a:headEnd/>
            <a:tailEnd/>
          </a:ln>
          <a:effectLst/>
        </p:spPr>
      </p:pic>
      <p:pic>
        <p:nvPicPr>
          <p:cNvPr id="8"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dissolve">
                                      <p:cBhvr>
                                        <p:cTn id="7" dur="500"/>
                                        <p:tgtEl>
                                          <p:spTgt spid="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5" end="5"/>
                                            </p:txEl>
                                          </p:spTgt>
                                        </p:tgtEl>
                                        <p:attrNameLst>
                                          <p:attrName>style.visibility</p:attrName>
                                        </p:attrNameLst>
                                      </p:cBhvr>
                                      <p:to>
                                        <p:strVal val="visible"/>
                                      </p:to>
                                    </p:set>
                                    <p:animEffect transition="in" filter="dissolve">
                                      <p:cBhvr>
                                        <p:cTn id="12" dur="500"/>
                                        <p:tgtEl>
                                          <p:spTgt spid="11">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7" end="7"/>
                                            </p:txEl>
                                          </p:spTgt>
                                        </p:tgtEl>
                                        <p:attrNameLst>
                                          <p:attrName>style.visibility</p:attrName>
                                        </p:attrNameLst>
                                      </p:cBhvr>
                                      <p:to>
                                        <p:strVal val="visible"/>
                                      </p:to>
                                    </p:set>
                                    <p:animEffect transition="in" filter="dissolve">
                                      <p:cBhvr>
                                        <p:cTn id="17" dur="500"/>
                                        <p:tgtEl>
                                          <p:spTgt spid="11">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270"/>
                                        </p:tgtEl>
                                        <p:attrNameLst>
                                          <p:attrName>style.visibility</p:attrName>
                                        </p:attrNameLst>
                                      </p:cBhvr>
                                      <p:to>
                                        <p:strVal val="visible"/>
                                      </p:to>
                                    </p:set>
                                    <p:animEffect transition="in" filter="dissolve">
                                      <p:cBhvr>
                                        <p:cTn id="22"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0" name="图片 10" descr="MORE"/>
          <p:cNvPicPr>
            <a:picLocks noChangeAspect="1" noChangeArrowheads="1"/>
          </p:cNvPicPr>
          <p:nvPr/>
        </p:nvPicPr>
        <p:blipFill>
          <a:blip r:embed="rId3"/>
          <a:srcRect/>
          <a:stretch>
            <a:fillRect/>
          </a:stretch>
        </p:blipFill>
        <p:spPr bwMode="auto">
          <a:xfrm>
            <a:off x="6714676" y="6297194"/>
            <a:ext cx="912813" cy="228600"/>
          </a:xfrm>
          <a:prstGeom prst="rect">
            <a:avLst/>
          </a:prstGeom>
          <a:noFill/>
          <a:ln w="9525">
            <a:noFill/>
            <a:miter lim="800000"/>
            <a:headEnd/>
            <a:tailEnd/>
          </a:ln>
        </p:spPr>
      </p:pic>
      <p:sp>
        <p:nvSpPr>
          <p:cNvPr id="7" name="内容占位符 1"/>
          <p:cNvSpPr>
            <a:spLocks noGrp="1"/>
          </p:cNvSpPr>
          <p:nvPr>
            <p:ph idx="4294967295"/>
          </p:nvPr>
        </p:nvSpPr>
        <p:spPr bwMode="auto">
          <a:xfrm>
            <a:off x="149151" y="672469"/>
            <a:ext cx="8218487" cy="5761037"/>
          </a:xfrm>
          <a:prstGeom prst="rect">
            <a:avLst/>
          </a:prstGeom>
          <a:noFill/>
          <a:ln>
            <a:miter lim="800000"/>
            <a:headEnd/>
            <a:tailEnd/>
          </a:ln>
        </p:spPr>
        <p:txBody>
          <a:bodyPr/>
          <a:lstStyle/>
          <a:p>
            <a:pPr eaLnBrk="1" hangingPunct="1">
              <a:buSzPct val="120000"/>
              <a:buFont typeface="Arial" charset="0"/>
              <a:buNone/>
            </a:pPr>
            <a:r>
              <a:rPr lang="en-US" altLang="zh-CN" b="1" dirty="0" smtClean="0">
                <a:ea typeface="微软雅黑" pitchFamily="34" charset="-122"/>
              </a:rPr>
              <a:t>American and British English</a:t>
            </a:r>
            <a:endParaRPr lang="en-US" altLang="zh-CN" dirty="0" smtClean="0"/>
          </a:p>
          <a:p>
            <a:pPr lvl="1" eaLnBrk="1" hangingPunct="1">
              <a:buSzPct val="50000"/>
              <a:buFont typeface="Wingdings" pitchFamily="2" charset="2"/>
              <a:buNone/>
            </a:pPr>
            <a:r>
              <a:rPr lang="en-US" altLang="zh-CN" dirty="0" smtClean="0"/>
              <a:t> </a:t>
            </a:r>
            <a:endParaRPr lang="zh-CN" altLang="en-US" dirty="0" smtClean="0"/>
          </a:p>
        </p:txBody>
      </p:sp>
      <p:graphicFrame>
        <p:nvGraphicFramePr>
          <p:cNvPr id="8" name="Group 85"/>
          <p:cNvGraphicFramePr>
            <a:graphicFrameLocks noGrp="1"/>
          </p:cNvGraphicFramePr>
          <p:nvPr/>
        </p:nvGraphicFramePr>
        <p:xfrm>
          <a:off x="228964" y="1223103"/>
          <a:ext cx="8647617" cy="4906964"/>
        </p:xfrm>
        <a:graphic>
          <a:graphicData uri="http://schemas.openxmlformats.org/drawingml/2006/table">
            <a:tbl>
              <a:tblPr/>
              <a:tblGrid>
                <a:gridCol w="2103651"/>
                <a:gridCol w="4751545"/>
                <a:gridCol w="1792421"/>
              </a:tblGrid>
              <a:tr h="11811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Calibri" pitchFamily="34" charset="0"/>
                          <a:ea typeface="宋体" pitchFamily="2" charset="-122"/>
                        </a:rPr>
                        <a:t>Year of study</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Calibri" pitchFamily="34" charset="0"/>
                          <a:ea typeface="宋体" pitchFamily="2" charset="-122"/>
                        </a:rPr>
                        <a:t>British Expression</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Calibri" pitchFamily="34" charset="0"/>
                          <a:ea typeface="宋体" pitchFamily="2" charset="-122"/>
                        </a:rPr>
                        <a:t>American Expression</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00113">
                <a:tc>
                  <a:txBody>
                    <a:bodyPr/>
                    <a:lstStyle/>
                    <a:p>
                      <a:pPr marL="0" marR="0" lvl="0" indent="0" algn="ctr" defTabSz="914400" rtl="0" eaLnBrk="0" fontAlgn="b" latinLnBrk="0" hangingPunct="0">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Calibri" pitchFamily="34" charset="0"/>
                          <a:ea typeface="宋体" pitchFamily="2" charset="-122"/>
                        </a:rPr>
                        <a:t>First year</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zh-CN" sz="2800" b="0" i="0" u="none" strike="noStrike" cap="none" normalizeH="0" baseline="0" dirty="0" smtClean="0">
                        <a:ln>
                          <a:noFill/>
                        </a:ln>
                        <a:solidFill>
                          <a:srgbClr val="C23D0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985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Calibri" pitchFamily="34" charset="0"/>
                          <a:ea typeface="宋体" pitchFamily="2" charset="-122"/>
                        </a:rPr>
                        <a:t>Second year</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rgbClr val="C23D0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rgbClr val="C23D0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080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Calibri" pitchFamily="34" charset="0"/>
                          <a:ea typeface="宋体" pitchFamily="2" charset="-122"/>
                        </a:rPr>
                        <a:t>Third year</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Tx/>
                        <a:buFontTx/>
                        <a:buNone/>
                        <a:tabLst/>
                      </a:pPr>
                      <a:endParaRPr kumimoji="0" lang="zh-CN" altLang="zh-CN" sz="2800" b="0" i="0" u="none" strike="noStrike" cap="none" normalizeH="0" baseline="0" smtClean="0">
                        <a:ln>
                          <a:noFill/>
                        </a:ln>
                        <a:solidFill>
                          <a:srgbClr val="C23D0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zh-CN" sz="2800" b="0" i="0" u="none" strike="noStrike" cap="none" normalizeH="0" baseline="0" dirty="0" smtClean="0">
                        <a:ln>
                          <a:noFill/>
                        </a:ln>
                        <a:solidFill>
                          <a:srgbClr val="C23D0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191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Calibri" pitchFamily="34" charset="0"/>
                          <a:ea typeface="宋体" pitchFamily="2" charset="-122"/>
                        </a:rPr>
                        <a:t>Fourth year</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C23D0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zh-CN" sz="2800" b="0" i="0" u="none" strike="noStrike" cap="none" normalizeH="0" baseline="0" dirty="0" smtClean="0">
                        <a:ln>
                          <a:noFill/>
                        </a:ln>
                        <a:solidFill>
                          <a:srgbClr val="C23D0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 name="Text Box 34"/>
          <p:cNvSpPr txBox="1">
            <a:spLocks noChangeArrowheads="1"/>
          </p:cNvSpPr>
          <p:nvPr/>
        </p:nvSpPr>
        <p:spPr bwMode="auto">
          <a:xfrm>
            <a:off x="2398143" y="2501251"/>
            <a:ext cx="4632385" cy="757130"/>
          </a:xfrm>
          <a:prstGeom prst="rect">
            <a:avLst/>
          </a:prstGeom>
          <a:noFill/>
          <a:ln w="9525" algn="ctr">
            <a:noFill/>
            <a:miter lim="800000"/>
            <a:headEnd/>
            <a:tailEnd/>
          </a:ln>
          <a:effectLst/>
        </p:spPr>
        <p:txBody>
          <a:bodyPr wrap="square">
            <a:spAutoFit/>
          </a:bodyPr>
          <a:lstStyle/>
          <a:p>
            <a:pPr eaLnBrk="0" hangingPunct="0">
              <a:lnSpc>
                <a:spcPct val="90000"/>
              </a:lnSpc>
              <a:spcBef>
                <a:spcPct val="0"/>
              </a:spcBef>
              <a:buSzTx/>
              <a:buFontTx/>
              <a:buNone/>
            </a:pPr>
            <a:r>
              <a:rPr lang="en-US" altLang="zh-CN" sz="2400" b="1" dirty="0">
                <a:solidFill>
                  <a:schemeClr val="accent6">
                    <a:lumMod val="50000"/>
                  </a:schemeClr>
                </a:solidFill>
              </a:rPr>
              <a:t>first-year student / fresher (in first months of study)</a:t>
            </a:r>
          </a:p>
        </p:txBody>
      </p:sp>
      <p:sp>
        <p:nvSpPr>
          <p:cNvPr id="10" name="Text Box 40"/>
          <p:cNvSpPr txBox="1">
            <a:spLocks noChangeArrowheads="1"/>
          </p:cNvSpPr>
          <p:nvPr/>
        </p:nvSpPr>
        <p:spPr bwMode="auto">
          <a:xfrm>
            <a:off x="7229056" y="2662953"/>
            <a:ext cx="1561261" cy="424732"/>
          </a:xfrm>
          <a:prstGeom prst="rect">
            <a:avLst/>
          </a:prstGeom>
          <a:noFill/>
          <a:ln w="9525" algn="ctr">
            <a:noFill/>
            <a:miter lim="800000"/>
            <a:headEnd/>
            <a:tailEnd/>
          </a:ln>
          <a:effectLst/>
        </p:spPr>
        <p:txBody>
          <a:bodyPr wrap="square">
            <a:spAutoFit/>
          </a:bodyPr>
          <a:lstStyle/>
          <a:p>
            <a:pPr eaLnBrk="0" hangingPunct="0">
              <a:lnSpc>
                <a:spcPct val="90000"/>
              </a:lnSpc>
              <a:spcBef>
                <a:spcPct val="0"/>
              </a:spcBef>
              <a:buSzTx/>
              <a:buFontTx/>
              <a:buNone/>
            </a:pPr>
            <a:r>
              <a:rPr lang="en-US" altLang="zh-CN" sz="2400" b="1" dirty="0">
                <a:solidFill>
                  <a:schemeClr val="accent6">
                    <a:lumMod val="50000"/>
                  </a:schemeClr>
                </a:solidFill>
              </a:rPr>
              <a:t>freshman</a:t>
            </a:r>
          </a:p>
        </p:txBody>
      </p:sp>
      <p:sp>
        <p:nvSpPr>
          <p:cNvPr id="11" name="Text Box 36"/>
          <p:cNvSpPr txBox="1">
            <a:spLocks noChangeArrowheads="1"/>
          </p:cNvSpPr>
          <p:nvPr/>
        </p:nvSpPr>
        <p:spPr bwMode="auto">
          <a:xfrm>
            <a:off x="2622700" y="3483425"/>
            <a:ext cx="3362325" cy="424732"/>
          </a:xfrm>
          <a:prstGeom prst="rect">
            <a:avLst/>
          </a:prstGeom>
          <a:noFill/>
          <a:ln w="9525" algn="ctr">
            <a:noFill/>
            <a:miter lim="800000"/>
            <a:headEnd/>
            <a:tailEnd/>
          </a:ln>
          <a:effectLst/>
        </p:spPr>
        <p:txBody>
          <a:bodyPr>
            <a:spAutoFit/>
          </a:bodyPr>
          <a:lstStyle/>
          <a:p>
            <a:pPr eaLnBrk="0" hangingPunct="0">
              <a:lnSpc>
                <a:spcPct val="90000"/>
              </a:lnSpc>
              <a:spcBef>
                <a:spcPct val="0"/>
              </a:spcBef>
              <a:buSzTx/>
              <a:buFontTx/>
              <a:buNone/>
            </a:pPr>
            <a:r>
              <a:rPr lang="en-US" altLang="zh-CN" sz="2400" b="1" dirty="0">
                <a:solidFill>
                  <a:schemeClr val="accent6">
                    <a:lumMod val="50000"/>
                  </a:schemeClr>
                </a:solidFill>
              </a:rPr>
              <a:t>second-year student</a:t>
            </a:r>
          </a:p>
        </p:txBody>
      </p:sp>
      <p:sp>
        <p:nvSpPr>
          <p:cNvPr id="12" name="Text Box 41"/>
          <p:cNvSpPr txBox="1">
            <a:spLocks noChangeArrowheads="1"/>
          </p:cNvSpPr>
          <p:nvPr/>
        </p:nvSpPr>
        <p:spPr bwMode="auto">
          <a:xfrm>
            <a:off x="7153335" y="3474798"/>
            <a:ext cx="1655763" cy="424732"/>
          </a:xfrm>
          <a:prstGeom prst="rect">
            <a:avLst/>
          </a:prstGeom>
          <a:noFill/>
          <a:ln w="9525" algn="ctr">
            <a:noFill/>
            <a:miter lim="800000"/>
            <a:headEnd/>
            <a:tailEnd/>
          </a:ln>
          <a:effectLst/>
        </p:spPr>
        <p:txBody>
          <a:bodyPr>
            <a:spAutoFit/>
          </a:bodyPr>
          <a:lstStyle/>
          <a:p>
            <a:pPr algn="ctr" eaLnBrk="0" hangingPunct="0">
              <a:lnSpc>
                <a:spcPct val="90000"/>
              </a:lnSpc>
              <a:spcBef>
                <a:spcPct val="0"/>
              </a:spcBef>
              <a:buSzTx/>
              <a:buFontTx/>
              <a:buNone/>
            </a:pPr>
            <a:r>
              <a:rPr lang="en-US" altLang="zh-CN" sz="2400" b="1" dirty="0">
                <a:solidFill>
                  <a:schemeClr val="accent6">
                    <a:lumMod val="50000"/>
                  </a:schemeClr>
                </a:solidFill>
              </a:rPr>
              <a:t>sophomore</a:t>
            </a:r>
          </a:p>
        </p:txBody>
      </p:sp>
      <p:sp>
        <p:nvSpPr>
          <p:cNvPr id="13" name="Text Box 37"/>
          <p:cNvSpPr txBox="1">
            <a:spLocks noChangeArrowheads="1"/>
          </p:cNvSpPr>
          <p:nvPr/>
        </p:nvSpPr>
        <p:spPr bwMode="auto">
          <a:xfrm>
            <a:off x="2339975" y="4262108"/>
            <a:ext cx="4699180" cy="690638"/>
          </a:xfrm>
          <a:prstGeom prst="rect">
            <a:avLst/>
          </a:prstGeom>
          <a:noFill/>
          <a:ln w="9525" algn="ctr">
            <a:noFill/>
            <a:miter lim="800000"/>
            <a:headEnd/>
            <a:tailEnd/>
          </a:ln>
          <a:effectLst/>
        </p:spPr>
        <p:txBody>
          <a:bodyPr wrap="square">
            <a:spAutoFit/>
          </a:bodyPr>
          <a:lstStyle/>
          <a:p>
            <a:pPr eaLnBrk="0" hangingPunct="0">
              <a:lnSpc>
                <a:spcPct val="80000"/>
              </a:lnSpc>
              <a:spcBef>
                <a:spcPct val="0"/>
              </a:spcBef>
              <a:buSzTx/>
              <a:buFontTx/>
              <a:buNone/>
            </a:pPr>
            <a:r>
              <a:rPr lang="en-US" altLang="zh-CN" sz="2400" b="1" dirty="0">
                <a:solidFill>
                  <a:schemeClr val="accent6">
                    <a:lumMod val="50000"/>
                  </a:schemeClr>
                </a:solidFill>
              </a:rPr>
              <a:t>third-year student / final-year student (of a three-year program)</a:t>
            </a:r>
          </a:p>
        </p:txBody>
      </p:sp>
      <p:sp>
        <p:nvSpPr>
          <p:cNvPr id="14" name="Text Box 42"/>
          <p:cNvSpPr txBox="1">
            <a:spLocks noChangeArrowheads="1"/>
          </p:cNvSpPr>
          <p:nvPr/>
        </p:nvSpPr>
        <p:spPr bwMode="auto">
          <a:xfrm>
            <a:off x="7142552" y="4420050"/>
            <a:ext cx="1655763" cy="424732"/>
          </a:xfrm>
          <a:prstGeom prst="rect">
            <a:avLst/>
          </a:prstGeom>
          <a:noFill/>
          <a:ln w="9525" algn="ctr">
            <a:noFill/>
            <a:miter lim="800000"/>
            <a:headEnd/>
            <a:tailEnd/>
          </a:ln>
          <a:effectLst/>
        </p:spPr>
        <p:txBody>
          <a:bodyPr>
            <a:spAutoFit/>
          </a:bodyPr>
          <a:lstStyle/>
          <a:p>
            <a:pPr algn="ctr" eaLnBrk="0" hangingPunct="0">
              <a:lnSpc>
                <a:spcPct val="90000"/>
              </a:lnSpc>
              <a:spcBef>
                <a:spcPct val="0"/>
              </a:spcBef>
              <a:buSzTx/>
              <a:buFontTx/>
              <a:buNone/>
            </a:pPr>
            <a:r>
              <a:rPr lang="en-US" altLang="zh-CN" sz="2400" b="1" dirty="0">
                <a:solidFill>
                  <a:schemeClr val="accent6">
                    <a:lumMod val="50000"/>
                  </a:schemeClr>
                </a:solidFill>
              </a:rPr>
              <a:t>junior</a:t>
            </a:r>
          </a:p>
        </p:txBody>
      </p:sp>
      <p:sp>
        <p:nvSpPr>
          <p:cNvPr id="15" name="Text Box 38"/>
          <p:cNvSpPr txBox="1">
            <a:spLocks noChangeArrowheads="1"/>
          </p:cNvSpPr>
          <p:nvPr/>
        </p:nvSpPr>
        <p:spPr bwMode="auto">
          <a:xfrm>
            <a:off x="2357227" y="5235665"/>
            <a:ext cx="4681927" cy="757130"/>
          </a:xfrm>
          <a:prstGeom prst="rect">
            <a:avLst/>
          </a:prstGeom>
          <a:noFill/>
          <a:ln w="9525" algn="ctr">
            <a:noFill/>
            <a:miter lim="800000"/>
            <a:headEnd/>
            <a:tailEnd/>
          </a:ln>
          <a:effectLst/>
        </p:spPr>
        <p:txBody>
          <a:bodyPr wrap="square">
            <a:spAutoFit/>
          </a:bodyPr>
          <a:lstStyle/>
          <a:p>
            <a:pPr eaLnBrk="0" hangingPunct="0">
              <a:lnSpc>
                <a:spcPct val="90000"/>
              </a:lnSpc>
              <a:spcBef>
                <a:spcPct val="0"/>
              </a:spcBef>
              <a:buSzTx/>
              <a:buFontTx/>
              <a:buNone/>
            </a:pPr>
            <a:r>
              <a:rPr lang="en-US" altLang="zh-CN" sz="2400" b="1" dirty="0">
                <a:solidFill>
                  <a:schemeClr val="accent6">
                    <a:lumMod val="50000"/>
                  </a:schemeClr>
                </a:solidFill>
              </a:rPr>
              <a:t>fourth-year student / final-year student (of a four-year program)</a:t>
            </a:r>
          </a:p>
        </p:txBody>
      </p:sp>
      <p:sp>
        <p:nvSpPr>
          <p:cNvPr id="16" name="Text Box 43"/>
          <p:cNvSpPr txBox="1">
            <a:spLocks noChangeArrowheads="1"/>
          </p:cNvSpPr>
          <p:nvPr/>
        </p:nvSpPr>
        <p:spPr bwMode="auto">
          <a:xfrm>
            <a:off x="7352252" y="5365301"/>
            <a:ext cx="1223962" cy="424732"/>
          </a:xfrm>
          <a:prstGeom prst="rect">
            <a:avLst/>
          </a:prstGeom>
          <a:noFill/>
          <a:ln w="9525" algn="ctr">
            <a:noFill/>
            <a:miter lim="800000"/>
            <a:headEnd/>
            <a:tailEnd/>
          </a:ln>
          <a:effectLst/>
        </p:spPr>
        <p:txBody>
          <a:bodyPr>
            <a:spAutoFit/>
          </a:bodyPr>
          <a:lstStyle/>
          <a:p>
            <a:pPr algn="ctr" eaLnBrk="0" hangingPunct="0">
              <a:lnSpc>
                <a:spcPct val="90000"/>
              </a:lnSpc>
              <a:spcBef>
                <a:spcPct val="0"/>
              </a:spcBef>
              <a:buSzTx/>
              <a:buFontTx/>
              <a:buNone/>
            </a:pPr>
            <a:r>
              <a:rPr lang="en-US" altLang="zh-CN" sz="2400" b="1" dirty="0">
                <a:solidFill>
                  <a:schemeClr val="accent6">
                    <a:lumMod val="50000"/>
                  </a:schemeClr>
                </a:solidFill>
              </a:rPr>
              <a:t>senior</a:t>
            </a:r>
          </a:p>
        </p:txBody>
      </p:sp>
      <p:pic>
        <p:nvPicPr>
          <p:cNvPr id="17"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18"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dissolv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1270"/>
                                        </p:tgtEl>
                                        <p:attrNameLst>
                                          <p:attrName>style.visibility</p:attrName>
                                        </p:attrNameLst>
                                      </p:cBhvr>
                                      <p:to>
                                        <p:strVal val="visible"/>
                                      </p:to>
                                    </p:set>
                                    <p:animEffect transition="in" filter="dissolve">
                                      <p:cBhvr>
                                        <p:cTn id="52"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30058" name="Picture 10"/>
          <p:cNvPicPr>
            <a:picLocks noChangeAspect="1" noChangeArrowheads="1"/>
          </p:cNvPicPr>
          <p:nvPr/>
        </p:nvPicPr>
        <p:blipFill>
          <a:blip r:embed="rId3"/>
          <a:srcRect/>
          <a:stretch>
            <a:fillRect/>
          </a:stretch>
        </p:blipFill>
        <p:spPr bwMode="auto">
          <a:xfrm>
            <a:off x="264832" y="1104831"/>
            <a:ext cx="6761001" cy="5501482"/>
          </a:xfrm>
          <a:prstGeom prst="rect">
            <a:avLst/>
          </a:prstGeom>
          <a:noFill/>
          <a:ln w="9525">
            <a:noFill/>
            <a:miter lim="800000"/>
            <a:headEnd/>
            <a:tailEnd/>
          </a:ln>
          <a:effectLst/>
        </p:spPr>
      </p:pic>
      <p:sp>
        <p:nvSpPr>
          <p:cNvPr id="8" name="内容占位符 1"/>
          <p:cNvSpPr>
            <a:spLocks noGrp="1"/>
          </p:cNvSpPr>
          <p:nvPr>
            <p:ph idx="4294967295"/>
          </p:nvPr>
        </p:nvSpPr>
        <p:spPr bwMode="auto">
          <a:xfrm>
            <a:off x="193683" y="678398"/>
            <a:ext cx="6947897" cy="5965470"/>
          </a:xfrm>
          <a:prstGeom prst="rect">
            <a:avLst/>
          </a:prstGeom>
          <a:noFill/>
          <a:ln>
            <a:miter lim="800000"/>
            <a:headEnd/>
            <a:tailEnd/>
          </a:ln>
        </p:spPr>
        <p:txBody>
          <a:bodyPr/>
          <a:lstStyle/>
          <a:p>
            <a:pPr algn="ctr" eaLnBrk="1" hangingPunct="1">
              <a:buSzPct val="120000"/>
              <a:buFont typeface="Arial" charset="0"/>
              <a:buNone/>
            </a:pPr>
            <a:r>
              <a:rPr lang="en-US" altLang="zh-CN" b="1" dirty="0" smtClean="0">
                <a:ea typeface="微软雅黑" pitchFamily="34" charset="-122"/>
              </a:rPr>
              <a:t>American and British English</a:t>
            </a:r>
            <a:r>
              <a:rPr lang="en-US" altLang="zh-CN" dirty="0" smtClean="0"/>
              <a:t> </a:t>
            </a:r>
          </a:p>
          <a:p>
            <a:pPr lvl="1" eaLnBrk="1" hangingPunct="1">
              <a:buSzPct val="50000"/>
              <a:buFont typeface="Wingdings" pitchFamily="2" charset="2"/>
              <a:buNone/>
            </a:pPr>
            <a:endParaRPr lang="zh-CN" altLang="en-US"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4" action="ppaction://hlinksldjump"/>
          </p:cNvPr>
          <p:cNvPicPr>
            <a:picLocks noChangeAspect="1"/>
          </p:cNvPicPr>
          <p:nvPr/>
        </p:nvPicPr>
        <p:blipFill>
          <a:blip r:embed="rId5"/>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6"/>
          <a:srcRect/>
          <a:stretch>
            <a:fillRect/>
          </a:stretch>
        </p:blipFill>
        <p:spPr bwMode="auto">
          <a:xfrm>
            <a:off x="7163242" y="6272904"/>
            <a:ext cx="474663" cy="225425"/>
          </a:xfrm>
          <a:prstGeom prst="rect">
            <a:avLst/>
          </a:prstGeom>
          <a:noFill/>
          <a:ln w="9525">
            <a:noFill/>
            <a:miter lim="800000"/>
            <a:headEnd/>
            <a:tailEnd/>
          </a:ln>
        </p:spPr>
      </p:pic>
      <p:sp>
        <p:nvSpPr>
          <p:cNvPr id="10" name="Text Box 6"/>
          <p:cNvSpPr txBox="1">
            <a:spLocks noChangeArrowheads="1"/>
          </p:cNvSpPr>
          <p:nvPr/>
        </p:nvSpPr>
        <p:spPr bwMode="auto">
          <a:xfrm>
            <a:off x="4344294" y="1930795"/>
            <a:ext cx="1512887" cy="519113"/>
          </a:xfrm>
          <a:prstGeom prst="rect">
            <a:avLst/>
          </a:prstGeom>
          <a:noFill/>
          <a:ln w="9525">
            <a:noFill/>
            <a:miter lim="800000"/>
            <a:headEnd/>
            <a:tailEnd/>
          </a:ln>
          <a:effectLst/>
        </p:spPr>
        <p:txBody>
          <a:bodyPr>
            <a:spAutoFit/>
          </a:bodyPr>
          <a:lstStyle/>
          <a:p>
            <a:pPr algn="ctr">
              <a:buSzTx/>
              <a:buFontTx/>
              <a:buNone/>
            </a:pPr>
            <a:r>
              <a:rPr lang="en-US" altLang="zh-CN" sz="2800" b="1" dirty="0">
                <a:solidFill>
                  <a:schemeClr val="accent6">
                    <a:lumMod val="50000"/>
                  </a:schemeClr>
                </a:solidFill>
              </a:rPr>
              <a:t>fall</a:t>
            </a:r>
          </a:p>
        </p:txBody>
      </p:sp>
      <p:sp>
        <p:nvSpPr>
          <p:cNvPr id="11" name="Text Box 7"/>
          <p:cNvSpPr txBox="1">
            <a:spLocks noChangeArrowheads="1"/>
          </p:cNvSpPr>
          <p:nvPr/>
        </p:nvSpPr>
        <p:spPr bwMode="auto">
          <a:xfrm>
            <a:off x="4074271" y="2592103"/>
            <a:ext cx="2225151" cy="519112"/>
          </a:xfrm>
          <a:prstGeom prst="rect">
            <a:avLst/>
          </a:prstGeom>
          <a:noFill/>
          <a:ln w="9525">
            <a:noFill/>
            <a:miter lim="800000"/>
            <a:headEnd/>
            <a:tailEnd/>
          </a:ln>
          <a:effectLst/>
        </p:spPr>
        <p:txBody>
          <a:bodyPr wrap="square">
            <a:spAutoFit/>
          </a:bodyPr>
          <a:lstStyle/>
          <a:p>
            <a:pPr algn="ctr">
              <a:buSzTx/>
              <a:buFontTx/>
              <a:buNone/>
            </a:pPr>
            <a:r>
              <a:rPr lang="en-US" altLang="zh-CN" sz="2800" b="1" dirty="0">
                <a:solidFill>
                  <a:schemeClr val="accent6">
                    <a:lumMod val="50000"/>
                  </a:schemeClr>
                </a:solidFill>
              </a:rPr>
              <a:t>sidewalk</a:t>
            </a:r>
          </a:p>
        </p:txBody>
      </p:sp>
      <p:sp>
        <p:nvSpPr>
          <p:cNvPr id="12" name="Text Box 8"/>
          <p:cNvSpPr txBox="1">
            <a:spLocks noChangeArrowheads="1"/>
          </p:cNvSpPr>
          <p:nvPr/>
        </p:nvSpPr>
        <p:spPr bwMode="auto">
          <a:xfrm>
            <a:off x="4328918" y="3302440"/>
            <a:ext cx="1801238" cy="519113"/>
          </a:xfrm>
          <a:prstGeom prst="rect">
            <a:avLst/>
          </a:prstGeom>
          <a:noFill/>
          <a:ln w="9525">
            <a:noFill/>
            <a:miter lim="800000"/>
            <a:headEnd/>
            <a:tailEnd/>
          </a:ln>
          <a:effectLst/>
        </p:spPr>
        <p:txBody>
          <a:bodyPr wrap="square">
            <a:spAutoFit/>
          </a:bodyPr>
          <a:lstStyle/>
          <a:p>
            <a:pPr algn="ctr">
              <a:buSzTx/>
              <a:buFontTx/>
              <a:buNone/>
            </a:pPr>
            <a:r>
              <a:rPr lang="en-US" altLang="zh-CN" sz="2800" b="1" dirty="0">
                <a:solidFill>
                  <a:schemeClr val="accent6">
                    <a:lumMod val="50000"/>
                  </a:schemeClr>
                </a:solidFill>
              </a:rPr>
              <a:t>movie</a:t>
            </a:r>
          </a:p>
        </p:txBody>
      </p:sp>
      <p:sp>
        <p:nvSpPr>
          <p:cNvPr id="13" name="Text Box 9"/>
          <p:cNvSpPr txBox="1">
            <a:spLocks noChangeArrowheads="1"/>
          </p:cNvSpPr>
          <p:nvPr/>
        </p:nvSpPr>
        <p:spPr bwMode="auto">
          <a:xfrm>
            <a:off x="4166874" y="3972375"/>
            <a:ext cx="2160882" cy="519112"/>
          </a:xfrm>
          <a:prstGeom prst="rect">
            <a:avLst/>
          </a:prstGeom>
          <a:noFill/>
          <a:ln w="9525">
            <a:noFill/>
            <a:miter lim="800000"/>
            <a:headEnd/>
            <a:tailEnd/>
          </a:ln>
          <a:effectLst/>
        </p:spPr>
        <p:txBody>
          <a:bodyPr wrap="square">
            <a:spAutoFit/>
          </a:bodyPr>
          <a:lstStyle/>
          <a:p>
            <a:pPr algn="ctr">
              <a:buSzTx/>
              <a:buFontTx/>
              <a:buNone/>
            </a:pPr>
            <a:r>
              <a:rPr lang="en-US" altLang="zh-CN" sz="2800" b="1" dirty="0">
                <a:solidFill>
                  <a:schemeClr val="accent6">
                    <a:lumMod val="50000"/>
                  </a:schemeClr>
                </a:solidFill>
              </a:rPr>
              <a:t>elevator</a:t>
            </a:r>
          </a:p>
        </p:txBody>
      </p:sp>
      <p:sp>
        <p:nvSpPr>
          <p:cNvPr id="14" name="Text Box 10"/>
          <p:cNvSpPr txBox="1">
            <a:spLocks noChangeArrowheads="1"/>
          </p:cNvSpPr>
          <p:nvPr/>
        </p:nvSpPr>
        <p:spPr bwMode="auto">
          <a:xfrm>
            <a:off x="4409080" y="4627785"/>
            <a:ext cx="1728787" cy="519113"/>
          </a:xfrm>
          <a:prstGeom prst="rect">
            <a:avLst/>
          </a:prstGeom>
          <a:noFill/>
          <a:ln w="9525">
            <a:noFill/>
            <a:miter lim="800000"/>
            <a:headEnd/>
            <a:tailEnd/>
          </a:ln>
          <a:effectLst/>
        </p:spPr>
        <p:txBody>
          <a:bodyPr>
            <a:spAutoFit/>
          </a:bodyPr>
          <a:lstStyle/>
          <a:p>
            <a:pPr algn="ctr">
              <a:buSzTx/>
              <a:buFontTx/>
              <a:buNone/>
            </a:pPr>
            <a:r>
              <a:rPr lang="en-US" altLang="zh-CN" sz="2800" b="1" dirty="0">
                <a:solidFill>
                  <a:schemeClr val="accent6">
                    <a:lumMod val="50000"/>
                  </a:schemeClr>
                </a:solidFill>
              </a:rPr>
              <a:t>subway</a:t>
            </a:r>
          </a:p>
        </p:txBody>
      </p:sp>
      <p:sp>
        <p:nvSpPr>
          <p:cNvPr id="15" name="Text Box 11"/>
          <p:cNvSpPr txBox="1">
            <a:spLocks noChangeArrowheads="1"/>
          </p:cNvSpPr>
          <p:nvPr/>
        </p:nvSpPr>
        <p:spPr bwMode="auto">
          <a:xfrm>
            <a:off x="4185077" y="5332004"/>
            <a:ext cx="2305050" cy="519112"/>
          </a:xfrm>
          <a:prstGeom prst="rect">
            <a:avLst/>
          </a:prstGeom>
          <a:noFill/>
          <a:ln w="9525">
            <a:noFill/>
            <a:miter lim="800000"/>
            <a:headEnd/>
            <a:tailEnd/>
          </a:ln>
          <a:effectLst/>
        </p:spPr>
        <p:txBody>
          <a:bodyPr>
            <a:spAutoFit/>
          </a:bodyPr>
          <a:lstStyle/>
          <a:p>
            <a:pPr algn="ctr">
              <a:buSzTx/>
              <a:buFontTx/>
              <a:buNone/>
            </a:pPr>
            <a:r>
              <a:rPr lang="en-US" altLang="zh-CN" sz="2800" b="1" dirty="0">
                <a:solidFill>
                  <a:schemeClr val="accent6">
                    <a:lumMod val="50000"/>
                  </a:schemeClr>
                </a:solidFill>
              </a:rPr>
              <a:t>dormitory</a:t>
            </a:r>
          </a:p>
        </p:txBody>
      </p:sp>
      <p:pic>
        <p:nvPicPr>
          <p:cNvPr id="16"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7"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
        <p:nvSpPr>
          <p:cNvPr id="18" name="TextBox 17"/>
          <p:cNvSpPr txBox="1"/>
          <p:nvPr/>
        </p:nvSpPr>
        <p:spPr>
          <a:xfrm>
            <a:off x="4872948" y="6018835"/>
            <a:ext cx="995423" cy="523220"/>
          </a:xfrm>
          <a:prstGeom prst="rect">
            <a:avLst/>
          </a:prstGeom>
          <a:noFill/>
        </p:spPr>
        <p:txBody>
          <a:bodyPr wrap="square" rtlCol="0">
            <a:spAutoFit/>
          </a:bodyPr>
          <a:lstStyle/>
          <a:p>
            <a:r>
              <a:rPr lang="en-US" altLang="zh-CN" sz="2800" b="1" dirty="0" smtClean="0">
                <a:solidFill>
                  <a:schemeClr val="accent6">
                    <a:lumMod val="50000"/>
                  </a:schemeClr>
                </a:solidFill>
              </a:rPr>
              <a:t>1:00</a:t>
            </a:r>
            <a:endParaRPr lang="zh-CN" altLang="en-US" sz="2800" b="1" dirty="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dissolv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dissolv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dissolve">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49" y="658812"/>
            <a:ext cx="8797925" cy="6046787"/>
          </a:xfrm>
          <a:prstGeom prst="rect">
            <a:avLst/>
          </a:prstGeom>
          <a:noFill/>
          <a:ln>
            <a:miter lim="800000"/>
            <a:headEnd/>
            <a:tailEnd/>
          </a:ln>
        </p:spPr>
        <p:txBody>
          <a:bodyPr/>
          <a:lstStyle/>
          <a:p>
            <a:pPr eaLnBrk="1" hangingPunct="1">
              <a:lnSpc>
                <a:spcPct val="100000"/>
              </a:lnSpc>
              <a:spcBef>
                <a:spcPts val="0"/>
              </a:spcBef>
              <a:buNone/>
            </a:pPr>
            <a:r>
              <a:rPr lang="en-US" altLang="zh-CN" sz="3200" b="1" dirty="0" smtClean="0"/>
              <a:t>wearisome</a:t>
            </a:r>
            <a:r>
              <a:rPr lang="en-US" altLang="zh-CN" b="1" dirty="0" smtClean="0"/>
              <a:t>                          </a:t>
            </a:r>
            <a:r>
              <a:rPr lang="en-US" altLang="zh-CN" sz="2800" i="1" dirty="0" smtClean="0">
                <a:solidFill>
                  <a:srgbClr val="990000"/>
                </a:solidFill>
              </a:rPr>
              <a:t>a.</a:t>
            </a:r>
            <a:r>
              <a:rPr lang="en-US" altLang="zh-CN" i="1" dirty="0" smtClean="0">
                <a:solidFill>
                  <a:srgbClr val="990000"/>
                </a:solidFill>
              </a:rPr>
              <a:t> </a:t>
            </a:r>
            <a:r>
              <a:rPr lang="en-US" dirty="0" smtClean="0"/>
              <a:t>a wearisome activity or time is one that makes you feel tired or bored </a:t>
            </a:r>
            <a:r>
              <a:rPr lang="zh-CN" altLang="en-US" sz="2400" dirty="0" smtClean="0">
                <a:solidFill>
                  <a:srgbClr val="0070C0"/>
                </a:solidFill>
              </a:rPr>
              <a:t>使人疲倦的；令人厌倦的</a:t>
            </a:r>
            <a:endParaRPr lang="en-US" altLang="zh-CN" sz="2400" dirty="0" smtClean="0"/>
          </a:p>
          <a:p>
            <a:pPr algn="just" eaLnBrk="1" hangingPunct="1">
              <a:lnSpc>
                <a:spcPct val="100000"/>
              </a:lnSpc>
              <a:spcBef>
                <a:spcPts val="0"/>
              </a:spcBef>
              <a:buFontTx/>
              <a:buNone/>
            </a:pPr>
            <a:r>
              <a:rPr lang="en-US" altLang="zh-CN" sz="2800" i="1" dirty="0" smtClean="0"/>
              <a:t>e.g</a:t>
            </a:r>
            <a:r>
              <a:rPr lang="en-US" altLang="zh-CN" sz="2800" dirty="0" smtClean="0"/>
              <a:t>.</a:t>
            </a:r>
            <a:endParaRPr lang="en-US" altLang="zh-CN" sz="2800" b="1" dirty="0" smtClean="0"/>
          </a:p>
          <a:p>
            <a:pPr marL="363538" indent="-361950" algn="just" eaLnBrk="1" hangingPunct="1">
              <a:lnSpc>
                <a:spcPct val="100000"/>
              </a:lnSpc>
              <a:spcBef>
                <a:spcPts val="0"/>
              </a:spcBef>
              <a:buFontTx/>
              <a:buNone/>
            </a:pPr>
            <a:r>
              <a:rPr lang="en-US" altLang="zh-CN" sz="2800" dirty="0" smtClean="0"/>
              <a:t>1. </a:t>
            </a:r>
            <a:r>
              <a:rPr lang="en-US" dirty="0" smtClean="0"/>
              <a:t>If, however, the study of phonetics is too wearisome for  you, you can do without it</a:t>
            </a:r>
            <a:r>
              <a:rPr lang="en-US" altLang="zh-CN" sz="2800" dirty="0" smtClean="0"/>
              <a:t>.</a:t>
            </a:r>
          </a:p>
          <a:p>
            <a:pPr eaLnBrk="1" hangingPunct="1">
              <a:lnSpc>
                <a:spcPct val="100000"/>
              </a:lnSpc>
              <a:spcBef>
                <a:spcPts val="0"/>
              </a:spcBef>
              <a:buFontTx/>
              <a:buNone/>
            </a:pPr>
            <a:r>
              <a:rPr lang="zh-CN" altLang="en-US" dirty="0" smtClean="0"/>
              <a:t>    </a:t>
            </a:r>
            <a:r>
              <a:rPr lang="zh-CN" altLang="en-US" sz="2400" dirty="0" smtClean="0">
                <a:solidFill>
                  <a:srgbClr val="0070C0"/>
                </a:solidFill>
              </a:rPr>
              <a:t>如果你感到学习语音太枯燥，也可以不学。</a:t>
            </a:r>
          </a:p>
          <a:p>
            <a:pPr algn="just" eaLnBrk="1" hangingPunct="1">
              <a:lnSpc>
                <a:spcPct val="100000"/>
              </a:lnSpc>
              <a:spcBef>
                <a:spcPts val="0"/>
              </a:spcBef>
              <a:buFontTx/>
              <a:buNone/>
            </a:pPr>
            <a:r>
              <a:rPr lang="en-US" altLang="zh-CN" sz="2800" dirty="0" smtClean="0"/>
              <a:t>2. </a:t>
            </a:r>
            <a:r>
              <a:rPr lang="en-US" spc="-60" dirty="0" smtClean="0"/>
              <a:t>Walking in the burning sunshine makes people wearisome. </a:t>
            </a:r>
            <a:endParaRPr lang="en-US" altLang="zh-CN" sz="2800" spc="-60" dirty="0" smtClean="0"/>
          </a:p>
          <a:p>
            <a:pPr eaLnBrk="1" hangingPunct="1">
              <a:lnSpc>
                <a:spcPct val="100000"/>
              </a:lnSpc>
              <a:spcBef>
                <a:spcPts val="0"/>
              </a:spcBef>
              <a:buFontTx/>
              <a:buNone/>
            </a:pPr>
            <a:r>
              <a:rPr lang="zh-CN" altLang="en-US" sz="2400" dirty="0" smtClean="0"/>
              <a:t>     </a:t>
            </a:r>
            <a:r>
              <a:rPr lang="zh-CN" altLang="en-US" sz="2400" dirty="0" smtClean="0">
                <a:solidFill>
                  <a:srgbClr val="0070C0"/>
                </a:solidFill>
              </a:rPr>
              <a:t>在灸热的阳光下行走让人感到疲倦。</a:t>
            </a:r>
            <a:endParaRPr lang="en-US" altLang="zh-CN" sz="2400" dirty="0" smtClean="0">
              <a:solidFill>
                <a:srgbClr val="0070C0"/>
              </a:solidFill>
            </a:endParaRPr>
          </a:p>
          <a:p>
            <a:pPr eaLnBrk="1" hangingPunct="1">
              <a:lnSpc>
                <a:spcPct val="100000"/>
              </a:lnSpc>
              <a:spcBef>
                <a:spcPts val="0"/>
              </a:spcBef>
              <a:buNone/>
            </a:pPr>
            <a:r>
              <a:rPr lang="en-US" altLang="zh-CN" b="1" dirty="0" smtClean="0">
                <a:solidFill>
                  <a:srgbClr val="70AD47">
                    <a:lumMod val="50000"/>
                  </a:srgbClr>
                </a:solidFill>
              </a:rPr>
              <a:t>Word family:  </a:t>
            </a:r>
            <a:r>
              <a:rPr lang="en-US" altLang="zh-CN" b="1" dirty="0" smtClean="0">
                <a:solidFill>
                  <a:prstClr val="black"/>
                </a:solidFill>
              </a:rPr>
              <a:t>weary </a:t>
            </a:r>
            <a:r>
              <a:rPr lang="en-US" altLang="zh-CN" dirty="0" smtClean="0">
                <a:solidFill>
                  <a:prstClr val="black"/>
                </a:solidFill>
              </a:rPr>
              <a:t>   </a:t>
            </a:r>
            <a:r>
              <a:rPr lang="en-US" altLang="zh-CN" i="1" dirty="0" smtClean="0">
                <a:solidFill>
                  <a:srgbClr val="990000"/>
                </a:solidFill>
              </a:rPr>
              <a:t>v. &amp; a.</a:t>
            </a:r>
          </a:p>
          <a:p>
            <a:pPr eaLnBrk="1" hangingPunct="1">
              <a:lnSpc>
                <a:spcPct val="100000"/>
              </a:lnSpc>
              <a:spcBef>
                <a:spcPts val="0"/>
              </a:spcBef>
              <a:buFont typeface="Wingdings" pitchFamily="2" charset="2"/>
              <a:buChar char="Ø"/>
            </a:pPr>
            <a:r>
              <a:rPr lang="en-US" altLang="zh-CN" dirty="0" smtClean="0"/>
              <a:t> - some     </a:t>
            </a:r>
            <a:r>
              <a:rPr lang="en-US" altLang="zh-CN" i="1" dirty="0" smtClean="0">
                <a:solidFill>
                  <a:srgbClr val="C00000"/>
                </a:solidFill>
              </a:rPr>
              <a:t>a.</a:t>
            </a:r>
            <a:r>
              <a:rPr lang="en-US" altLang="zh-CN" dirty="0" smtClean="0"/>
              <a:t>     </a:t>
            </a:r>
            <a:r>
              <a:rPr lang="zh-CN" altLang="en-US" sz="2400" dirty="0" smtClean="0">
                <a:solidFill>
                  <a:srgbClr val="0070C0"/>
                </a:solidFill>
              </a:rPr>
              <a:t>表示“引起</a:t>
            </a:r>
            <a:r>
              <a:rPr lang="en-US" altLang="zh-CN" sz="2400" dirty="0" smtClean="0">
                <a:solidFill>
                  <a:srgbClr val="0070C0"/>
                </a:solidFill>
                <a:latin typeface="+mn-ea"/>
              </a:rPr>
              <a:t>……</a:t>
            </a:r>
            <a:r>
              <a:rPr lang="zh-CN" altLang="en-US" sz="2400" dirty="0" smtClean="0">
                <a:solidFill>
                  <a:srgbClr val="0070C0"/>
                </a:solidFill>
              </a:rPr>
              <a:t>的”。</a:t>
            </a:r>
            <a:endParaRPr lang="en-US" altLang="zh-CN" sz="2400" dirty="0" smtClean="0">
              <a:solidFill>
                <a:srgbClr val="0070C0"/>
              </a:solidFill>
            </a:endParaRPr>
          </a:p>
          <a:p>
            <a:pPr eaLnBrk="1" hangingPunct="1">
              <a:lnSpc>
                <a:spcPct val="100000"/>
              </a:lnSpc>
              <a:spcBef>
                <a:spcPts val="0"/>
              </a:spcBef>
              <a:buNone/>
            </a:pPr>
            <a:r>
              <a:rPr lang="en-US" altLang="zh-CN" i="1" dirty="0" smtClean="0"/>
              <a:t>e.g.  </a:t>
            </a:r>
            <a:r>
              <a:rPr lang="en-US" altLang="zh-CN" dirty="0" smtClean="0"/>
              <a:t>troublesome</a:t>
            </a:r>
            <a:r>
              <a:rPr lang="zh-CN" altLang="en-US" dirty="0" smtClean="0"/>
              <a:t>     </a:t>
            </a:r>
            <a:r>
              <a:rPr lang="en-US" altLang="zh-CN" dirty="0" smtClean="0"/>
              <a:t>bothersome</a:t>
            </a:r>
            <a:r>
              <a:rPr lang="zh-CN" altLang="en-US" dirty="0" smtClean="0"/>
              <a:t>      </a:t>
            </a:r>
            <a:r>
              <a:rPr lang="en-US" altLang="zh-CN" dirty="0" smtClean="0"/>
              <a:t>burdensome </a:t>
            </a:r>
          </a:p>
          <a:p>
            <a:pPr eaLnBrk="1" hangingPunct="1">
              <a:lnSpc>
                <a:spcPct val="100000"/>
              </a:lnSpc>
              <a:spcBef>
                <a:spcPts val="0"/>
              </a:spcBef>
              <a:buNone/>
            </a:pPr>
            <a:r>
              <a:rPr lang="en-US" altLang="zh-CN" sz="2400" dirty="0" smtClean="0">
                <a:solidFill>
                  <a:srgbClr val="0070C0"/>
                </a:solidFill>
                <a:latin typeface="+mn-ea"/>
              </a:rPr>
              <a:t>     </a:t>
            </a:r>
            <a:r>
              <a:rPr lang="zh-CN" altLang="en-US" sz="2400" dirty="0" smtClean="0">
                <a:solidFill>
                  <a:srgbClr val="0070C0"/>
                </a:solidFill>
                <a:latin typeface="+mn-ea"/>
              </a:rPr>
              <a:t>麻烦的         麻烦的         繁重的</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2050" name="Picture 2"/>
          <p:cNvPicPr>
            <a:picLocks noChangeAspect="1" noChangeArrowheads="1"/>
          </p:cNvPicPr>
          <p:nvPr/>
        </p:nvPicPr>
        <p:blipFill>
          <a:blip r:embed="rId6"/>
          <a:srcRect/>
          <a:stretch>
            <a:fillRect/>
          </a:stretch>
        </p:blipFill>
        <p:spPr bwMode="auto">
          <a:xfrm>
            <a:off x="2333625" y="842963"/>
            <a:ext cx="1581150" cy="35242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dissolv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dissolve">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dissolve">
                                      <p:cBhvr>
                                        <p:cTn id="32" dur="500"/>
                                        <p:tgtEl>
                                          <p:spTgt spid="8">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099"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388188" y="1216325"/>
            <a:ext cx="8630399" cy="5476575"/>
          </a:xfrm>
        </p:spPr>
        <p:txBody>
          <a:bodyPr/>
          <a:lstStyle/>
          <a:p>
            <a:pPr eaLnBrk="1" hangingPunct="1">
              <a:lnSpc>
                <a:spcPct val="150000"/>
              </a:lnSpc>
              <a:buFont typeface="Wingdings" pitchFamily="2" charset="2"/>
              <a:buChar char="Ø"/>
              <a:defRPr/>
            </a:pPr>
            <a:r>
              <a:rPr lang="en-US" altLang="zh-CN" sz="3200" b="1" dirty="0" smtClean="0"/>
              <a:t> </a:t>
            </a:r>
            <a:r>
              <a:rPr lang="en-US" altLang="zh-CN" sz="3200" b="1" dirty="0" smtClean="0">
                <a:hlinkClick r:id="rId5" action="ppaction://hlinksldjump"/>
              </a:rPr>
              <a:t>Watch the movie clip and discuss the questions</a:t>
            </a:r>
            <a:endParaRPr lang="en-US" altLang="zh-CN" sz="3200" b="1" dirty="0" smtClean="0"/>
          </a:p>
          <a:p>
            <a:pPr eaLnBrk="1" hangingPunct="1">
              <a:lnSpc>
                <a:spcPct val="150000"/>
              </a:lnSpc>
              <a:buFont typeface="Wingdings" pitchFamily="2" charset="2"/>
              <a:buChar char="Ø"/>
              <a:defRPr/>
            </a:pPr>
            <a:r>
              <a:rPr lang="en-US" altLang="zh-CN" sz="3200" b="1" dirty="0" smtClean="0"/>
              <a:t> </a:t>
            </a:r>
            <a:r>
              <a:rPr lang="en-US" altLang="zh-CN" sz="3200" b="1" dirty="0" smtClean="0">
                <a:hlinkClick r:id="rId6" action="ppaction://hlinksldjump"/>
              </a:rPr>
              <a:t>Further Discussion</a:t>
            </a:r>
            <a:endParaRPr lang="en-US" altLang="zh-CN" sz="3200" b="1" dirty="0" smtClean="0"/>
          </a:p>
          <a:p>
            <a:pPr eaLnBrk="1" hangingPunct="1">
              <a:lnSpc>
                <a:spcPct val="150000"/>
              </a:lnSpc>
              <a:buFont typeface="Wingdings" pitchFamily="2" charset="2"/>
              <a:buChar char="Ø"/>
              <a:defRPr/>
            </a:pPr>
            <a:r>
              <a:rPr lang="en-US" altLang="zh-CN" sz="3200" b="1" dirty="0" smtClean="0"/>
              <a:t> </a:t>
            </a:r>
            <a:r>
              <a:rPr lang="en-US" altLang="zh-CN" sz="3200" b="1" dirty="0" smtClean="0">
                <a:hlinkClick r:id="rId7" action="ppaction://hlinksldjump"/>
              </a:rPr>
              <a:t>How to write a diary in English</a:t>
            </a:r>
            <a:endParaRPr lang="en-US" altLang="zh-CN" sz="3200" b="1" dirty="0" smtClean="0"/>
          </a:p>
          <a:p>
            <a:pPr eaLnBrk="1" hangingPunct="1">
              <a:buNone/>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49" y="658812"/>
            <a:ext cx="8797925" cy="6046787"/>
          </a:xfrm>
          <a:prstGeom prst="rect">
            <a:avLst/>
          </a:prstGeom>
          <a:noFill/>
          <a:ln>
            <a:miter lim="800000"/>
            <a:headEnd/>
            <a:tailEnd/>
          </a:ln>
        </p:spPr>
        <p:txBody>
          <a:bodyPr/>
          <a:lstStyle/>
          <a:p>
            <a:pPr eaLnBrk="1" hangingPunct="1">
              <a:lnSpc>
                <a:spcPct val="100000"/>
              </a:lnSpc>
              <a:buNone/>
            </a:pPr>
            <a:r>
              <a:rPr lang="en-US" altLang="zh-CN" sz="3200" b="1" dirty="0" smtClean="0"/>
              <a:t>expedition</a:t>
            </a:r>
            <a:r>
              <a:rPr lang="en-US" altLang="zh-CN" b="1" dirty="0" smtClean="0"/>
              <a:t>                          </a:t>
            </a:r>
            <a:r>
              <a:rPr lang="en-US" altLang="zh-CN" sz="2800" i="1" dirty="0" smtClean="0">
                <a:solidFill>
                  <a:srgbClr val="990000"/>
                </a:solidFill>
              </a:rPr>
              <a:t>n. </a:t>
            </a:r>
            <a:r>
              <a:rPr lang="en-US" altLang="zh-CN" sz="2800" dirty="0" smtClean="0">
                <a:solidFill>
                  <a:srgbClr val="990000"/>
                </a:solidFill>
              </a:rPr>
              <a:t>[C]</a:t>
            </a:r>
            <a:r>
              <a:rPr lang="en-US" altLang="zh-CN" i="1" dirty="0" smtClean="0">
                <a:solidFill>
                  <a:srgbClr val="990000"/>
                </a:solidFill>
              </a:rPr>
              <a:t> </a:t>
            </a:r>
          </a:p>
          <a:p>
            <a:pPr marL="515937" indent="-514350" algn="just" eaLnBrk="1" hangingPunct="1">
              <a:lnSpc>
                <a:spcPct val="100000"/>
              </a:lnSpc>
              <a:buAutoNum type="arabicPeriod"/>
            </a:pPr>
            <a:r>
              <a:rPr lang="en-US" dirty="0" smtClean="0"/>
              <a:t>a short journey somewhere, especially for pleasure</a:t>
            </a:r>
          </a:p>
          <a:p>
            <a:pPr marL="458787" indent="-457200" algn="just" eaLnBrk="1" hangingPunct="1">
              <a:lnSpc>
                <a:spcPct val="100000"/>
              </a:lnSpc>
              <a:buNone/>
            </a:pPr>
            <a:r>
              <a:rPr lang="en-US" sz="2400" dirty="0" smtClean="0">
                <a:solidFill>
                  <a:srgbClr val="0070C0"/>
                </a:solidFill>
                <a:latin typeface="+mn-ea"/>
              </a:rPr>
              <a:t>    （</a:t>
            </a:r>
            <a:r>
              <a:rPr lang="zh-CN" altLang="en-US" sz="2400" dirty="0" smtClean="0">
                <a:solidFill>
                  <a:srgbClr val="0070C0"/>
                </a:solidFill>
                <a:latin typeface="+mn-ea"/>
              </a:rPr>
              <a:t>尤指休闲性质的短程）旅行，出行</a:t>
            </a:r>
          </a:p>
          <a:p>
            <a:pPr marL="539750" indent="-538163" algn="just" eaLnBrk="1" hangingPunct="1">
              <a:lnSpc>
                <a:spcPct val="100000"/>
              </a:lnSpc>
              <a:buNone/>
            </a:pPr>
            <a:r>
              <a:rPr lang="en-US" i="1" dirty="0" smtClean="0"/>
              <a:t>e.g</a:t>
            </a:r>
            <a:r>
              <a:rPr lang="en-US" dirty="0" smtClean="0"/>
              <a:t>. </a:t>
            </a:r>
            <a:r>
              <a:rPr lang="en-US" spc="-40" dirty="0" smtClean="0"/>
              <a:t>In a short time he was sufficiently recovered to undergo  the fatigue of this expedition</a:t>
            </a:r>
            <a:r>
              <a:rPr lang="en-US" dirty="0" smtClean="0"/>
              <a:t>.</a:t>
            </a:r>
          </a:p>
          <a:p>
            <a:pPr eaLnBrk="1" hangingPunct="1">
              <a:lnSpc>
                <a:spcPct val="100000"/>
              </a:lnSpc>
              <a:buNone/>
            </a:pPr>
            <a:r>
              <a:rPr lang="zh-CN" altLang="en-US" sz="2400" dirty="0" smtClean="0">
                <a:solidFill>
                  <a:srgbClr val="0070C0"/>
                </a:solidFill>
                <a:latin typeface="+mn-ea"/>
              </a:rPr>
              <a:t>    不久，他的健康已经恢复到禁得起这样一番旅途的劳顿。</a:t>
            </a:r>
            <a:endParaRPr lang="en-US" sz="2400" dirty="0" smtClean="0">
              <a:solidFill>
                <a:srgbClr val="0070C0"/>
              </a:solidFill>
              <a:latin typeface="+mn-ea"/>
            </a:endParaRPr>
          </a:p>
          <a:p>
            <a:pPr marL="446088" indent="-444500" algn="just" eaLnBrk="1" hangingPunct="1">
              <a:lnSpc>
                <a:spcPct val="100000"/>
              </a:lnSpc>
              <a:buNone/>
            </a:pPr>
            <a:r>
              <a:rPr lang="en-US" b="1" dirty="0" smtClean="0"/>
              <a:t>2.</a:t>
            </a:r>
            <a:r>
              <a:rPr lang="en-US" dirty="0" smtClean="0"/>
              <a:t> a long journey organized for a particular purpose,    especially to a dangerous or distant place </a:t>
            </a:r>
            <a:r>
              <a:rPr lang="zh-CN" altLang="en-US" sz="2400" dirty="0" smtClean="0">
                <a:solidFill>
                  <a:srgbClr val="0070C0"/>
                </a:solidFill>
              </a:rPr>
              <a:t>探险；考察</a:t>
            </a:r>
          </a:p>
          <a:p>
            <a:pPr eaLnBrk="1" hangingPunct="1">
              <a:lnSpc>
                <a:spcPct val="100000"/>
              </a:lnSpc>
              <a:buNone/>
            </a:pPr>
            <a:r>
              <a:rPr lang="en-US" i="1" dirty="0" smtClean="0"/>
              <a:t>e.g</a:t>
            </a:r>
            <a:r>
              <a:rPr lang="en-US" dirty="0" smtClean="0"/>
              <a:t>. </a:t>
            </a:r>
            <a:r>
              <a:rPr lang="en-US" spc="-40" dirty="0" smtClean="0"/>
              <a:t>He learned a lot during his scientific expedition last year.</a:t>
            </a:r>
          </a:p>
          <a:p>
            <a:pPr eaLnBrk="1" hangingPunct="1">
              <a:lnSpc>
                <a:spcPct val="100000"/>
              </a:lnSpc>
              <a:buNone/>
            </a:pPr>
            <a:r>
              <a:rPr lang="zh-CN" altLang="en-US" sz="2400" dirty="0" smtClean="0">
                <a:solidFill>
                  <a:srgbClr val="0070C0"/>
                </a:solidFill>
                <a:latin typeface="+mn-ea"/>
              </a:rPr>
              <a:t>    他去年科学考察期间学到了不少东西。</a:t>
            </a:r>
            <a:endParaRPr lang="en-US" sz="2400" dirty="0" smtClean="0">
              <a:solidFill>
                <a:srgbClr val="0070C0"/>
              </a:solidFill>
              <a:latin typeface="+mn-ea"/>
            </a:endParaRPr>
          </a:p>
          <a:p>
            <a:pPr algn="just" eaLnBrk="1" hangingPunct="1">
              <a:lnSpc>
                <a:spcPct val="100000"/>
              </a:lnSpc>
              <a:buNone/>
            </a:pPr>
            <a:endParaRPr lang="en-US" sz="2400" dirty="0" smtClean="0">
              <a:solidFill>
                <a:srgbClr val="0070C0"/>
              </a:solidFill>
              <a:latin typeface="+mn-ea"/>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3074" name="Picture 2"/>
          <p:cNvPicPr>
            <a:picLocks noChangeAspect="1" noChangeArrowheads="1"/>
          </p:cNvPicPr>
          <p:nvPr/>
        </p:nvPicPr>
        <p:blipFill>
          <a:blip r:embed="rId6"/>
          <a:srcRect/>
          <a:stretch>
            <a:fillRect/>
          </a:stretch>
        </p:blipFill>
        <p:spPr bwMode="auto">
          <a:xfrm>
            <a:off x="2266950" y="795338"/>
            <a:ext cx="1600200" cy="33337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dissolve">
                                      <p:cBhvr>
                                        <p:cTn id="12" dur="500"/>
                                        <p:tgtEl>
                                          <p:spTgt spid="8">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2563" y="658813"/>
            <a:ext cx="8799512" cy="6027737"/>
          </a:xfrm>
          <a:prstGeom prst="rect">
            <a:avLst/>
          </a:prstGeom>
          <a:noFill/>
          <a:ln>
            <a:miter lim="800000"/>
            <a:headEnd/>
            <a:tailEnd/>
          </a:ln>
        </p:spPr>
        <p:txBody>
          <a:bodyPr/>
          <a:lstStyle/>
          <a:p>
            <a:pPr eaLnBrk="1" hangingPunct="1">
              <a:spcBef>
                <a:spcPts val="0"/>
              </a:spcBef>
              <a:buSzPct val="120000"/>
              <a:buFont typeface="Arial" charset="0"/>
              <a:buNone/>
            </a:pPr>
            <a:r>
              <a:rPr lang="en-US" altLang="zh-CN" sz="3200" b="1" dirty="0" smtClean="0"/>
              <a:t>residence</a:t>
            </a:r>
            <a:endParaRPr lang="en-US" altLang="zh-CN" sz="3200" dirty="0" smtClean="0"/>
          </a:p>
          <a:p>
            <a:pPr algn="just" eaLnBrk="1" hangingPunct="1">
              <a:spcBef>
                <a:spcPts val="0"/>
              </a:spcBef>
              <a:buSzPct val="120000"/>
              <a:buNone/>
            </a:pPr>
            <a:r>
              <a:rPr lang="en-US" altLang="zh-CN" sz="2800" b="1" dirty="0" smtClean="0"/>
              <a:t>1.</a:t>
            </a:r>
            <a:r>
              <a:rPr lang="en-US" altLang="zh-CN" b="1" dirty="0" smtClean="0"/>
              <a:t> </a:t>
            </a:r>
            <a:r>
              <a:rPr lang="en-US" altLang="zh-CN" i="1" spc="-100" dirty="0" smtClean="0">
                <a:solidFill>
                  <a:srgbClr val="C00000"/>
                </a:solidFill>
              </a:rPr>
              <a:t>n.</a:t>
            </a:r>
            <a:r>
              <a:rPr lang="en-US" altLang="zh-CN" spc="-100" dirty="0" smtClean="0">
                <a:solidFill>
                  <a:srgbClr val="C00000"/>
                </a:solidFill>
              </a:rPr>
              <a:t> [C] </a:t>
            </a:r>
            <a:r>
              <a:rPr lang="en-US" altLang="zh-CN" spc="-170" dirty="0" smtClean="0"/>
              <a:t>(</a:t>
            </a:r>
            <a:r>
              <a:rPr lang="en-US" altLang="zh-CN" i="1" spc="-170" dirty="0" err="1" smtClean="0"/>
              <a:t>fml</a:t>
            </a:r>
            <a:r>
              <a:rPr lang="en-US" altLang="zh-CN" spc="-170" dirty="0" smtClean="0"/>
              <a:t>) </a:t>
            </a:r>
            <a:r>
              <a:rPr lang="en-US" spc="-170" dirty="0" smtClean="0"/>
              <a:t>a house or other place where sb. lives, especially a large house used by an important person   </a:t>
            </a:r>
            <a:r>
              <a:rPr lang="zh-CN" altLang="en-US" sz="2400" spc="-170" dirty="0" smtClean="0">
                <a:solidFill>
                  <a:schemeClr val="hlink"/>
                </a:solidFill>
              </a:rPr>
              <a:t>住所；住宅；官邸；公馆</a:t>
            </a:r>
            <a:endParaRPr lang="en-US" altLang="zh-CN" sz="2400" spc="-170" dirty="0" smtClean="0"/>
          </a:p>
          <a:p>
            <a:pPr marL="228600" lvl="1" eaLnBrk="1" hangingPunct="1">
              <a:spcBef>
                <a:spcPts val="0"/>
              </a:spcBef>
              <a:buSzPct val="120000"/>
              <a:buNone/>
            </a:pPr>
            <a:r>
              <a:rPr lang="en-US" altLang="zh-CN" sz="2800" i="1" dirty="0" smtClean="0"/>
              <a:t>e.g</a:t>
            </a:r>
            <a:r>
              <a:rPr lang="en-US" altLang="zh-CN" sz="2800" dirty="0" smtClean="0"/>
              <a:t>. </a:t>
            </a:r>
          </a:p>
          <a:p>
            <a:pPr marL="363538" lvl="1" indent="-361950" algn="just" eaLnBrk="1" hangingPunct="1">
              <a:spcBef>
                <a:spcPts val="0"/>
              </a:spcBef>
              <a:buSzPct val="120000"/>
              <a:buNone/>
            </a:pPr>
            <a:r>
              <a:rPr lang="en-US" altLang="zh-CN" sz="2800" dirty="0" smtClean="0"/>
              <a:t>1. The </a:t>
            </a:r>
            <a:r>
              <a:rPr lang="en-US" altLang="zh-CN" sz="2800" dirty="0" err="1" smtClean="0"/>
              <a:t>Elysee</a:t>
            </a:r>
            <a:r>
              <a:rPr lang="en-US" altLang="zh-CN" sz="2800" dirty="0" smtClean="0"/>
              <a:t> Palace serves as the combined residence  and office of the French head of state.</a:t>
            </a:r>
          </a:p>
          <a:p>
            <a:pPr marL="228600" lvl="1" eaLnBrk="1" hangingPunct="1">
              <a:spcBef>
                <a:spcPts val="0"/>
              </a:spcBef>
              <a:buSzPct val="120000"/>
              <a:buNone/>
            </a:pPr>
            <a:r>
              <a:rPr lang="en-US" altLang="zh-CN" sz="2800" dirty="0" smtClean="0"/>
              <a:t>    </a:t>
            </a:r>
            <a:r>
              <a:rPr lang="zh-CN" altLang="en-US" dirty="0" smtClean="0">
                <a:solidFill>
                  <a:srgbClr val="0070C0"/>
                </a:solidFill>
              </a:rPr>
              <a:t>爱丽舍宫既是法国总统的官邸又是他的办公处。</a:t>
            </a:r>
          </a:p>
          <a:p>
            <a:pPr marL="363538" lvl="1" indent="-361950" algn="just" eaLnBrk="1" hangingPunct="1">
              <a:spcBef>
                <a:spcPts val="0"/>
              </a:spcBef>
              <a:buSzPct val="120000"/>
              <a:buNone/>
            </a:pPr>
            <a:r>
              <a:rPr lang="en-US" sz="2800" dirty="0" smtClean="0"/>
              <a:t>2. No 10 (Downing Street) is the official residence of the British Prime Minister.</a:t>
            </a:r>
          </a:p>
          <a:p>
            <a:pPr marL="228600" lvl="1" eaLnBrk="1" hangingPunct="1">
              <a:spcBef>
                <a:spcPts val="0"/>
              </a:spcBef>
              <a:buSzPct val="120000"/>
              <a:buNone/>
            </a:pPr>
            <a:r>
              <a:rPr lang="zh-CN" altLang="en-US" dirty="0" smtClean="0">
                <a:solidFill>
                  <a:srgbClr val="0070C0"/>
                </a:solidFill>
                <a:latin typeface="+mn-ea"/>
              </a:rPr>
              <a:t> （唐宁街）</a:t>
            </a:r>
            <a:r>
              <a:rPr lang="en-US" altLang="zh-CN" dirty="0" smtClean="0">
                <a:solidFill>
                  <a:srgbClr val="0070C0"/>
                </a:solidFill>
                <a:latin typeface="+mn-ea"/>
              </a:rPr>
              <a:t>10</a:t>
            </a:r>
            <a:r>
              <a:rPr lang="zh-CN" altLang="en-US" dirty="0" smtClean="0">
                <a:solidFill>
                  <a:srgbClr val="0070C0"/>
                </a:solidFill>
                <a:latin typeface="+mn-ea"/>
              </a:rPr>
              <a:t>号是英国首相府。</a:t>
            </a:r>
            <a:endParaRPr lang="en-US" altLang="zh-CN" dirty="0" smtClean="0">
              <a:solidFill>
                <a:srgbClr val="0070C0"/>
              </a:solidFill>
              <a:latin typeface="+mn-ea"/>
            </a:endParaRPr>
          </a:p>
          <a:p>
            <a:pPr marL="363538" indent="-361950" algn="just" eaLnBrk="1" hangingPunct="1">
              <a:spcBef>
                <a:spcPts val="0"/>
              </a:spcBef>
              <a:buSzPct val="120000"/>
              <a:buNone/>
            </a:pPr>
            <a:r>
              <a:rPr lang="en-US" altLang="zh-CN" b="1" dirty="0" smtClean="0"/>
              <a:t>2</a:t>
            </a:r>
            <a:r>
              <a:rPr lang="en-US" altLang="zh-CN" sz="2800" b="1" dirty="0" smtClean="0"/>
              <a:t>. </a:t>
            </a:r>
            <a:r>
              <a:rPr lang="en-US" altLang="zh-CN" i="1" spc="-60" dirty="0" smtClean="0">
                <a:solidFill>
                  <a:srgbClr val="C00000"/>
                </a:solidFill>
              </a:rPr>
              <a:t>n.</a:t>
            </a:r>
            <a:r>
              <a:rPr lang="en-US" altLang="zh-CN" spc="-60" dirty="0" smtClean="0">
                <a:solidFill>
                  <a:srgbClr val="C00000"/>
                </a:solidFill>
              </a:rPr>
              <a:t> [U] </a:t>
            </a:r>
            <a:r>
              <a:rPr lang="en-US" altLang="zh-CN" spc="-60" dirty="0" smtClean="0"/>
              <a:t>the fact that sb. lives somewhere, or the period of time that they spend living there  </a:t>
            </a:r>
            <a:r>
              <a:rPr lang="zh-CN" altLang="en-US" sz="2400" spc="-60" dirty="0" smtClean="0">
                <a:solidFill>
                  <a:schemeClr val="hlink"/>
                </a:solidFill>
              </a:rPr>
              <a:t>居住；居留期间</a:t>
            </a:r>
            <a:endParaRPr lang="en-US" altLang="zh-CN" sz="2400" spc="-60" dirty="0" smtClean="0">
              <a:solidFill>
                <a:schemeClr val="hlink"/>
              </a:solidFill>
            </a:endParaRPr>
          </a:p>
          <a:p>
            <a:pPr marL="368300" lvl="1" indent="-368300">
              <a:lnSpc>
                <a:spcPct val="100000"/>
              </a:lnSpc>
              <a:spcBef>
                <a:spcPct val="20000"/>
              </a:spcBef>
              <a:buNone/>
            </a:pPr>
            <a:r>
              <a:rPr lang="en-US" altLang="zh-CN" sz="2800" i="1" dirty="0" smtClean="0"/>
              <a:t>e.g.</a:t>
            </a:r>
            <a:r>
              <a:rPr lang="en-US" altLang="zh-CN" sz="2800" i="1" dirty="0" smtClean="0">
                <a:solidFill>
                  <a:prstClr val="black"/>
                </a:solidFill>
              </a:rPr>
              <a:t> </a:t>
            </a:r>
            <a:r>
              <a:rPr lang="en-US" altLang="zh-CN" sz="2800" dirty="0" smtClean="0">
                <a:solidFill>
                  <a:prstClr val="black"/>
                </a:solidFill>
              </a:rPr>
              <a:t>They took up residence abroad.</a:t>
            </a:r>
          </a:p>
          <a:p>
            <a:pPr marL="368300" lvl="1" indent="-188913">
              <a:lnSpc>
                <a:spcPct val="100000"/>
              </a:lnSpc>
              <a:spcBef>
                <a:spcPct val="20000"/>
              </a:spcBef>
              <a:buNone/>
            </a:pPr>
            <a:r>
              <a:rPr lang="zh-CN" altLang="en-US" dirty="0" smtClean="0">
                <a:solidFill>
                  <a:srgbClr val="0000FF"/>
                </a:solidFill>
              </a:rPr>
              <a:t>       </a:t>
            </a:r>
            <a:r>
              <a:rPr lang="zh-CN" altLang="en-US" dirty="0" smtClean="0">
                <a:solidFill>
                  <a:srgbClr val="0070C0"/>
                </a:solidFill>
              </a:rPr>
              <a:t>他们定居了国外。</a:t>
            </a:r>
            <a:endParaRPr lang="en-US" altLang="zh-CN" sz="2800" dirty="0" smtClean="0">
              <a:solidFill>
                <a:srgbClr val="0070C0"/>
              </a:solidFill>
            </a:endParaRPr>
          </a:p>
          <a:p>
            <a:pPr marL="228600" lvl="1" eaLnBrk="1" hangingPunct="1">
              <a:spcBef>
                <a:spcPts val="0"/>
              </a:spcBef>
              <a:buSzPct val="120000"/>
              <a:buNone/>
            </a:pPr>
            <a:endParaRPr lang="zh-CN" altLang="en-US"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a:srcRect/>
          <a:stretch>
            <a:fillRect/>
          </a:stretch>
        </p:blipFill>
        <p:spPr bwMode="auto">
          <a:xfrm>
            <a:off x="6714676" y="6297194"/>
            <a:ext cx="912813" cy="228600"/>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1026" name="Picture 2"/>
          <p:cNvPicPr>
            <a:picLocks noChangeAspect="1" noChangeArrowheads="1"/>
          </p:cNvPicPr>
          <p:nvPr/>
        </p:nvPicPr>
        <p:blipFill>
          <a:blip r:embed="rId6"/>
          <a:srcRect/>
          <a:stretch>
            <a:fillRect/>
          </a:stretch>
        </p:blipFill>
        <p:spPr bwMode="auto">
          <a:xfrm>
            <a:off x="2176463" y="723900"/>
            <a:ext cx="1514475" cy="323850"/>
          </a:xfrm>
          <a:prstGeom prst="rect">
            <a:avLst/>
          </a:prstGeom>
          <a:noFill/>
          <a:ln w="9525">
            <a:noFill/>
            <a:miter lim="800000"/>
            <a:headEnd/>
            <a:tailEnd/>
          </a:ln>
          <a:effectLst/>
        </p:spPr>
      </p:pic>
      <p:pic>
        <p:nvPicPr>
          <p:cNvPr id="10"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dissolve">
                                      <p:cBhvr>
                                        <p:cTn id="12" dur="500"/>
                                        <p:tgtEl>
                                          <p:spTgt spid="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dissolve">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73038" y="658813"/>
            <a:ext cx="8809037" cy="6018212"/>
          </a:xfrm>
          <a:prstGeom prst="rect">
            <a:avLst/>
          </a:prstGeom>
          <a:noFill/>
          <a:ln>
            <a:miter lim="800000"/>
            <a:headEnd/>
            <a:tailEnd/>
          </a:ln>
        </p:spPr>
        <p:txBody>
          <a:bodyPr/>
          <a:lstStyle/>
          <a:p>
            <a:pPr eaLnBrk="1" hangingPunct="1">
              <a:lnSpc>
                <a:spcPct val="100000"/>
              </a:lnSpc>
              <a:buSzPct val="120000"/>
              <a:buFont typeface="Wingdings" pitchFamily="2" charset="2"/>
              <a:buChar char="Ø"/>
            </a:pPr>
            <a:r>
              <a:rPr lang="en-US" altLang="zh-CN" b="1" dirty="0" smtClean="0">
                <a:ea typeface="微软雅黑" pitchFamily="34" charset="-122"/>
              </a:rPr>
              <a:t> </a:t>
            </a:r>
            <a:r>
              <a:rPr lang="en-US" altLang="zh-CN" sz="3200" b="1" dirty="0" smtClean="0">
                <a:ea typeface="微软雅黑" pitchFamily="34" charset="-122"/>
              </a:rPr>
              <a:t>a hall of residence</a:t>
            </a:r>
            <a:endParaRPr lang="en-US" altLang="zh-CN" sz="3200" dirty="0" smtClean="0"/>
          </a:p>
          <a:p>
            <a:pPr algn="just">
              <a:lnSpc>
                <a:spcPct val="100000"/>
              </a:lnSpc>
              <a:buSzPct val="120000"/>
              <a:buFontTx/>
              <a:buNone/>
            </a:pPr>
            <a:r>
              <a:rPr lang="en-US" altLang="zh-CN" dirty="0" smtClean="0"/>
              <a:t>        </a:t>
            </a:r>
            <a:r>
              <a:rPr lang="en-US" altLang="zh-CN" sz="2800" dirty="0" smtClean="0"/>
              <a:t>A hall of residence (</a:t>
            </a:r>
            <a:r>
              <a:rPr lang="en-US" altLang="zh-CN" sz="2800" i="1" dirty="0" err="1" smtClean="0"/>
              <a:t>AmE</a:t>
            </a:r>
            <a:r>
              <a:rPr lang="en-US" altLang="zh-CN" sz="2800" i="1" dirty="0" smtClean="0"/>
              <a:t> </a:t>
            </a:r>
            <a:r>
              <a:rPr lang="en-US" altLang="zh-CN" sz="2800" dirty="0" smtClean="0"/>
              <a:t>dormitory) is a place where students live, often a large building or a series of buildings with accommodation and some social  facilities. Food may be provided or the hall may be self-catering (students arrange their own meals and cook for themselves).</a:t>
            </a: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4098" name="Picture 2"/>
          <p:cNvPicPr>
            <a:picLocks noChangeAspect="1" noChangeArrowheads="1"/>
          </p:cNvPicPr>
          <p:nvPr/>
        </p:nvPicPr>
        <p:blipFill>
          <a:blip r:embed="rId6"/>
          <a:srcRect/>
          <a:stretch>
            <a:fillRect/>
          </a:stretch>
        </p:blipFill>
        <p:spPr bwMode="auto">
          <a:xfrm>
            <a:off x="2028543" y="3462617"/>
            <a:ext cx="4772025" cy="316230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8" name="内容占位符 1"/>
          <p:cNvSpPr>
            <a:spLocks/>
          </p:cNvSpPr>
          <p:nvPr/>
        </p:nvSpPr>
        <p:spPr bwMode="auto">
          <a:xfrm>
            <a:off x="179389" y="655638"/>
            <a:ext cx="8802685" cy="6049962"/>
          </a:xfrm>
          <a:prstGeom prst="rect">
            <a:avLst/>
          </a:prstGeom>
          <a:noFill/>
          <a:ln w="9525">
            <a:noFill/>
            <a:miter lim="800000"/>
            <a:headEnd/>
            <a:tailEnd/>
          </a:ln>
        </p:spPr>
        <p:txBody>
          <a:bodyPr/>
          <a:lstStyle/>
          <a:p>
            <a:pPr marL="536575" lvl="0" indent="-536575" eaLnBrk="1" hangingPunct="1">
              <a:spcBef>
                <a:spcPct val="20000"/>
              </a:spcBef>
              <a:spcAft>
                <a:spcPts val="600"/>
              </a:spcAft>
              <a:buSzPct val="120000"/>
              <a:tabLst>
                <a:tab pos="261938" algn="l"/>
                <a:tab pos="363538" algn="l"/>
              </a:tabLst>
            </a:pPr>
            <a:r>
              <a:rPr lang="en-US" altLang="zh-CN" sz="3200" b="1" dirty="0" smtClean="0">
                <a:solidFill>
                  <a:prstClr val="black"/>
                </a:solidFill>
                <a:latin typeface="Calibri"/>
                <a:ea typeface="微软雅黑" pitchFamily="34" charset="-122"/>
              </a:rPr>
              <a:t>warden                  </a:t>
            </a:r>
            <a:r>
              <a:rPr lang="en-US" altLang="zh-CN" sz="2800" i="1" dirty="0" smtClean="0">
                <a:solidFill>
                  <a:srgbClr val="C00000"/>
                </a:solidFill>
                <a:latin typeface="Calibri"/>
                <a:ea typeface="微软雅黑" pitchFamily="34" charset="-122"/>
              </a:rPr>
              <a:t>n.</a:t>
            </a:r>
            <a:r>
              <a:rPr lang="en-US" altLang="zh-CN" sz="2800" dirty="0" smtClean="0">
                <a:solidFill>
                  <a:srgbClr val="C00000"/>
                </a:solidFill>
                <a:latin typeface="Calibri"/>
                <a:ea typeface="微软雅黑" pitchFamily="34" charset="-122"/>
              </a:rPr>
              <a:t> [C]</a:t>
            </a:r>
            <a:r>
              <a:rPr lang="en-US" altLang="zh-CN" sz="2800" dirty="0" smtClean="0">
                <a:solidFill>
                  <a:srgbClr val="C00000"/>
                </a:solidFill>
                <a:latin typeface="Calibri"/>
                <a:ea typeface="宋体"/>
              </a:rPr>
              <a:t> </a:t>
            </a:r>
            <a:endParaRPr lang="en-US" altLang="zh-CN" sz="2800" dirty="0" smtClean="0">
              <a:solidFill>
                <a:srgbClr val="C00000"/>
              </a:solidFill>
            </a:endParaRPr>
          </a:p>
          <a:p>
            <a:pPr marL="363538" indent="-363538" algn="just">
              <a:lnSpc>
                <a:spcPct val="85000"/>
              </a:lnSpc>
              <a:spcBef>
                <a:spcPct val="20000"/>
              </a:spcBef>
              <a:spcAft>
                <a:spcPts val="600"/>
              </a:spcAft>
              <a:buSzPct val="120000"/>
              <a:buFont typeface="Arial" charset="0"/>
              <a:buNone/>
              <a:tabLst>
                <a:tab pos="261938" algn="l"/>
                <a:tab pos="363538" algn="l"/>
                <a:tab pos="449263" algn="l"/>
              </a:tabLst>
            </a:pPr>
            <a:r>
              <a:rPr lang="en-US" altLang="zh-CN" sz="2800" b="1" dirty="0" smtClean="0"/>
              <a:t>1.</a:t>
            </a:r>
            <a:r>
              <a:rPr lang="en-US" altLang="zh-CN" sz="2800" dirty="0" smtClean="0"/>
              <a:t> </a:t>
            </a:r>
            <a:r>
              <a:rPr lang="en-US" sz="2800" dirty="0" smtClean="0"/>
              <a:t>sb. whose job is to be responsible for a particular place or thing, and who checks </a:t>
            </a:r>
            <a:r>
              <a:rPr lang="en-US" sz="2800" spc="-150" dirty="0" smtClean="0"/>
              <a:t>that rules are obeyed  </a:t>
            </a:r>
            <a:r>
              <a:rPr lang="zh-CN" altLang="en-US" sz="2400" spc="-150" dirty="0" smtClean="0">
                <a:solidFill>
                  <a:srgbClr val="0070C0"/>
                </a:solidFill>
              </a:rPr>
              <a:t>看守</a:t>
            </a:r>
            <a:r>
              <a:rPr lang="zh-CN" altLang="en-US" sz="2400" spc="-150" dirty="0">
                <a:solidFill>
                  <a:srgbClr val="0070C0"/>
                </a:solidFill>
              </a:rPr>
              <a:t>人； 监管人；管理人 </a:t>
            </a:r>
            <a:endParaRPr lang="en-US" altLang="zh-CN" sz="2400" spc="-150" dirty="0" smtClean="0">
              <a:solidFill>
                <a:srgbClr val="0070C0"/>
              </a:solidFill>
            </a:endParaRPr>
          </a:p>
          <a:p>
            <a:pPr marL="363538" indent="-363538" algn="just">
              <a:lnSpc>
                <a:spcPct val="85000"/>
              </a:lnSpc>
              <a:spcBef>
                <a:spcPct val="20000"/>
              </a:spcBef>
              <a:spcAft>
                <a:spcPts val="600"/>
              </a:spcAft>
              <a:buSzPct val="120000"/>
              <a:buFont typeface="Arial" charset="0"/>
              <a:buNone/>
              <a:tabLst>
                <a:tab pos="446088" algn="l"/>
                <a:tab pos="714375" algn="l"/>
              </a:tabLst>
            </a:pPr>
            <a:r>
              <a:rPr lang="en-US" altLang="zh-CN" sz="2800" i="1" dirty="0" smtClean="0"/>
              <a:t>e.g. </a:t>
            </a:r>
            <a:r>
              <a:rPr lang="en-US" altLang="zh-CN" sz="2800" dirty="0" smtClean="0"/>
              <a:t>He wants to be a warden </a:t>
            </a:r>
            <a:r>
              <a:rPr lang="en-US" altLang="zh-CN" sz="2800" dirty="0"/>
              <a:t>of </a:t>
            </a:r>
            <a:r>
              <a:rPr lang="en-US" altLang="zh-CN" sz="2800" dirty="0" smtClean="0"/>
              <a:t>the </a:t>
            </a:r>
            <a:r>
              <a:rPr lang="en-US" altLang="zh-CN" sz="2800" dirty="0"/>
              <a:t>local nature reserve </a:t>
            </a:r>
            <a:r>
              <a:rPr lang="en-US" altLang="zh-CN" sz="2800" dirty="0" smtClean="0"/>
              <a:t>             after graduation.</a:t>
            </a:r>
            <a:endParaRPr lang="en-US" altLang="zh-CN" sz="2800" dirty="0"/>
          </a:p>
          <a:p>
            <a:pPr marL="363538" indent="-363538" eaLnBrk="1" hangingPunct="1">
              <a:spcBef>
                <a:spcPct val="20000"/>
              </a:spcBef>
              <a:spcAft>
                <a:spcPts val="600"/>
              </a:spcAft>
              <a:buSzPct val="120000"/>
              <a:buFont typeface="Arial" charset="0"/>
              <a:buNone/>
              <a:tabLst>
                <a:tab pos="261938" algn="l"/>
                <a:tab pos="363538" algn="l"/>
                <a:tab pos="449263" algn="l"/>
              </a:tabLst>
            </a:pPr>
            <a:r>
              <a:rPr lang="zh-CN" altLang="en-US" sz="2400" dirty="0">
                <a:solidFill>
                  <a:srgbClr val="0070C0"/>
                </a:solidFill>
              </a:rPr>
              <a:t>   </a:t>
            </a:r>
            <a:r>
              <a:rPr lang="zh-CN" altLang="en-US" sz="2400" dirty="0" smtClean="0">
                <a:solidFill>
                  <a:srgbClr val="0070C0"/>
                </a:solidFill>
              </a:rPr>
              <a:t>       他希望自己毕业后成为当地自然保护区的看守人。</a:t>
            </a:r>
            <a:endParaRPr lang="en-US" altLang="zh-CN" sz="2400" dirty="0" smtClean="0">
              <a:solidFill>
                <a:srgbClr val="0070C0"/>
              </a:solidFill>
            </a:endParaRPr>
          </a:p>
          <a:p>
            <a:pPr marL="363538" indent="-363538" algn="just" eaLnBrk="1" hangingPunct="1">
              <a:spcBef>
                <a:spcPct val="20000"/>
              </a:spcBef>
              <a:spcAft>
                <a:spcPts val="600"/>
              </a:spcAft>
              <a:buSzPct val="120000"/>
              <a:buFont typeface="Wingdings" pitchFamily="2" charset="2"/>
              <a:buChar char="Ø"/>
              <a:tabLst>
                <a:tab pos="261938" algn="l"/>
                <a:tab pos="363538" algn="l"/>
                <a:tab pos="449263" algn="l"/>
              </a:tabLst>
            </a:pPr>
            <a:r>
              <a:rPr lang="en-US" altLang="zh-CN" sz="2800" dirty="0" smtClean="0">
                <a:latin typeface="+mn-lt"/>
              </a:rPr>
              <a:t>A warden is an adult who looks after the buildings and facilities in a hall of residence. A warden may also be an academic teacher. He or she may be assisted by sub-wardens, who are generally postgraduate students (they receive some payment and free / cheap accommodation). </a:t>
            </a:r>
            <a:endParaRPr lang="en-US" altLang="zh-CN" sz="800" dirty="0"/>
          </a:p>
          <a:p>
            <a:pPr marL="363538" indent="-363538" algn="just" eaLnBrk="0" hangingPunct="0">
              <a:lnSpc>
                <a:spcPct val="80000"/>
              </a:lnSpc>
              <a:spcBef>
                <a:spcPct val="20000"/>
              </a:spcBef>
              <a:buSzPct val="120000"/>
              <a:buFont typeface="Arial" charset="0"/>
              <a:buNone/>
              <a:tabLst>
                <a:tab pos="261938" algn="l"/>
                <a:tab pos="363538" algn="l"/>
                <a:tab pos="449263" algn="l"/>
              </a:tabLst>
            </a:pPr>
            <a:endParaRPr lang="en-US" altLang="zh-CN" sz="2800" dirty="0"/>
          </a:p>
          <a:p>
            <a:pPr marL="363538" indent="-363538" algn="just" eaLnBrk="0" hangingPunct="0">
              <a:lnSpc>
                <a:spcPct val="80000"/>
              </a:lnSpc>
              <a:spcBef>
                <a:spcPct val="20000"/>
              </a:spcBef>
              <a:buSzPct val="120000"/>
              <a:buFont typeface="Arial" charset="0"/>
              <a:buNone/>
              <a:tabLst>
                <a:tab pos="261938" algn="l"/>
                <a:tab pos="363538" algn="l"/>
                <a:tab pos="449263" algn="l"/>
              </a:tabLst>
            </a:pPr>
            <a:r>
              <a:rPr lang="en-US" altLang="zh-CN" sz="2800" dirty="0"/>
              <a:t>           </a:t>
            </a:r>
            <a:r>
              <a:rPr lang="en-US" altLang="zh-CN" sz="3200" dirty="0"/>
              <a:t> </a:t>
            </a:r>
          </a:p>
          <a:p>
            <a:pPr marL="1169988" lvl="1" algn="just" eaLnBrk="0" hangingPunct="0">
              <a:lnSpc>
                <a:spcPct val="80000"/>
              </a:lnSpc>
              <a:spcBef>
                <a:spcPct val="20000"/>
              </a:spcBef>
              <a:tabLst>
                <a:tab pos="261938" algn="l"/>
                <a:tab pos="363538" algn="l"/>
                <a:tab pos="449263" algn="l"/>
              </a:tabLst>
            </a:pPr>
            <a:endParaRPr lang="zh-CN" altLang="en-US" sz="2800" dirty="0"/>
          </a:p>
        </p:txBody>
      </p:sp>
      <p:pic>
        <p:nvPicPr>
          <p:cNvPr id="5123" name="Picture 3"/>
          <p:cNvPicPr>
            <a:picLocks noChangeAspect="1" noChangeArrowheads="1"/>
          </p:cNvPicPr>
          <p:nvPr/>
        </p:nvPicPr>
        <p:blipFill>
          <a:blip r:embed="rId3"/>
          <a:srcRect/>
          <a:stretch>
            <a:fillRect/>
          </a:stretch>
        </p:blipFill>
        <p:spPr bwMode="auto">
          <a:xfrm>
            <a:off x="1828800" y="819150"/>
            <a:ext cx="1028700" cy="304800"/>
          </a:xfrm>
          <a:prstGeom prst="rect">
            <a:avLst/>
          </a:prstGeom>
          <a:noFill/>
          <a:ln w="9525">
            <a:noFill/>
            <a:miter lim="800000"/>
            <a:headEnd/>
            <a:tailEnd/>
          </a:ln>
          <a:effectLst/>
        </p:spPr>
      </p:pic>
      <p:pic>
        <p:nvPicPr>
          <p:cNvPr id="10"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12"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dissolve">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p:cNvSpPr>
          <p:nvPr/>
        </p:nvSpPr>
        <p:spPr bwMode="auto">
          <a:xfrm>
            <a:off x="179390" y="655638"/>
            <a:ext cx="4583110" cy="6049962"/>
          </a:xfrm>
          <a:prstGeom prst="rect">
            <a:avLst/>
          </a:prstGeom>
          <a:noFill/>
          <a:ln w="9525">
            <a:noFill/>
            <a:miter lim="800000"/>
            <a:headEnd/>
            <a:tailEnd/>
          </a:ln>
        </p:spPr>
        <p:txBody>
          <a:bodyPr/>
          <a:lstStyle/>
          <a:p>
            <a:pPr marL="363538" indent="-363538">
              <a:spcBef>
                <a:spcPct val="20000"/>
              </a:spcBef>
              <a:spcAft>
                <a:spcPts val="600"/>
              </a:spcAft>
              <a:buSzPct val="120000"/>
              <a:buFont typeface="Arial" charset="0"/>
              <a:buNone/>
              <a:tabLst>
                <a:tab pos="261938" algn="l"/>
                <a:tab pos="363538" algn="l"/>
                <a:tab pos="449263" algn="l"/>
              </a:tabLst>
            </a:pPr>
            <a:endParaRPr lang="en-US" altLang="zh-CN" sz="800" dirty="0"/>
          </a:p>
          <a:p>
            <a:pPr marL="363538" indent="-363538" algn="just">
              <a:lnSpc>
                <a:spcPct val="125000"/>
              </a:lnSpc>
              <a:spcBef>
                <a:spcPct val="20000"/>
              </a:spcBef>
              <a:spcAft>
                <a:spcPts val="600"/>
              </a:spcAft>
              <a:buSzPct val="120000"/>
              <a:tabLst>
                <a:tab pos="261938" algn="l"/>
                <a:tab pos="363538" algn="l"/>
                <a:tab pos="449263" algn="l"/>
              </a:tabLst>
            </a:pPr>
            <a:r>
              <a:rPr lang="en-US" altLang="zh-CN" sz="2800" b="1" dirty="0" smtClean="0"/>
              <a:t>2.</a:t>
            </a:r>
            <a:r>
              <a:rPr lang="en-US" altLang="zh-CN" sz="2800" dirty="0" smtClean="0"/>
              <a:t> (</a:t>
            </a:r>
            <a:r>
              <a:rPr lang="en-US" altLang="zh-CN" sz="2800" i="1" dirty="0" err="1" smtClean="0"/>
              <a:t>AmE</a:t>
            </a:r>
            <a:r>
              <a:rPr lang="en-US" altLang="zh-CN" sz="2800" dirty="0" smtClean="0"/>
              <a:t>) a governor of a prison </a:t>
            </a:r>
            <a:r>
              <a:rPr lang="zh-CN" altLang="en-US" sz="2400" dirty="0" smtClean="0">
                <a:solidFill>
                  <a:srgbClr val="0070C0"/>
                </a:solidFill>
              </a:rPr>
              <a:t>典狱长；监狱长</a:t>
            </a:r>
            <a:endParaRPr lang="en-US" altLang="zh-CN" sz="2400" dirty="0">
              <a:solidFill>
                <a:srgbClr val="0070C0"/>
              </a:solidFill>
            </a:endParaRPr>
          </a:p>
          <a:p>
            <a:pPr marL="363538" indent="-363538" algn="just" eaLnBrk="0" hangingPunct="0">
              <a:lnSpc>
                <a:spcPct val="125000"/>
              </a:lnSpc>
              <a:spcBef>
                <a:spcPct val="20000"/>
              </a:spcBef>
              <a:spcAft>
                <a:spcPts val="600"/>
              </a:spcAft>
              <a:buSzPct val="120000"/>
              <a:buFont typeface="Arial" charset="0"/>
              <a:buNone/>
              <a:tabLst>
                <a:tab pos="261938" algn="l"/>
                <a:tab pos="363538" algn="l"/>
                <a:tab pos="449263" algn="l"/>
              </a:tabLst>
            </a:pPr>
            <a:r>
              <a:rPr lang="en-US" altLang="zh-CN" sz="2800" i="1" dirty="0" smtClean="0"/>
              <a:t>e.g</a:t>
            </a:r>
            <a:r>
              <a:rPr lang="en-US" altLang="zh-CN" sz="2800" i="1" dirty="0"/>
              <a:t>. </a:t>
            </a:r>
            <a:r>
              <a:rPr lang="en-US" altLang="zh-CN" sz="2800" dirty="0"/>
              <a:t>He is a</a:t>
            </a:r>
            <a:r>
              <a:rPr lang="en-US" altLang="zh-CN" sz="2800" i="1" dirty="0"/>
              <a:t> </a:t>
            </a:r>
            <a:r>
              <a:rPr lang="en-US" altLang="zh-CN" sz="2800" dirty="0"/>
              <a:t>warden who keeps order by hectoring </a:t>
            </a:r>
            <a:r>
              <a:rPr lang="en-US" altLang="zh-CN" sz="2800" dirty="0" smtClean="0"/>
              <a:t>his prisoners.</a:t>
            </a:r>
          </a:p>
          <a:p>
            <a:pPr marL="363538" indent="-363538" algn="just">
              <a:lnSpc>
                <a:spcPct val="125000"/>
              </a:lnSpc>
              <a:spcBef>
                <a:spcPct val="20000"/>
              </a:spcBef>
              <a:spcAft>
                <a:spcPts val="600"/>
              </a:spcAft>
              <a:buSzPct val="120000"/>
              <a:tabLst>
                <a:tab pos="261938" algn="l"/>
                <a:tab pos="363538" algn="l"/>
                <a:tab pos="449263" algn="l"/>
              </a:tabLst>
            </a:pPr>
            <a:r>
              <a:rPr lang="zh-CN" altLang="en-US" sz="2400" dirty="0" smtClean="0">
                <a:solidFill>
                  <a:srgbClr val="0070C0"/>
                </a:solidFill>
              </a:rPr>
              <a:t>     他是个靠吓唬犯人来维持秩序的监狱长。</a:t>
            </a:r>
          </a:p>
          <a:p>
            <a:pPr marL="363538" indent="-363538" algn="just" eaLnBrk="0" hangingPunct="0">
              <a:lnSpc>
                <a:spcPct val="80000"/>
              </a:lnSpc>
              <a:spcBef>
                <a:spcPct val="20000"/>
              </a:spcBef>
              <a:buSzPct val="120000"/>
              <a:buFont typeface="Arial" charset="0"/>
              <a:buNone/>
              <a:tabLst>
                <a:tab pos="261938" algn="l"/>
                <a:tab pos="363538" algn="l"/>
                <a:tab pos="449263" algn="l"/>
              </a:tabLst>
            </a:pPr>
            <a:endParaRPr lang="en-US" altLang="zh-CN" sz="2800" dirty="0"/>
          </a:p>
          <a:p>
            <a:pPr marL="363538" indent="-363538" algn="just" eaLnBrk="0" hangingPunct="0">
              <a:lnSpc>
                <a:spcPct val="80000"/>
              </a:lnSpc>
              <a:spcBef>
                <a:spcPct val="20000"/>
              </a:spcBef>
              <a:buSzPct val="120000"/>
              <a:buFont typeface="Arial" charset="0"/>
              <a:buNone/>
              <a:tabLst>
                <a:tab pos="261938" algn="l"/>
                <a:tab pos="363538" algn="l"/>
                <a:tab pos="449263" algn="l"/>
              </a:tabLst>
            </a:pPr>
            <a:r>
              <a:rPr lang="en-US" altLang="zh-CN" sz="2800" dirty="0"/>
              <a:t>           </a:t>
            </a:r>
            <a:r>
              <a:rPr lang="en-US" altLang="zh-CN" sz="3200" dirty="0"/>
              <a:t> </a:t>
            </a:r>
          </a:p>
          <a:p>
            <a:pPr marL="1169988" lvl="1" algn="just" eaLnBrk="0" hangingPunct="0">
              <a:lnSpc>
                <a:spcPct val="80000"/>
              </a:lnSpc>
              <a:spcBef>
                <a:spcPct val="20000"/>
              </a:spcBef>
              <a:tabLst>
                <a:tab pos="261938" algn="l"/>
                <a:tab pos="363538" algn="l"/>
                <a:tab pos="449263" algn="l"/>
              </a:tabLst>
            </a:pPr>
            <a:endParaRPr lang="zh-CN" altLang="en-US" sz="2800" dirty="0"/>
          </a:p>
        </p:txBody>
      </p:sp>
      <p:pic>
        <p:nvPicPr>
          <p:cNvPr id="5122" name="Picture 2"/>
          <p:cNvPicPr>
            <a:picLocks noChangeAspect="1" noChangeArrowheads="1"/>
          </p:cNvPicPr>
          <p:nvPr/>
        </p:nvPicPr>
        <p:blipFill>
          <a:blip r:embed="rId6" cstate="print"/>
          <a:srcRect/>
          <a:stretch>
            <a:fillRect/>
          </a:stretch>
        </p:blipFill>
        <p:spPr bwMode="auto">
          <a:xfrm>
            <a:off x="5286375" y="1149199"/>
            <a:ext cx="3210219" cy="4479898"/>
          </a:xfrm>
          <a:prstGeom prst="rect">
            <a:avLst/>
          </a:prstGeom>
          <a:noFill/>
          <a:ln w="9525">
            <a:noFill/>
            <a:miter lim="800000"/>
            <a:headEnd/>
            <a:tailEnd/>
          </a:ln>
          <a:effectLst/>
        </p:spPr>
      </p:pic>
      <p:pic>
        <p:nvPicPr>
          <p:cNvPr id="10"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2563" y="611188"/>
            <a:ext cx="8789987" cy="6094412"/>
          </a:xfrm>
          <a:prstGeom prst="rect">
            <a:avLst/>
          </a:prstGeom>
          <a:noFill/>
          <a:ln>
            <a:miter lim="800000"/>
            <a:headEnd/>
            <a:tailEnd/>
          </a:ln>
        </p:spPr>
        <p:txBody>
          <a:bodyPr/>
          <a:lstStyle/>
          <a:p>
            <a:pPr algn="just" eaLnBrk="1" hangingPunct="1">
              <a:spcBef>
                <a:spcPts val="0"/>
              </a:spcBef>
              <a:buSzPct val="120000"/>
              <a:buFont typeface="Arial" charset="0"/>
              <a:buNone/>
            </a:pPr>
            <a:r>
              <a:rPr lang="en-US" altLang="zh-CN" sz="3200" b="1" dirty="0" smtClean="0"/>
              <a:t>sign</a:t>
            </a:r>
          </a:p>
          <a:p>
            <a:pPr marL="354013" indent="-352425" algn="just" eaLnBrk="1" hangingPunct="1">
              <a:spcBef>
                <a:spcPts val="0"/>
              </a:spcBef>
              <a:buSzPct val="120000"/>
              <a:buNone/>
            </a:pPr>
            <a:r>
              <a:rPr lang="en-US" altLang="zh-CN" b="1" dirty="0" smtClean="0"/>
              <a:t>1.</a:t>
            </a:r>
            <a:r>
              <a:rPr lang="en-US" altLang="zh-CN" dirty="0" smtClean="0"/>
              <a:t> </a:t>
            </a:r>
            <a:r>
              <a:rPr lang="en-US" altLang="zh-CN" i="1" spc="-150" dirty="0" smtClean="0">
                <a:solidFill>
                  <a:srgbClr val="C00000"/>
                </a:solidFill>
              </a:rPr>
              <a:t>n</a:t>
            </a:r>
            <a:r>
              <a:rPr lang="en-US" altLang="zh-CN" spc="-150" dirty="0" smtClean="0">
                <a:solidFill>
                  <a:srgbClr val="C00000"/>
                </a:solidFill>
              </a:rPr>
              <a:t>. [C] </a:t>
            </a:r>
            <a:r>
              <a:rPr lang="en-US" altLang="zh-CN" spc="-150" dirty="0" smtClean="0"/>
              <a:t>a flat object with words or pictures on it, put in a public place to provide information or advertise </a:t>
            </a:r>
            <a:r>
              <a:rPr lang="en-US" altLang="zh-CN" spc="-150" dirty="0" err="1" smtClean="0"/>
              <a:t>sth</a:t>
            </a:r>
            <a:r>
              <a:rPr lang="en-US" altLang="zh-CN" spc="-150" dirty="0" smtClean="0"/>
              <a:t>. </a:t>
            </a:r>
            <a:r>
              <a:rPr lang="zh-CN" altLang="en-US" sz="2400" spc="-150" dirty="0" smtClean="0">
                <a:solidFill>
                  <a:srgbClr val="0070C0"/>
                </a:solidFill>
              </a:rPr>
              <a:t>招牌；广告牌</a:t>
            </a:r>
          </a:p>
          <a:p>
            <a:pPr algn="just" eaLnBrk="1" hangingPunct="1">
              <a:spcBef>
                <a:spcPts val="0"/>
              </a:spcBef>
              <a:buSzPct val="120000"/>
              <a:buNone/>
            </a:pPr>
            <a:r>
              <a:rPr lang="en-US" altLang="zh-CN" i="1" dirty="0" smtClean="0"/>
              <a:t>e.g</a:t>
            </a:r>
            <a:r>
              <a:rPr lang="en-US" altLang="zh-CN" dirty="0" smtClean="0"/>
              <a:t>.</a:t>
            </a:r>
          </a:p>
          <a:p>
            <a:pPr algn="just" eaLnBrk="1" hangingPunct="1">
              <a:spcBef>
                <a:spcPts val="0"/>
              </a:spcBef>
              <a:buSzPct val="120000"/>
              <a:buNone/>
            </a:pPr>
            <a:r>
              <a:rPr lang="en-US" altLang="zh-CN" dirty="0" smtClean="0"/>
              <a:t>1. The sign by the road said “No Parking”.</a:t>
            </a:r>
          </a:p>
          <a:p>
            <a:pPr algn="just" eaLnBrk="1" hangingPunct="1">
              <a:spcBef>
                <a:spcPts val="0"/>
              </a:spcBef>
              <a:buSzPct val="120000"/>
              <a:buNone/>
            </a:pPr>
            <a:r>
              <a:rPr lang="zh-CN" altLang="en-US" sz="2400" dirty="0" smtClean="0">
                <a:solidFill>
                  <a:srgbClr val="0070C0"/>
                </a:solidFill>
                <a:latin typeface="+mn-ea"/>
              </a:rPr>
              <a:t>  路边的告示牌上写着“禁止停车”。</a:t>
            </a:r>
            <a:endParaRPr lang="en-US" altLang="zh-CN" sz="2400" dirty="0" smtClean="0">
              <a:solidFill>
                <a:srgbClr val="0070C0"/>
              </a:solidFill>
              <a:latin typeface="+mn-ea"/>
            </a:endParaRPr>
          </a:p>
          <a:p>
            <a:pPr algn="just" eaLnBrk="1" hangingPunct="1">
              <a:spcBef>
                <a:spcPts val="0"/>
              </a:spcBef>
              <a:buSzPct val="120000"/>
              <a:buNone/>
            </a:pPr>
            <a:r>
              <a:rPr lang="en-US" altLang="zh-CN" dirty="0" smtClean="0"/>
              <a:t>2. The welcome sign is up.</a:t>
            </a:r>
          </a:p>
          <a:p>
            <a:pPr algn="just" eaLnBrk="1" hangingPunct="1">
              <a:spcBef>
                <a:spcPts val="0"/>
              </a:spcBef>
              <a:buSzPct val="120000"/>
              <a:buNone/>
            </a:pPr>
            <a:r>
              <a:rPr lang="en-US" altLang="zh-CN" sz="2400" dirty="0" smtClean="0">
                <a:solidFill>
                  <a:srgbClr val="0070C0"/>
                </a:solidFill>
              </a:rPr>
              <a:t>     </a:t>
            </a:r>
            <a:r>
              <a:rPr lang="zh-CN" altLang="en-US" sz="2400" dirty="0" smtClean="0">
                <a:solidFill>
                  <a:srgbClr val="0070C0"/>
                </a:solidFill>
              </a:rPr>
              <a:t>欢迎的牌子已经竖起来了。</a:t>
            </a:r>
            <a:endParaRPr lang="en-US" altLang="zh-CN" sz="2400" dirty="0" smtClean="0">
              <a:solidFill>
                <a:srgbClr val="0070C0"/>
              </a:solidFill>
            </a:endParaRPr>
          </a:p>
          <a:p>
            <a:pPr marL="354013" indent="-352425" algn="just" eaLnBrk="1" hangingPunct="1">
              <a:spcBef>
                <a:spcPts val="0"/>
              </a:spcBef>
              <a:buSzPct val="120000"/>
              <a:buNone/>
            </a:pPr>
            <a:r>
              <a:rPr lang="en-US" altLang="zh-CN" b="1" dirty="0" smtClean="0"/>
              <a:t>2.</a:t>
            </a:r>
            <a:r>
              <a:rPr lang="en-US" altLang="zh-CN" dirty="0" smtClean="0"/>
              <a:t> </a:t>
            </a:r>
            <a:r>
              <a:rPr lang="en-US" altLang="zh-CN" i="1" dirty="0" smtClean="0">
                <a:solidFill>
                  <a:srgbClr val="C00000"/>
                </a:solidFill>
              </a:rPr>
              <a:t>n</a:t>
            </a:r>
            <a:r>
              <a:rPr lang="en-US" altLang="zh-CN" dirty="0" smtClean="0">
                <a:solidFill>
                  <a:srgbClr val="C00000"/>
                </a:solidFill>
              </a:rPr>
              <a:t>.[C, U] </a:t>
            </a:r>
            <a:r>
              <a:rPr lang="en-US" altLang="zh-CN" dirty="0" smtClean="0"/>
              <a:t>a piece of evidence that </a:t>
            </a:r>
            <a:r>
              <a:rPr lang="en-US" altLang="zh-CN" dirty="0" err="1" smtClean="0"/>
              <a:t>sth</a:t>
            </a:r>
            <a:r>
              <a:rPr lang="en-US" altLang="zh-CN" dirty="0" smtClean="0"/>
              <a:t>. is happening or that   </a:t>
            </a:r>
            <a:r>
              <a:rPr lang="en-US" altLang="zh-CN" dirty="0" err="1" smtClean="0"/>
              <a:t>sth</a:t>
            </a:r>
            <a:r>
              <a:rPr lang="en-US" altLang="zh-CN" dirty="0" smtClean="0"/>
              <a:t>. exists </a:t>
            </a:r>
            <a:r>
              <a:rPr lang="zh-CN" altLang="en-US" sz="2400" dirty="0" smtClean="0">
                <a:solidFill>
                  <a:srgbClr val="0070C0"/>
                </a:solidFill>
              </a:rPr>
              <a:t>迹象；标志</a:t>
            </a:r>
          </a:p>
          <a:p>
            <a:pPr algn="just" eaLnBrk="1" hangingPunct="1">
              <a:spcBef>
                <a:spcPts val="0"/>
              </a:spcBef>
              <a:buSzPct val="120000"/>
              <a:buNone/>
            </a:pPr>
            <a:r>
              <a:rPr lang="en-US" altLang="zh-CN" i="1" dirty="0" smtClean="0"/>
              <a:t>e.g.</a:t>
            </a:r>
          </a:p>
          <a:p>
            <a:pPr algn="just" eaLnBrk="1" hangingPunct="1">
              <a:spcBef>
                <a:spcPts val="0"/>
              </a:spcBef>
              <a:buSzPct val="120000"/>
              <a:buNone/>
            </a:pPr>
            <a:r>
              <a:rPr lang="en-US" altLang="zh-CN" dirty="0" smtClean="0"/>
              <a:t>1.</a:t>
            </a:r>
            <a:r>
              <a:rPr lang="en-US" dirty="0" smtClean="0"/>
              <a:t>  A cloudy sky is not always a sign of rain.</a:t>
            </a:r>
            <a:endParaRPr lang="en-US" altLang="zh-CN" sz="2400" dirty="0" smtClean="0">
              <a:solidFill>
                <a:srgbClr val="0070C0"/>
              </a:solidFill>
              <a:latin typeface="+mn-ea"/>
            </a:endParaRPr>
          </a:p>
          <a:p>
            <a:pPr marL="354013" indent="-352425" algn="just" eaLnBrk="1" hangingPunct="1">
              <a:spcBef>
                <a:spcPts val="0"/>
              </a:spcBef>
              <a:buSzPct val="120000"/>
              <a:buNone/>
            </a:pPr>
            <a:r>
              <a:rPr lang="en-US" altLang="zh-CN" dirty="0" smtClean="0"/>
              <a:t>2. Agitated activity by certain animals may be a sign of an  impending earthquake.</a:t>
            </a:r>
          </a:p>
          <a:p>
            <a:pPr algn="just" eaLnBrk="1" hangingPunct="1">
              <a:spcBef>
                <a:spcPts val="0"/>
              </a:spcBef>
              <a:buSzPct val="120000"/>
              <a:buNone/>
            </a:pPr>
            <a:r>
              <a:rPr lang="zh-CN" altLang="en-US" sz="2400" dirty="0" smtClean="0">
                <a:solidFill>
                  <a:srgbClr val="0070C0"/>
                </a:solidFill>
              </a:rPr>
              <a:t>     某些动物烦躁不安可能是地震临震前的预兆。</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a:srcRect/>
          <a:stretch>
            <a:fillRect/>
          </a:stretch>
        </p:blipFill>
        <p:spPr bwMode="auto">
          <a:xfrm>
            <a:off x="6714676" y="6297194"/>
            <a:ext cx="912813" cy="228600"/>
          </a:xfrm>
          <a:prstGeom prst="rect">
            <a:avLst/>
          </a:prstGeom>
          <a:noFill/>
          <a:ln w="9525">
            <a:noFill/>
            <a:miter lim="800000"/>
            <a:headEnd/>
            <a:tailEnd/>
          </a:ln>
        </p:spPr>
      </p:pic>
      <p:sp>
        <p:nvSpPr>
          <p:cNvPr id="10" name="TextBox 9"/>
          <p:cNvSpPr txBox="1"/>
          <p:nvPr/>
        </p:nvSpPr>
        <p:spPr>
          <a:xfrm>
            <a:off x="6343650" y="4781550"/>
            <a:ext cx="2600325" cy="461665"/>
          </a:xfrm>
          <a:prstGeom prst="rect">
            <a:avLst/>
          </a:prstGeom>
          <a:noFill/>
        </p:spPr>
        <p:txBody>
          <a:bodyPr wrap="square" rtlCol="0">
            <a:spAutoFit/>
          </a:bodyPr>
          <a:lstStyle/>
          <a:p>
            <a:r>
              <a:rPr lang="zh-CN" altLang="en-US" sz="2400" dirty="0" smtClean="0">
                <a:solidFill>
                  <a:srgbClr val="0070C0"/>
                </a:solidFill>
              </a:rPr>
              <a:t>阴天未必有雨。</a:t>
            </a:r>
            <a:endParaRPr lang="zh-CN" altLang="en-US" sz="2400" dirty="0">
              <a:solidFill>
                <a:srgbClr val="0070C0"/>
              </a:solidFill>
            </a:endParaRPr>
          </a:p>
        </p:txBody>
      </p:sp>
      <p:pic>
        <p:nvPicPr>
          <p:cNvPr id="11"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2050" name="Picture 2"/>
          <p:cNvPicPr>
            <a:picLocks noChangeAspect="1" noChangeArrowheads="1"/>
          </p:cNvPicPr>
          <p:nvPr/>
        </p:nvPicPr>
        <p:blipFill>
          <a:blip r:embed="rId6"/>
          <a:srcRect/>
          <a:stretch>
            <a:fillRect/>
          </a:stretch>
        </p:blipFill>
        <p:spPr bwMode="auto">
          <a:xfrm>
            <a:off x="1166813" y="723900"/>
            <a:ext cx="714375" cy="285750"/>
          </a:xfrm>
          <a:prstGeom prst="rect">
            <a:avLst/>
          </a:prstGeom>
          <a:noFill/>
          <a:ln w="9525">
            <a:noFill/>
            <a:miter lim="800000"/>
            <a:headEnd/>
            <a:tailEnd/>
          </a:ln>
          <a:effectLst/>
        </p:spPr>
      </p:pic>
      <p:pic>
        <p:nvPicPr>
          <p:cNvPr id="12"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dissolve">
                                      <p:cBhvr>
                                        <p:cTn id="12" dur="500"/>
                                        <p:tgtEl>
                                          <p:spTgt spid="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11" end="11"/>
                                            </p:txEl>
                                          </p:spTgt>
                                        </p:tgtEl>
                                        <p:attrNameLst>
                                          <p:attrName>style.visibility</p:attrName>
                                        </p:attrNameLst>
                                      </p:cBhvr>
                                      <p:to>
                                        <p:strVal val="visible"/>
                                      </p:to>
                                    </p:set>
                                    <p:animEffect transition="in" filter="dissolve">
                                      <p:cBhvr>
                                        <p:cTn id="22" dur="500"/>
                                        <p:tgtEl>
                                          <p:spTgt spid="8">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2563" y="658813"/>
            <a:ext cx="8789987" cy="6037262"/>
          </a:xfrm>
          <a:prstGeom prst="rect">
            <a:avLst/>
          </a:prstGeom>
          <a:noFill/>
          <a:ln>
            <a:miter lim="800000"/>
            <a:headEnd/>
            <a:tailEnd/>
          </a:ln>
        </p:spPr>
        <p:txBody>
          <a:bodyPr/>
          <a:lstStyle/>
          <a:p>
            <a:pPr marL="354013" indent="-352425" algn="just">
              <a:lnSpc>
                <a:spcPct val="100000"/>
              </a:lnSpc>
              <a:buNone/>
            </a:pPr>
            <a:r>
              <a:rPr lang="en-US" altLang="zh-CN" b="1" dirty="0" smtClean="0"/>
              <a:t>3. </a:t>
            </a:r>
            <a:r>
              <a:rPr lang="en-US" altLang="zh-CN" i="1" spc="-150" dirty="0" smtClean="0">
                <a:solidFill>
                  <a:srgbClr val="C00000"/>
                </a:solidFill>
              </a:rPr>
              <a:t>v</a:t>
            </a:r>
            <a:r>
              <a:rPr lang="en-US" altLang="zh-CN" spc="-150" dirty="0" smtClean="0">
                <a:solidFill>
                  <a:srgbClr val="C00000"/>
                </a:solidFill>
              </a:rPr>
              <a:t>.   </a:t>
            </a:r>
            <a:r>
              <a:rPr lang="en-US" altLang="zh-CN" dirty="0" smtClean="0"/>
              <a:t>write your name on </a:t>
            </a:r>
            <a:r>
              <a:rPr lang="en-US" altLang="zh-CN" dirty="0" err="1" smtClean="0"/>
              <a:t>sth</a:t>
            </a:r>
            <a:r>
              <a:rPr lang="en-US" altLang="zh-CN" dirty="0" smtClean="0"/>
              <a:t>. in your own personal way </a:t>
            </a:r>
            <a:r>
              <a:rPr lang="zh-CN" altLang="en-US" sz="2400" dirty="0" smtClean="0">
                <a:solidFill>
                  <a:srgbClr val="0070C0"/>
                </a:solidFill>
              </a:rPr>
              <a:t>签字（于）；签名（于）</a:t>
            </a:r>
          </a:p>
          <a:p>
            <a:pPr eaLnBrk="1" hangingPunct="1">
              <a:lnSpc>
                <a:spcPct val="100000"/>
              </a:lnSpc>
              <a:buSzPct val="120000"/>
              <a:buFont typeface="Arial" charset="0"/>
              <a:buNone/>
            </a:pPr>
            <a:r>
              <a:rPr lang="en-US" altLang="zh-CN" sz="2800" i="1" dirty="0" smtClean="0"/>
              <a:t>e.g.</a:t>
            </a:r>
          </a:p>
          <a:p>
            <a:pPr marL="354013" indent="-352425" algn="just">
              <a:lnSpc>
                <a:spcPct val="100000"/>
              </a:lnSpc>
              <a:buSzPct val="120000"/>
              <a:buNone/>
            </a:pPr>
            <a:r>
              <a:rPr lang="en-US" altLang="zh-CN" sz="2800" dirty="0" smtClean="0"/>
              <a:t>1. </a:t>
            </a:r>
            <a:r>
              <a:rPr lang="en-US" altLang="zh-CN" dirty="0" smtClean="0"/>
              <a:t>Please sign your name on the bottom line if you want to  cash the check.</a:t>
            </a:r>
            <a:endParaRPr lang="en-US" altLang="zh-CN" sz="2800" dirty="0" smtClean="0"/>
          </a:p>
          <a:p>
            <a:pPr>
              <a:lnSpc>
                <a:spcPct val="100000"/>
              </a:lnSpc>
              <a:buSzPct val="120000"/>
              <a:buNone/>
            </a:pPr>
            <a:r>
              <a:rPr lang="zh-CN" altLang="en-US" sz="2400" dirty="0" smtClean="0">
                <a:solidFill>
                  <a:schemeClr val="hlink"/>
                </a:solidFill>
              </a:rPr>
              <a:t>     你如果想兑支票，请在底线上签名。</a:t>
            </a:r>
            <a:endParaRPr lang="en-US" altLang="zh-CN" sz="2800" dirty="0" smtClean="0"/>
          </a:p>
          <a:p>
            <a:pPr>
              <a:lnSpc>
                <a:spcPct val="100000"/>
              </a:lnSpc>
              <a:buSzPct val="120000"/>
              <a:buNone/>
            </a:pPr>
            <a:r>
              <a:rPr lang="en-US" altLang="zh-CN" sz="2800" dirty="0" smtClean="0"/>
              <a:t>2. </a:t>
            </a:r>
            <a:r>
              <a:rPr lang="en-US" altLang="zh-CN" dirty="0" smtClean="0"/>
              <a:t>He signed his name in the presence of two witnesses.</a:t>
            </a:r>
            <a:endParaRPr lang="en-US" altLang="zh-CN" sz="2800" dirty="0" smtClean="0"/>
          </a:p>
          <a:p>
            <a:pPr>
              <a:lnSpc>
                <a:spcPct val="100000"/>
              </a:lnSpc>
              <a:buSzPct val="120000"/>
              <a:buNone/>
            </a:pPr>
            <a:r>
              <a:rPr lang="zh-CN" altLang="en-US" sz="2400" dirty="0" smtClean="0">
                <a:solidFill>
                  <a:schemeClr val="hlink"/>
                </a:solidFill>
              </a:rPr>
              <a:t>     他当着两个证人的面签上了自己的名字。</a:t>
            </a:r>
            <a:endParaRPr lang="en-US" altLang="zh-CN" sz="2400" dirty="0" smtClean="0">
              <a:solidFill>
                <a:schemeClr val="hlink"/>
              </a:solidFill>
            </a:endParaRPr>
          </a:p>
          <a:p>
            <a:pPr>
              <a:lnSpc>
                <a:spcPct val="100000"/>
              </a:lnSpc>
              <a:buSzPct val="120000"/>
              <a:buNone/>
            </a:pPr>
            <a:r>
              <a:rPr lang="en-US" altLang="zh-CN" b="1" dirty="0" smtClean="0">
                <a:solidFill>
                  <a:schemeClr val="accent6">
                    <a:lumMod val="50000"/>
                  </a:schemeClr>
                </a:solidFill>
              </a:rPr>
              <a:t>See also:  </a:t>
            </a:r>
            <a:r>
              <a:rPr lang="en-US" altLang="zh-CN" b="1" dirty="0" smtClean="0">
                <a:hlinkClick r:id="rId6" action="ppaction://hlinksldjump"/>
              </a:rPr>
              <a:t>sign up for</a:t>
            </a:r>
            <a:endParaRPr lang="en-US" altLang="zh-CN" b="1" dirty="0" smtClean="0"/>
          </a:p>
          <a:p>
            <a:pPr>
              <a:buSzPct val="120000"/>
              <a:buFontTx/>
              <a:buNone/>
            </a:pPr>
            <a:endParaRPr lang="zh-CN" altLang="en-US" sz="2800" dirty="0" smtClean="0"/>
          </a:p>
        </p:txBody>
      </p:sp>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2563" y="658813"/>
            <a:ext cx="8789987" cy="6037262"/>
          </a:xfrm>
          <a:prstGeom prst="rect">
            <a:avLst/>
          </a:prstGeom>
          <a:noFill/>
          <a:ln>
            <a:miter lim="800000"/>
            <a:headEnd/>
            <a:tailEnd/>
          </a:ln>
        </p:spPr>
        <p:txBody>
          <a:bodyPr/>
          <a:lstStyle/>
          <a:p>
            <a:pPr algn="just">
              <a:lnSpc>
                <a:spcPct val="100000"/>
              </a:lnSpc>
              <a:buNone/>
            </a:pPr>
            <a:r>
              <a:rPr lang="en-US" altLang="zh-CN" sz="3200" b="1" dirty="0" smtClean="0"/>
              <a:t>flush</a:t>
            </a:r>
            <a:r>
              <a:rPr lang="en-US" altLang="zh-CN" b="1" dirty="0" smtClean="0"/>
              <a:t>             </a:t>
            </a:r>
            <a:r>
              <a:rPr lang="en-US" altLang="zh-CN" i="1" spc="-150" dirty="0" smtClean="0">
                <a:solidFill>
                  <a:srgbClr val="C00000"/>
                </a:solidFill>
              </a:rPr>
              <a:t>vi</a:t>
            </a:r>
            <a:r>
              <a:rPr lang="en-US" altLang="zh-CN" spc="-150" dirty="0" smtClean="0">
                <a:solidFill>
                  <a:srgbClr val="C00000"/>
                </a:solidFill>
              </a:rPr>
              <a:t>.   </a:t>
            </a:r>
            <a:r>
              <a:rPr lang="en-US" altLang="zh-CN" spc="-150" dirty="0" smtClean="0"/>
              <a:t>if sb. flushes, their face becomes red because they are hot or ill, or feeling angry, embarrassed, or excited   </a:t>
            </a:r>
            <a:r>
              <a:rPr lang="zh-CN" altLang="en-US" sz="2400" spc="-150" dirty="0" smtClean="0">
                <a:solidFill>
                  <a:srgbClr val="0070C0"/>
                </a:solidFill>
              </a:rPr>
              <a:t>脸红</a:t>
            </a:r>
          </a:p>
          <a:p>
            <a:pPr eaLnBrk="1" hangingPunct="1">
              <a:lnSpc>
                <a:spcPct val="100000"/>
              </a:lnSpc>
              <a:buSzPct val="120000"/>
              <a:buFont typeface="Arial" charset="0"/>
              <a:buNone/>
            </a:pPr>
            <a:r>
              <a:rPr lang="en-US" altLang="zh-CN" sz="2800" i="1" dirty="0" smtClean="0"/>
              <a:t>e.g.</a:t>
            </a:r>
          </a:p>
          <a:p>
            <a:pPr algn="just">
              <a:lnSpc>
                <a:spcPct val="100000"/>
              </a:lnSpc>
              <a:buSzPct val="120000"/>
              <a:buNone/>
            </a:pPr>
            <a:r>
              <a:rPr lang="en-US" altLang="zh-CN" sz="2800" dirty="0" smtClean="0"/>
              <a:t>1. </a:t>
            </a:r>
            <a:r>
              <a:rPr lang="en-US" altLang="zh-CN" spc="-150" dirty="0" smtClean="0"/>
              <a:t>Mark flushed with annoyance,  but said nothing.</a:t>
            </a:r>
            <a:endParaRPr lang="zh-CN" altLang="en-US" dirty="0" smtClean="0"/>
          </a:p>
          <a:p>
            <a:pPr algn="just">
              <a:lnSpc>
                <a:spcPct val="100000"/>
              </a:lnSpc>
              <a:buSzPct val="120000"/>
              <a:buNone/>
            </a:pPr>
            <a:r>
              <a:rPr lang="zh-CN" altLang="en-US" sz="2400" dirty="0" smtClean="0">
                <a:solidFill>
                  <a:schemeClr val="hlink"/>
                </a:solidFill>
              </a:rPr>
              <a:t>     马克气得满脸通红，不过没说什么。</a:t>
            </a:r>
            <a:endParaRPr lang="en-US" altLang="zh-CN" sz="2800" dirty="0" smtClean="0"/>
          </a:p>
          <a:p>
            <a:pPr>
              <a:lnSpc>
                <a:spcPct val="100000"/>
              </a:lnSpc>
              <a:buSzPct val="120000"/>
              <a:buNone/>
            </a:pPr>
            <a:r>
              <a:rPr lang="en-US" altLang="zh-CN" sz="2800" dirty="0" smtClean="0"/>
              <a:t>2. </a:t>
            </a:r>
            <a:r>
              <a:rPr lang="en-US" altLang="zh-CN" dirty="0" smtClean="0"/>
              <a:t>His face flushed with embarrassment.</a:t>
            </a:r>
            <a:endParaRPr lang="en-US" altLang="zh-CN" sz="2800" dirty="0" smtClean="0"/>
          </a:p>
          <a:p>
            <a:pPr>
              <a:lnSpc>
                <a:spcPct val="100000"/>
              </a:lnSpc>
              <a:buSzPct val="120000"/>
              <a:buNone/>
            </a:pPr>
            <a:r>
              <a:rPr lang="zh-CN" altLang="en-US" sz="2400" dirty="0" smtClean="0"/>
              <a:t>     </a:t>
            </a:r>
            <a:r>
              <a:rPr lang="zh-CN" altLang="en-US" sz="2400" dirty="0" smtClean="0">
                <a:solidFill>
                  <a:srgbClr val="0070C0"/>
                </a:solidFill>
              </a:rPr>
              <a:t>他因窘迫不安而红了脸。</a:t>
            </a:r>
            <a:endParaRPr lang="en-US" altLang="zh-CN" sz="2400" dirty="0" smtClean="0">
              <a:solidFill>
                <a:srgbClr val="0070C0"/>
              </a:solidFill>
            </a:endParaRPr>
          </a:p>
          <a:p>
            <a:pPr>
              <a:lnSpc>
                <a:spcPct val="100000"/>
              </a:lnSpc>
              <a:buSzPct val="120000"/>
              <a:buNone/>
            </a:pPr>
            <a:r>
              <a:rPr lang="en-US" altLang="zh-CN" dirty="0" smtClean="0"/>
              <a:t>3.</a:t>
            </a:r>
            <a:r>
              <a:rPr lang="en-US" dirty="0" smtClean="0"/>
              <a:t> Do you flush after drinking a glass of beer?</a:t>
            </a:r>
          </a:p>
          <a:p>
            <a:pPr>
              <a:lnSpc>
                <a:spcPct val="100000"/>
              </a:lnSpc>
              <a:buSzPct val="120000"/>
              <a:buNone/>
            </a:pPr>
            <a:r>
              <a:rPr lang="zh-CN" altLang="en-US" dirty="0" smtClean="0"/>
              <a:t>    </a:t>
            </a:r>
            <a:r>
              <a:rPr lang="zh-CN" altLang="en-US" sz="2400" dirty="0" smtClean="0">
                <a:solidFill>
                  <a:srgbClr val="0070C0"/>
                </a:solidFill>
                <a:latin typeface="+mn-ea"/>
              </a:rPr>
              <a:t>你喝了一杯啤酒后会不会脸红</a:t>
            </a:r>
            <a:r>
              <a:rPr lang="en-US" altLang="zh-CN" sz="2400" dirty="0" smtClean="0">
                <a:solidFill>
                  <a:srgbClr val="0070C0"/>
                </a:solidFill>
                <a:latin typeface="+mn-ea"/>
              </a:rPr>
              <a:t>?</a:t>
            </a:r>
          </a:p>
          <a:p>
            <a:pPr>
              <a:buSzPct val="120000"/>
              <a:buFontTx/>
              <a:buNone/>
            </a:pPr>
            <a:endParaRPr lang="zh-CN" altLang="en-US" sz="2800" dirty="0" smtClean="0"/>
          </a:p>
        </p:txBody>
      </p:sp>
      <p:pic>
        <p:nvPicPr>
          <p:cNvPr id="1026" name="Picture 2"/>
          <p:cNvPicPr>
            <a:picLocks noChangeAspect="1" noChangeArrowheads="1"/>
          </p:cNvPicPr>
          <p:nvPr/>
        </p:nvPicPr>
        <p:blipFill>
          <a:blip r:embed="rId6"/>
          <a:srcRect/>
          <a:stretch>
            <a:fillRect/>
          </a:stretch>
        </p:blipFill>
        <p:spPr bwMode="auto">
          <a:xfrm>
            <a:off x="1409700" y="781050"/>
            <a:ext cx="666750" cy="34290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2563" y="658813"/>
            <a:ext cx="8789987" cy="6037262"/>
          </a:xfrm>
          <a:prstGeom prst="rect">
            <a:avLst/>
          </a:prstGeom>
          <a:noFill/>
          <a:ln>
            <a:miter lim="800000"/>
            <a:headEnd/>
            <a:tailEnd/>
          </a:ln>
        </p:spPr>
        <p:txBody>
          <a:bodyPr/>
          <a:lstStyle/>
          <a:p>
            <a:pPr algn="just" eaLnBrk="1" hangingPunct="1">
              <a:lnSpc>
                <a:spcPct val="100000"/>
              </a:lnSpc>
              <a:buNone/>
            </a:pPr>
            <a:r>
              <a:rPr lang="en-US" altLang="zh-CN" sz="3200" b="1" dirty="0" smtClean="0"/>
              <a:t>gasp</a:t>
            </a:r>
            <a:r>
              <a:rPr lang="en-US" altLang="zh-CN" b="1" dirty="0" smtClean="0"/>
              <a:t>                  </a:t>
            </a:r>
            <a:r>
              <a:rPr lang="en-US" altLang="zh-CN" i="1" spc="-150" dirty="0" smtClean="0">
                <a:solidFill>
                  <a:srgbClr val="C00000"/>
                </a:solidFill>
              </a:rPr>
              <a:t>vi</a:t>
            </a:r>
            <a:r>
              <a:rPr lang="en-US" altLang="zh-CN" spc="-150" dirty="0" smtClean="0">
                <a:solidFill>
                  <a:srgbClr val="C00000"/>
                </a:solidFill>
              </a:rPr>
              <a:t>.   </a:t>
            </a:r>
            <a:r>
              <a:rPr lang="en-US" altLang="zh-CN" dirty="0" smtClean="0">
                <a:solidFill>
                  <a:schemeClr val="tx1">
                    <a:lumMod val="95000"/>
                    <a:lumOff val="5000"/>
                  </a:schemeClr>
                </a:solidFill>
              </a:rPr>
              <a:t>(</a:t>
            </a:r>
            <a:r>
              <a:rPr lang="en-US" altLang="zh-CN" i="1" dirty="0" smtClean="0">
                <a:solidFill>
                  <a:schemeClr val="tx1">
                    <a:lumMod val="95000"/>
                    <a:lumOff val="5000"/>
                  </a:schemeClr>
                </a:solidFill>
              </a:rPr>
              <a:t>mainly literary</a:t>
            </a:r>
            <a:r>
              <a:rPr lang="en-US" altLang="zh-CN" dirty="0" smtClean="0">
                <a:solidFill>
                  <a:schemeClr val="tx1">
                    <a:lumMod val="95000"/>
                    <a:lumOff val="5000"/>
                  </a:schemeClr>
                </a:solidFill>
              </a:rPr>
              <a:t>) make a violent effort to breathe because you need more air </a:t>
            </a:r>
            <a:r>
              <a:rPr lang="zh-CN" altLang="en-US" sz="2400" dirty="0" smtClean="0">
                <a:solidFill>
                  <a:srgbClr val="0070C0"/>
                </a:solidFill>
              </a:rPr>
              <a:t>急促地喘气；猛地吸气</a:t>
            </a:r>
            <a:endParaRPr lang="zh-CN" altLang="en-US" sz="2400" spc="-150" dirty="0" smtClean="0">
              <a:solidFill>
                <a:srgbClr val="0070C0"/>
              </a:solidFill>
            </a:endParaRPr>
          </a:p>
          <a:p>
            <a:pPr eaLnBrk="1" hangingPunct="1">
              <a:lnSpc>
                <a:spcPct val="100000"/>
              </a:lnSpc>
              <a:buSzPct val="120000"/>
              <a:buFont typeface="Arial" charset="0"/>
              <a:buNone/>
            </a:pPr>
            <a:r>
              <a:rPr lang="en-US" altLang="zh-CN" sz="2800" i="1" dirty="0" smtClean="0"/>
              <a:t>e.g.</a:t>
            </a:r>
          </a:p>
          <a:p>
            <a:pPr algn="just">
              <a:lnSpc>
                <a:spcPct val="100000"/>
              </a:lnSpc>
              <a:buSzPct val="120000"/>
              <a:buNone/>
            </a:pPr>
            <a:r>
              <a:rPr lang="en-US" altLang="zh-CN" sz="2800" dirty="0" smtClean="0"/>
              <a:t>1. </a:t>
            </a:r>
            <a:r>
              <a:rPr lang="en-US" altLang="zh-CN" dirty="0" smtClean="0"/>
              <a:t>The wounded soldier gasped out a few words.</a:t>
            </a:r>
            <a:endParaRPr lang="en-US" altLang="zh-CN" sz="2800" dirty="0" smtClean="0"/>
          </a:p>
          <a:p>
            <a:pPr>
              <a:lnSpc>
                <a:spcPct val="100000"/>
              </a:lnSpc>
              <a:buSzPct val="120000"/>
              <a:buNone/>
            </a:pPr>
            <a:r>
              <a:rPr lang="zh-CN" altLang="en-US" sz="2400" dirty="0" smtClean="0"/>
              <a:t>      </a:t>
            </a:r>
            <a:r>
              <a:rPr lang="zh-CN" altLang="en-US" sz="2400" dirty="0" smtClean="0">
                <a:solidFill>
                  <a:srgbClr val="0070C0"/>
                </a:solidFill>
              </a:rPr>
              <a:t>那个受伤的士兵上气不接下气地说了几句话。</a:t>
            </a:r>
            <a:endParaRPr lang="en-US" altLang="zh-CN" sz="2400" dirty="0" smtClean="0">
              <a:solidFill>
                <a:srgbClr val="0070C0"/>
              </a:solidFill>
            </a:endParaRPr>
          </a:p>
          <a:p>
            <a:pPr marL="354013" indent="-352425">
              <a:lnSpc>
                <a:spcPct val="100000"/>
              </a:lnSpc>
              <a:buSzPct val="120000"/>
              <a:buNone/>
            </a:pPr>
            <a:r>
              <a:rPr lang="en-US" altLang="zh-CN" dirty="0" smtClean="0"/>
              <a:t>2. After running such a long way, the police dog was  gasping for breath.</a:t>
            </a:r>
          </a:p>
          <a:p>
            <a:pPr algn="just">
              <a:lnSpc>
                <a:spcPct val="100000"/>
              </a:lnSpc>
              <a:buSzPct val="120000"/>
              <a:buNone/>
            </a:pPr>
            <a:r>
              <a:rPr lang="zh-CN" altLang="en-US" sz="2400" dirty="0" smtClean="0">
                <a:solidFill>
                  <a:srgbClr val="0070C0"/>
                </a:solidFill>
              </a:rPr>
              <a:t>     警犬在跑了这么长一段路后，直喘粗气。</a:t>
            </a:r>
            <a:endParaRPr lang="en-US" altLang="zh-CN" sz="2400" dirty="0" smtClean="0">
              <a:solidFill>
                <a:srgbClr val="0070C0"/>
              </a:solidFill>
            </a:endParaRPr>
          </a:p>
          <a:p>
            <a:pPr marL="354013" indent="-352425">
              <a:lnSpc>
                <a:spcPct val="100000"/>
              </a:lnSpc>
              <a:buSzPct val="120000"/>
              <a:buNone/>
              <a:tabLst>
                <a:tab pos="354013" algn="l"/>
              </a:tabLst>
            </a:pPr>
            <a:r>
              <a:rPr lang="en-US" altLang="zh-CN" dirty="0" smtClean="0"/>
              <a:t>3. </a:t>
            </a:r>
            <a:r>
              <a:rPr lang="en-US" dirty="0" smtClean="0"/>
              <a:t>It was so hot a noon that the leaves had to gasp for   breath. </a:t>
            </a:r>
          </a:p>
          <a:p>
            <a:pPr>
              <a:lnSpc>
                <a:spcPct val="100000"/>
              </a:lnSpc>
              <a:buSzPct val="120000"/>
              <a:buNone/>
            </a:pPr>
            <a:r>
              <a:rPr lang="zh-CN" altLang="en-US" sz="2400" dirty="0" smtClean="0">
                <a:solidFill>
                  <a:srgbClr val="0070C0"/>
                </a:solidFill>
              </a:rPr>
              <a:t>     那天中午，天气热得连树上的叶子也在喘气。</a:t>
            </a:r>
          </a:p>
        </p:txBody>
      </p:sp>
      <p:pic>
        <p:nvPicPr>
          <p:cNvPr id="2050" name="Picture 2"/>
          <p:cNvPicPr>
            <a:picLocks noChangeAspect="1" noChangeArrowheads="1"/>
          </p:cNvPicPr>
          <p:nvPr/>
        </p:nvPicPr>
        <p:blipFill>
          <a:blip r:embed="rId6"/>
          <a:srcRect/>
          <a:stretch>
            <a:fillRect/>
          </a:stretch>
        </p:blipFill>
        <p:spPr bwMode="auto">
          <a:xfrm>
            <a:off x="1323975" y="762000"/>
            <a:ext cx="876300" cy="32385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73038" y="658813"/>
            <a:ext cx="8809037" cy="6065837"/>
          </a:xfrm>
          <a:prstGeom prst="rect">
            <a:avLst/>
          </a:prstGeom>
          <a:noFill/>
          <a:ln>
            <a:miter lim="800000"/>
            <a:headEnd/>
            <a:tailEnd/>
          </a:ln>
        </p:spPr>
        <p:txBody>
          <a:bodyPr/>
          <a:lstStyle/>
          <a:p>
            <a:pPr marL="266700" indent="-266700" algn="just" eaLnBrk="1" hangingPunct="1">
              <a:buSzPct val="120000"/>
              <a:buNone/>
              <a:tabLst>
                <a:tab pos="5559425" algn="l"/>
              </a:tabLst>
            </a:pPr>
            <a:r>
              <a:rPr lang="en-US" altLang="zh-CN" sz="3200" b="1" dirty="0" smtClean="0">
                <a:ea typeface="微软雅黑" pitchFamily="34" charset="-122"/>
              </a:rPr>
              <a:t>unlock</a:t>
            </a:r>
            <a:r>
              <a:rPr lang="en-US" altLang="zh-CN" b="1" dirty="0" smtClean="0">
                <a:ea typeface="微软雅黑" pitchFamily="34" charset="-122"/>
              </a:rPr>
              <a:t>                 </a:t>
            </a:r>
            <a:r>
              <a:rPr lang="en-US" altLang="zh-CN" sz="2800" i="1" dirty="0" err="1" smtClean="0">
                <a:solidFill>
                  <a:srgbClr val="C00000"/>
                </a:solidFill>
                <a:ea typeface="微软雅黑" pitchFamily="34" charset="-122"/>
              </a:rPr>
              <a:t>vt</a:t>
            </a:r>
            <a:r>
              <a:rPr lang="en-US" altLang="zh-CN" sz="2800" i="1" dirty="0" smtClean="0">
                <a:solidFill>
                  <a:srgbClr val="C00000"/>
                </a:solidFill>
                <a:ea typeface="微软雅黑" pitchFamily="34" charset="-122"/>
              </a:rPr>
              <a:t>.   </a:t>
            </a:r>
            <a:r>
              <a:rPr lang="en-US" altLang="zh-CN" dirty="0" smtClean="0">
                <a:solidFill>
                  <a:schemeClr val="tx1">
                    <a:lumMod val="95000"/>
                    <a:lumOff val="5000"/>
                  </a:schemeClr>
                </a:solidFill>
                <a:ea typeface="微软雅黑" pitchFamily="34" charset="-122"/>
              </a:rPr>
              <a:t>open the lock on </a:t>
            </a:r>
            <a:r>
              <a:rPr lang="en-US" altLang="zh-CN" dirty="0" err="1" smtClean="0">
                <a:solidFill>
                  <a:schemeClr val="tx1">
                    <a:lumMod val="95000"/>
                    <a:lumOff val="5000"/>
                  </a:schemeClr>
                </a:solidFill>
                <a:ea typeface="微软雅黑" pitchFamily="34" charset="-122"/>
              </a:rPr>
              <a:t>sth</a:t>
            </a:r>
            <a:r>
              <a:rPr lang="en-US" altLang="zh-CN" dirty="0" smtClean="0">
                <a:solidFill>
                  <a:schemeClr val="tx1">
                    <a:lumMod val="95000"/>
                    <a:lumOff val="5000"/>
                  </a:schemeClr>
                </a:solidFill>
                <a:ea typeface="微软雅黑" pitchFamily="34" charset="-122"/>
              </a:rPr>
              <a:t>. such as a door or a window, usually with a key  </a:t>
            </a:r>
            <a:r>
              <a:rPr lang="zh-CN" altLang="en-US" sz="2400" dirty="0" smtClean="0">
                <a:solidFill>
                  <a:srgbClr val="0070C0"/>
                </a:solidFill>
                <a:latin typeface="+mn-ea"/>
              </a:rPr>
              <a:t>（通常用钥匙）打开（门或窗的锁）</a:t>
            </a:r>
            <a:endParaRPr lang="en-US" altLang="zh-CN" sz="1000" dirty="0" smtClean="0">
              <a:solidFill>
                <a:schemeClr val="bg1"/>
              </a:solidFill>
              <a:latin typeface="微软雅黑" pitchFamily="34" charset="-122"/>
              <a:ea typeface="微软雅黑" pitchFamily="34" charset="-122"/>
            </a:endParaRPr>
          </a:p>
          <a:p>
            <a:pPr marL="363538" indent="-363538" eaLnBrk="1" hangingPunct="1">
              <a:buSzPct val="80000"/>
              <a:buFont typeface="Wingdings" pitchFamily="2" charset="2"/>
              <a:buChar char="Ø"/>
              <a:tabLst>
                <a:tab pos="5559425" algn="l"/>
              </a:tabLst>
            </a:pPr>
            <a:r>
              <a:rPr lang="en-US" altLang="zh-CN" b="1" dirty="0" smtClean="0"/>
              <a:t>un + </a:t>
            </a:r>
            <a:r>
              <a:rPr lang="en-US" altLang="zh-CN" i="1" dirty="0" smtClean="0">
                <a:solidFill>
                  <a:srgbClr val="C00000"/>
                </a:solidFill>
              </a:rPr>
              <a:t>v.</a:t>
            </a:r>
            <a:r>
              <a:rPr lang="en-US" altLang="zh-CN" b="1" dirty="0" smtClean="0"/>
              <a:t> → </a:t>
            </a:r>
            <a:r>
              <a:rPr lang="en-US" altLang="zh-CN" i="1" dirty="0" smtClean="0">
                <a:solidFill>
                  <a:srgbClr val="C00000"/>
                </a:solidFill>
              </a:rPr>
              <a:t>v.</a:t>
            </a:r>
            <a:r>
              <a:rPr lang="en-US" altLang="zh-CN" sz="2800" dirty="0" smtClean="0"/>
              <a:t> </a:t>
            </a:r>
            <a:r>
              <a:rPr lang="zh-CN" altLang="en-US" sz="2400" dirty="0" smtClean="0">
                <a:solidFill>
                  <a:schemeClr val="hlink"/>
                </a:solidFill>
              </a:rPr>
              <a:t>表示</a:t>
            </a:r>
            <a:r>
              <a:rPr lang="zh-CN" altLang="en-US" sz="2400" dirty="0" smtClean="0">
                <a:solidFill>
                  <a:schemeClr val="hlink"/>
                </a:solidFill>
                <a:latin typeface="宋体" charset="-122"/>
              </a:rPr>
              <a:t>“</a:t>
            </a:r>
            <a:r>
              <a:rPr lang="zh-CN" altLang="en-US" sz="2400" dirty="0" smtClean="0">
                <a:solidFill>
                  <a:schemeClr val="hlink"/>
                </a:solidFill>
              </a:rPr>
              <a:t>做相反的动作</a:t>
            </a:r>
            <a:r>
              <a:rPr lang="zh-CN" altLang="en-US" sz="2400" dirty="0" smtClean="0">
                <a:solidFill>
                  <a:schemeClr val="hlink"/>
                </a:solidFill>
                <a:latin typeface="宋体" charset="-122"/>
              </a:rPr>
              <a:t>”</a:t>
            </a:r>
            <a:endParaRPr lang="zh-CN" altLang="en-US" sz="2400" dirty="0" smtClean="0">
              <a:solidFill>
                <a:schemeClr val="hlink"/>
              </a:solidFill>
            </a:endParaRPr>
          </a:p>
          <a:p>
            <a:pPr marL="363538" indent="-363538" algn="just">
              <a:lnSpc>
                <a:spcPct val="80000"/>
              </a:lnSpc>
              <a:buSzPct val="120000"/>
              <a:buFontTx/>
              <a:buNone/>
              <a:tabLst>
                <a:tab pos="5559425" algn="l"/>
              </a:tabLst>
            </a:pPr>
            <a:r>
              <a:rPr lang="en-US" altLang="zh-CN" sz="2800" i="1" dirty="0" smtClean="0"/>
              <a:t>e.g.</a:t>
            </a:r>
          </a:p>
          <a:p>
            <a:pPr marL="363538" indent="-363538" algn="just">
              <a:lnSpc>
                <a:spcPct val="80000"/>
              </a:lnSpc>
              <a:buSzPct val="120000"/>
              <a:buFontTx/>
              <a:buNone/>
              <a:tabLst>
                <a:tab pos="5559425" algn="l"/>
              </a:tabLst>
            </a:pPr>
            <a:r>
              <a:rPr lang="en-US" altLang="zh-CN" sz="2800" dirty="0" smtClean="0"/>
              <a:t>1. Would you please </a:t>
            </a:r>
            <a:r>
              <a:rPr lang="en-US" altLang="zh-CN" sz="2800" b="1" dirty="0" smtClean="0">
                <a:solidFill>
                  <a:schemeClr val="accent6">
                    <a:lumMod val="50000"/>
                  </a:schemeClr>
                </a:solidFill>
              </a:rPr>
              <a:t>unlock</a:t>
            </a:r>
            <a:r>
              <a:rPr lang="en-US" altLang="zh-CN" sz="2800" dirty="0" smtClean="0"/>
              <a:t> the door for me? </a:t>
            </a:r>
          </a:p>
          <a:p>
            <a:pPr marL="363538" indent="-363538" algn="just">
              <a:lnSpc>
                <a:spcPct val="80000"/>
              </a:lnSpc>
              <a:buSzPct val="120000"/>
              <a:buNone/>
              <a:tabLst>
                <a:tab pos="5559425" algn="l"/>
              </a:tabLst>
            </a:pPr>
            <a:r>
              <a:rPr lang="zh-CN" altLang="en-US" sz="2400" dirty="0" smtClean="0">
                <a:solidFill>
                  <a:schemeClr val="hlink"/>
                </a:solidFill>
              </a:rPr>
              <a:t>     打开（门锁）</a:t>
            </a:r>
            <a:endParaRPr lang="en-US" altLang="zh-CN" sz="2400" dirty="0" smtClean="0"/>
          </a:p>
          <a:p>
            <a:pPr marL="363538" indent="-363538" algn="just">
              <a:lnSpc>
                <a:spcPct val="80000"/>
              </a:lnSpc>
              <a:buSzPct val="120000"/>
              <a:buFontTx/>
              <a:buNone/>
              <a:tabLst>
                <a:tab pos="5559425" algn="l"/>
              </a:tabLst>
            </a:pPr>
            <a:r>
              <a:rPr lang="en-US" altLang="zh-CN" sz="2800" dirty="0" smtClean="0"/>
              <a:t>2. What’s done cannot be </a:t>
            </a:r>
            <a:r>
              <a:rPr lang="en-US" altLang="zh-CN" sz="2800" b="1" dirty="0" smtClean="0">
                <a:solidFill>
                  <a:schemeClr val="accent6">
                    <a:lumMod val="50000"/>
                  </a:schemeClr>
                </a:solidFill>
              </a:rPr>
              <a:t>undone</a:t>
            </a:r>
            <a:r>
              <a:rPr lang="en-US" altLang="zh-CN" sz="2800" dirty="0" smtClean="0"/>
              <a:t>. </a:t>
            </a:r>
          </a:p>
          <a:p>
            <a:pPr marL="363538" indent="-363538" algn="just">
              <a:lnSpc>
                <a:spcPct val="80000"/>
              </a:lnSpc>
              <a:buSzPct val="120000"/>
              <a:buNone/>
              <a:tabLst>
                <a:tab pos="5559425" algn="l"/>
              </a:tabLst>
            </a:pPr>
            <a:r>
              <a:rPr lang="zh-CN" altLang="en-US" sz="2400" dirty="0" smtClean="0">
                <a:solidFill>
                  <a:schemeClr val="hlink"/>
                </a:solidFill>
              </a:rPr>
              <a:t>     未做的</a:t>
            </a:r>
            <a:endParaRPr lang="en-US" altLang="zh-CN" sz="2400" dirty="0" smtClean="0"/>
          </a:p>
          <a:p>
            <a:pPr marL="266700" indent="-266700">
              <a:lnSpc>
                <a:spcPct val="80000"/>
              </a:lnSpc>
              <a:buSzPct val="120000"/>
              <a:buFontTx/>
              <a:buNone/>
              <a:tabLst>
                <a:tab pos="5559425" algn="l"/>
              </a:tabLst>
            </a:pPr>
            <a:r>
              <a:rPr lang="en-US" altLang="zh-CN" sz="2800" dirty="0" smtClean="0"/>
              <a:t>3. The customs officer had all the bags </a:t>
            </a:r>
            <a:r>
              <a:rPr lang="en-US" altLang="zh-CN" sz="2800" b="1" dirty="0" smtClean="0">
                <a:solidFill>
                  <a:schemeClr val="accent6">
                    <a:lumMod val="50000"/>
                  </a:schemeClr>
                </a:solidFill>
              </a:rPr>
              <a:t>unpacked</a:t>
            </a:r>
            <a:r>
              <a:rPr lang="en-US" altLang="zh-CN" sz="2800" dirty="0" smtClean="0"/>
              <a:t> but </a:t>
            </a:r>
            <a:br>
              <a:rPr lang="en-US" altLang="zh-CN" sz="2800" dirty="0" smtClean="0"/>
            </a:br>
            <a:r>
              <a:rPr lang="en-US" altLang="zh-CN" sz="2800" dirty="0" smtClean="0"/>
              <a:t> found nothing suspicious in them.</a:t>
            </a:r>
          </a:p>
          <a:p>
            <a:pPr marL="363538" indent="-363538" algn="just">
              <a:lnSpc>
                <a:spcPct val="80000"/>
              </a:lnSpc>
              <a:buSzPct val="120000"/>
              <a:buFontTx/>
              <a:buNone/>
              <a:tabLst>
                <a:tab pos="5559425" algn="l"/>
              </a:tabLst>
            </a:pPr>
            <a:r>
              <a:rPr lang="en-US" altLang="zh-CN" dirty="0" smtClean="0">
                <a:solidFill>
                  <a:schemeClr val="hlink"/>
                </a:solidFill>
              </a:rPr>
              <a:t>    </a:t>
            </a:r>
            <a:r>
              <a:rPr lang="zh-CN" altLang="en-US" sz="2400" dirty="0" smtClean="0">
                <a:solidFill>
                  <a:schemeClr val="hlink"/>
                </a:solidFill>
              </a:rPr>
              <a:t>解开；打开</a:t>
            </a:r>
          </a:p>
          <a:p>
            <a:pPr marL="828675" lvl="1" eaLnBrk="1" hangingPunct="1">
              <a:buSzPct val="50000"/>
              <a:buFont typeface="Wingdings" pitchFamily="2" charset="2"/>
              <a:buNone/>
              <a:tabLst>
                <a:tab pos="5559425" algn="l"/>
              </a:tabLst>
            </a:pPr>
            <a:endParaRPr lang="zh-CN" altLang="en-US"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3074" name="Picture 2"/>
          <p:cNvPicPr>
            <a:picLocks noChangeAspect="1" noChangeArrowheads="1"/>
          </p:cNvPicPr>
          <p:nvPr/>
        </p:nvPicPr>
        <p:blipFill>
          <a:blip r:embed="rId3"/>
          <a:srcRect/>
          <a:stretch>
            <a:fillRect/>
          </a:stretch>
        </p:blipFill>
        <p:spPr bwMode="auto">
          <a:xfrm>
            <a:off x="1638300" y="757238"/>
            <a:ext cx="971550" cy="314325"/>
          </a:xfrm>
          <a:prstGeom prst="rect">
            <a:avLst/>
          </a:prstGeom>
          <a:noFill/>
          <a:ln w="9525">
            <a:noFill/>
            <a:miter lim="800000"/>
            <a:headEnd/>
            <a:tailEnd/>
          </a:ln>
          <a:effectLst/>
        </p:spPr>
      </p:pic>
      <p:pic>
        <p:nvPicPr>
          <p:cNvPr id="9" name="图片 10" descr="MORE"/>
          <p:cNvPicPr>
            <a:picLocks noChangeAspect="1" noChangeArrowheads="1"/>
          </p:cNvPicPr>
          <p:nvPr/>
        </p:nvPicPr>
        <p:blipFill>
          <a:blip r:embed="rId4"/>
          <a:srcRect/>
          <a:stretch>
            <a:fillRect/>
          </a:stretch>
        </p:blipFill>
        <p:spPr bwMode="auto">
          <a:xfrm>
            <a:off x="6714676" y="6297194"/>
            <a:ext cx="912813" cy="228600"/>
          </a:xfrm>
          <a:prstGeom prst="rect">
            <a:avLst/>
          </a:prstGeom>
          <a:noFill/>
          <a:ln w="9525">
            <a:noFill/>
            <a:miter lim="800000"/>
            <a:headEnd/>
            <a:tailEnd/>
          </a:ln>
        </p:spPr>
      </p:pic>
      <p:pic>
        <p:nvPicPr>
          <p:cNvPr id="10"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dissolve">
                                      <p:cBhvr>
                                        <p:cTn id="12" dur="500"/>
                                        <p:tgtEl>
                                          <p:spTgt spid="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dissolve">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83655" y="672469"/>
            <a:ext cx="8753311" cy="605613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9263" indent="-449263" eaLnBrk="1" hangingPunct="1"/>
            <a:endParaRPr lang="en-US" altLang="zh-CN" dirty="0" smtClean="0">
              <a:solidFill>
                <a:schemeClr val="tx1"/>
              </a:solidFill>
            </a:endParaRPr>
          </a:p>
          <a:p>
            <a:pPr marL="0" indent="0" eaLnBrk="1" hangingPunct="1">
              <a:lnSpc>
                <a:spcPct val="150000"/>
              </a:lnSpc>
              <a:buFont typeface="Arial" charset="0"/>
              <a:buNone/>
            </a:pPr>
            <a:r>
              <a:rPr lang="en-US" altLang="zh-CN" sz="2800" b="1" dirty="0" smtClean="0">
                <a:solidFill>
                  <a:schemeClr val="tx1"/>
                </a:solidFill>
              </a:rPr>
              <a:t>    </a:t>
            </a:r>
            <a:r>
              <a:rPr lang="en-US" altLang="zh-CN" sz="2800" b="1" dirty="0" smtClean="0">
                <a:solidFill>
                  <a:schemeClr val="accent5">
                    <a:lumMod val="50000"/>
                  </a:schemeClr>
                </a:solidFill>
              </a:rPr>
              <a:t> </a:t>
            </a:r>
            <a:r>
              <a:rPr lang="en-US" altLang="zh-CN" sz="3200" b="1" dirty="0" smtClean="0">
                <a:solidFill>
                  <a:schemeClr val="accent5">
                    <a:lumMod val="50000"/>
                  </a:schemeClr>
                </a:solidFill>
              </a:rPr>
              <a:t>Watch the movie clip and discuss the questions:</a:t>
            </a:r>
          </a:p>
          <a:p>
            <a:pPr marL="1147763" lvl="1" indent="-785813" eaLnBrk="1" hangingPunct="1">
              <a:lnSpc>
                <a:spcPct val="150000"/>
              </a:lnSpc>
              <a:buSzPct val="90000"/>
              <a:buFont typeface="Wingdings" pitchFamily="2" charset="2"/>
              <a:buNone/>
            </a:pPr>
            <a:r>
              <a:rPr lang="en-US" altLang="zh-CN" sz="2800" dirty="0" smtClean="0">
                <a:solidFill>
                  <a:schemeClr val="accent5">
                    <a:lumMod val="50000"/>
                  </a:schemeClr>
                </a:solidFill>
              </a:rPr>
              <a:t>1. What do you think of the teacher in the film?</a:t>
            </a:r>
          </a:p>
          <a:p>
            <a:pPr marL="1147763" lvl="1" indent="-785813" eaLnBrk="1" hangingPunct="1">
              <a:lnSpc>
                <a:spcPct val="150000"/>
              </a:lnSpc>
              <a:buSzPct val="90000"/>
              <a:buFont typeface="Wingdings" pitchFamily="2" charset="2"/>
              <a:buNone/>
            </a:pPr>
            <a:r>
              <a:rPr lang="en-US" altLang="zh-CN" sz="2800" dirty="0" smtClean="0">
                <a:solidFill>
                  <a:schemeClr val="accent5">
                    <a:lumMod val="50000"/>
                  </a:schemeClr>
                </a:solidFill>
              </a:rPr>
              <a:t>2. What do you expect to learn in the university?</a:t>
            </a:r>
          </a:p>
          <a:p>
            <a:pPr marL="449263" indent="-449263">
              <a:buFontTx/>
              <a:buNone/>
            </a:pPr>
            <a:endParaRPr lang="en-US" altLang="zh-CN" sz="2800" dirty="0" smtClean="0">
              <a:solidFill>
                <a:schemeClr val="tx1"/>
              </a:solidFill>
            </a:endParaRPr>
          </a:p>
        </p:txBody>
      </p:sp>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3" name="图片 7" descr="视频">
            <a:hlinkClick r:id="rId7" action="ppaction://hlinkfile"/>
          </p:cNvPr>
          <p:cNvPicPr>
            <a:picLocks noChangeAspect="1" noChangeArrowheads="1"/>
          </p:cNvPicPr>
          <p:nvPr/>
        </p:nvPicPr>
        <p:blipFill>
          <a:blip r:embed="rId8"/>
          <a:srcRect/>
          <a:stretch>
            <a:fillRect/>
          </a:stretch>
        </p:blipFill>
        <p:spPr bwMode="auto">
          <a:xfrm>
            <a:off x="222738" y="699518"/>
            <a:ext cx="442912" cy="517525"/>
          </a:xfrm>
          <a:prstGeom prst="rect">
            <a:avLst/>
          </a:prstGeom>
          <a:noFill/>
          <a:ln w="9525">
            <a:noFill/>
            <a:miter lim="800000"/>
            <a:headEnd/>
            <a:tailEnd/>
          </a:ln>
        </p:spPr>
      </p:pic>
      <p:pic>
        <p:nvPicPr>
          <p:cNvPr id="12" name="图片 9" descr="END"/>
          <p:cNvPicPr>
            <a:picLocks noChangeAspect="1" noChangeArrowheads="1"/>
          </p:cNvPicPr>
          <p:nvPr/>
        </p:nvPicPr>
        <p:blipFill>
          <a:blip r:embed="rId9"/>
          <a:srcRect/>
          <a:stretch>
            <a:fillRect/>
          </a:stretch>
        </p:blipFill>
        <p:spPr bwMode="auto">
          <a:xfrm>
            <a:off x="8371019" y="6333761"/>
            <a:ext cx="476250"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1267" name="图片 5" descr="Back">
            <a:hlinkClick r:id="rId4" action="ppaction://hlinksldjump"/>
          </p:cNvPr>
          <p:cNvPicPr>
            <a:picLocks noChangeAspect="1" noChangeArrowheads="1"/>
          </p:cNvPicPr>
          <p:nvPr/>
        </p:nvPicPr>
        <p:blipFill>
          <a:blip r:embed="rId5"/>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6" action="ppaction://hlinksldjump"/>
          </p:cNvPr>
          <p:cNvPicPr>
            <a:picLocks noChangeAspect="1"/>
          </p:cNvPicPr>
          <p:nvPr/>
        </p:nvPicPr>
        <p:blipFill>
          <a:blip r:embed="rId7"/>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73038" y="649288"/>
            <a:ext cx="8809037" cy="6018212"/>
          </a:xfrm>
          <a:prstGeom prst="rect">
            <a:avLst/>
          </a:prstGeom>
          <a:noFill/>
          <a:ln>
            <a:miter lim="800000"/>
            <a:headEnd/>
            <a:tailEnd/>
          </a:ln>
        </p:spPr>
        <p:txBody>
          <a:bodyPr/>
          <a:lstStyle/>
          <a:p>
            <a:pPr eaLnBrk="1" hangingPunct="1">
              <a:buSzPct val="120000"/>
              <a:buFont typeface="Arial" charset="0"/>
              <a:buNone/>
            </a:pPr>
            <a:endParaRPr lang="en-US" altLang="zh-CN" dirty="0" smtClean="0"/>
          </a:p>
          <a:p>
            <a:pPr marL="442913" indent="-441325" algn="just">
              <a:buSzPct val="120000"/>
              <a:buFontTx/>
              <a:buNone/>
            </a:pPr>
            <a:r>
              <a:rPr lang="en-US" altLang="zh-CN" sz="2800" dirty="0" smtClean="0"/>
              <a:t>4. The pain in his hands made it difficult to </a:t>
            </a:r>
            <a:r>
              <a:rPr lang="en-US" altLang="zh-CN" sz="2800" b="1" dirty="0" smtClean="0">
                <a:solidFill>
                  <a:schemeClr val="accent6">
                    <a:lumMod val="50000"/>
                  </a:schemeClr>
                </a:solidFill>
              </a:rPr>
              <a:t>undo</a:t>
            </a:r>
            <a:r>
              <a:rPr lang="en-US" altLang="zh-CN" sz="2800" dirty="0" smtClean="0"/>
              <a:t> his    clothing.</a:t>
            </a:r>
          </a:p>
          <a:p>
            <a:pPr algn="just">
              <a:buSzPct val="120000"/>
              <a:buNone/>
            </a:pPr>
            <a:r>
              <a:rPr lang="zh-CN" altLang="en-US" sz="2400" dirty="0" smtClean="0">
                <a:solidFill>
                  <a:schemeClr val="hlink"/>
                </a:solidFill>
              </a:rPr>
              <a:t>      松开；解开</a:t>
            </a:r>
            <a:endParaRPr lang="en-US" altLang="zh-CN" sz="2400" dirty="0" smtClean="0"/>
          </a:p>
          <a:p>
            <a:pPr marL="442913" indent="-441325" algn="just">
              <a:buSzPct val="120000"/>
              <a:buFontTx/>
              <a:buNone/>
            </a:pPr>
            <a:r>
              <a:rPr lang="en-US" altLang="zh-CN" sz="2800" dirty="0" smtClean="0"/>
              <a:t>5. Laura opened the envelope, </a:t>
            </a:r>
            <a:r>
              <a:rPr lang="en-US" altLang="zh-CN" sz="2800" b="1" dirty="0" smtClean="0">
                <a:solidFill>
                  <a:schemeClr val="accent6">
                    <a:lumMod val="50000"/>
                  </a:schemeClr>
                </a:solidFill>
              </a:rPr>
              <a:t>unfolded</a:t>
            </a:r>
            <a:r>
              <a:rPr lang="en-US" altLang="zh-CN" sz="2800" dirty="0" smtClean="0"/>
              <a:t> the letter and began to read it carefully.</a:t>
            </a:r>
          </a:p>
          <a:p>
            <a:pPr algn="just">
              <a:buSzPct val="120000"/>
              <a:buNone/>
            </a:pPr>
            <a:r>
              <a:rPr lang="zh-CN" altLang="en-US" sz="2400" dirty="0" smtClean="0">
                <a:solidFill>
                  <a:schemeClr val="hlink"/>
                </a:solidFill>
              </a:rPr>
              <a:t>      展开；解开</a:t>
            </a:r>
            <a:endParaRPr lang="en-US" altLang="zh-CN" sz="2400" dirty="0" smtClean="0"/>
          </a:p>
          <a:p>
            <a:pPr algn="just">
              <a:buSzPct val="120000"/>
              <a:buFontTx/>
              <a:buNone/>
            </a:pPr>
            <a:r>
              <a:rPr lang="en-US" altLang="zh-CN" sz="2800" dirty="0" smtClean="0"/>
              <a:t>6.  If only I could </a:t>
            </a:r>
            <a:r>
              <a:rPr lang="en-US" altLang="zh-CN" sz="2800" b="1" dirty="0" smtClean="0">
                <a:solidFill>
                  <a:schemeClr val="accent6">
                    <a:lumMod val="50000"/>
                  </a:schemeClr>
                </a:solidFill>
              </a:rPr>
              <a:t>unsay</a:t>
            </a:r>
            <a:r>
              <a:rPr lang="en-US" altLang="zh-CN" sz="2800" dirty="0" smtClean="0"/>
              <a:t> those tactless words of mine!</a:t>
            </a:r>
          </a:p>
          <a:p>
            <a:pPr algn="just">
              <a:buSzPct val="120000"/>
              <a:buNone/>
            </a:pPr>
            <a:r>
              <a:rPr lang="zh-CN" altLang="en-US" sz="2400" dirty="0" smtClean="0">
                <a:solidFill>
                  <a:schemeClr val="hlink"/>
                </a:solidFill>
              </a:rPr>
              <a:t>      取消；收回</a:t>
            </a:r>
            <a:endParaRPr lang="en-US" altLang="zh-CN" sz="2400" dirty="0" smtClean="0"/>
          </a:p>
          <a:p>
            <a:pPr algn="just">
              <a:buSzPct val="120000"/>
              <a:buFontTx/>
              <a:buNone/>
            </a:pPr>
            <a:r>
              <a:rPr lang="en-US" altLang="zh-CN" sz="2800" dirty="0" smtClean="0"/>
              <a:t>7.  The nurse </a:t>
            </a:r>
            <a:r>
              <a:rPr lang="en-US" altLang="zh-CN" sz="2800" b="1" dirty="0" smtClean="0">
                <a:solidFill>
                  <a:schemeClr val="accent6">
                    <a:lumMod val="50000"/>
                  </a:schemeClr>
                </a:solidFill>
              </a:rPr>
              <a:t>undressed</a:t>
            </a:r>
            <a:r>
              <a:rPr lang="en-US" altLang="zh-CN" sz="2800" dirty="0" smtClean="0"/>
              <a:t> the baby and put it in the cradle.</a:t>
            </a:r>
          </a:p>
          <a:p>
            <a:pPr algn="just">
              <a:buSzPct val="120000"/>
              <a:buNone/>
            </a:pPr>
            <a:r>
              <a:rPr lang="zh-CN" altLang="en-US" sz="2400" dirty="0" smtClean="0">
                <a:solidFill>
                  <a:schemeClr val="hlink"/>
                </a:solidFill>
                <a:latin typeface="+mn-ea"/>
              </a:rPr>
              <a:t>   脱掉</a:t>
            </a:r>
            <a:r>
              <a:rPr lang="en-US" altLang="zh-CN" sz="2400" dirty="0" smtClean="0">
                <a:solidFill>
                  <a:schemeClr val="hlink"/>
                </a:solidFill>
                <a:latin typeface="+mn-ea"/>
              </a:rPr>
              <a:t>……</a:t>
            </a:r>
            <a:r>
              <a:rPr lang="zh-CN" altLang="en-US" sz="2400" dirty="0" smtClean="0">
                <a:solidFill>
                  <a:schemeClr val="hlink"/>
                </a:solidFill>
                <a:latin typeface="+mn-ea"/>
              </a:rPr>
              <a:t>的衣服</a:t>
            </a:r>
          </a:p>
          <a:p>
            <a:pPr algn="just">
              <a:buSzPct val="120000"/>
              <a:buFontTx/>
              <a:buNone/>
            </a:pPr>
            <a:endParaRPr lang="zh-CN" altLang="en-US" sz="2800" dirty="0" smtClean="0"/>
          </a:p>
        </p:txBody>
      </p:sp>
      <p:pic>
        <p:nvPicPr>
          <p:cNvPr id="9"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dissolv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dissolve">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dissolve">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2563" y="649288"/>
            <a:ext cx="8799512" cy="6027737"/>
          </a:xfrm>
          <a:prstGeom prst="rect">
            <a:avLst/>
          </a:prstGeom>
          <a:noFill/>
          <a:ln>
            <a:miter lim="800000"/>
            <a:headEnd/>
            <a:tailEnd/>
          </a:ln>
        </p:spPr>
        <p:txBody>
          <a:bodyPr/>
          <a:lstStyle/>
          <a:p>
            <a:pPr marL="361950" indent="-361950" algn="just" eaLnBrk="1" hangingPunct="1">
              <a:lnSpc>
                <a:spcPct val="100000"/>
              </a:lnSpc>
              <a:spcBef>
                <a:spcPts val="0"/>
              </a:spcBef>
              <a:buSzPct val="120000"/>
              <a:buNone/>
            </a:pPr>
            <a:r>
              <a:rPr lang="en-US" altLang="zh-CN" sz="3200" b="1" dirty="0" smtClean="0">
                <a:ea typeface="微软雅黑" pitchFamily="34" charset="-122"/>
              </a:rPr>
              <a:t>barely </a:t>
            </a:r>
            <a:r>
              <a:rPr lang="en-US" altLang="zh-CN" b="1" dirty="0" smtClean="0">
                <a:ea typeface="微软雅黑" pitchFamily="34" charset="-122"/>
              </a:rPr>
              <a:t>                 </a:t>
            </a:r>
            <a:r>
              <a:rPr lang="en-US" altLang="zh-CN" sz="2800" i="1" dirty="0" err="1" smtClean="0">
                <a:solidFill>
                  <a:srgbClr val="C00000"/>
                </a:solidFill>
                <a:ea typeface="微软雅黑" pitchFamily="34" charset="-122"/>
              </a:rPr>
              <a:t>ad.</a:t>
            </a:r>
            <a:r>
              <a:rPr lang="en-US" altLang="zh-CN" i="1" dirty="0" smtClean="0">
                <a:solidFill>
                  <a:srgbClr val="C00000"/>
                </a:solidFill>
                <a:ea typeface="微软雅黑" pitchFamily="34" charset="-122"/>
              </a:rPr>
              <a:t>   </a:t>
            </a:r>
            <a:r>
              <a:rPr lang="en-US" altLang="zh-CN" dirty="0" smtClean="0">
                <a:ea typeface="微软雅黑" pitchFamily="34" charset="-122"/>
              </a:rPr>
              <a:t>used for saying that </a:t>
            </a:r>
            <a:r>
              <a:rPr lang="en-US" altLang="zh-CN" dirty="0" err="1" smtClean="0">
                <a:ea typeface="微软雅黑" pitchFamily="34" charset="-122"/>
              </a:rPr>
              <a:t>sth</a:t>
            </a:r>
            <a:r>
              <a:rPr lang="en-US" altLang="zh-CN" dirty="0" smtClean="0">
                <a:ea typeface="微软雅黑" pitchFamily="34" charset="-122"/>
              </a:rPr>
              <a:t>. almost does not happen or exist, or is almost not possible </a:t>
            </a:r>
            <a:r>
              <a:rPr lang="zh-CN" altLang="en-US" sz="2400" dirty="0" smtClean="0">
                <a:solidFill>
                  <a:srgbClr val="0070C0"/>
                </a:solidFill>
                <a:latin typeface="+mn-ea"/>
              </a:rPr>
              <a:t>几乎不；几乎没有</a:t>
            </a:r>
            <a:endParaRPr lang="en-US" altLang="zh-CN" i="1" dirty="0" smtClean="0">
              <a:solidFill>
                <a:srgbClr val="C00000"/>
              </a:solidFill>
              <a:latin typeface="微软雅黑" pitchFamily="34" charset="-122"/>
              <a:ea typeface="微软雅黑" pitchFamily="34" charset="-122"/>
            </a:endParaRPr>
          </a:p>
          <a:p>
            <a:pPr marL="361950" indent="-361950" eaLnBrk="1" hangingPunct="1">
              <a:lnSpc>
                <a:spcPct val="100000"/>
              </a:lnSpc>
              <a:spcBef>
                <a:spcPts val="0"/>
              </a:spcBef>
              <a:buSzPct val="120000"/>
              <a:buNone/>
            </a:pPr>
            <a:r>
              <a:rPr lang="en-US" altLang="zh-CN" i="1" dirty="0" smtClean="0">
                <a:ea typeface="微软雅黑" pitchFamily="34" charset="-122"/>
              </a:rPr>
              <a:t>e.g.</a:t>
            </a:r>
            <a:endParaRPr lang="en-US" altLang="zh-CN" dirty="0" smtClean="0"/>
          </a:p>
          <a:p>
            <a:pPr marL="361950" indent="-361950" algn="just">
              <a:lnSpc>
                <a:spcPct val="100000"/>
              </a:lnSpc>
              <a:spcBef>
                <a:spcPts val="0"/>
              </a:spcBef>
              <a:buFont typeface="Arial" charset="0"/>
              <a:buNone/>
            </a:pPr>
            <a:r>
              <a:rPr lang="en-US" altLang="zh-CN" sz="2800" dirty="0" smtClean="0"/>
              <a:t>1. Professor White’s presentation seemed to go on  forever. I was barely able to stay awake. </a:t>
            </a:r>
            <a:r>
              <a:rPr lang="en-US" altLang="zh-CN" sz="2800" dirty="0" smtClean="0">
                <a:solidFill>
                  <a:schemeClr val="accent6">
                    <a:lumMod val="50000"/>
                  </a:schemeClr>
                </a:solidFill>
              </a:rPr>
              <a:t> </a:t>
            </a:r>
            <a:r>
              <a:rPr lang="en-US" altLang="zh-CN" sz="2400" dirty="0" smtClean="0">
                <a:solidFill>
                  <a:schemeClr val="accent6">
                    <a:lumMod val="50000"/>
                  </a:schemeClr>
                </a:solidFill>
              </a:rPr>
              <a:t>(</a:t>
            </a:r>
            <a:r>
              <a:rPr lang="en-US" altLang="zh-CN" sz="2400" b="1" dirty="0" smtClean="0">
                <a:solidFill>
                  <a:schemeClr val="accent6">
                    <a:lumMod val="50000"/>
                  </a:schemeClr>
                </a:solidFill>
              </a:rPr>
              <a:t>CET4-2000-01</a:t>
            </a:r>
            <a:r>
              <a:rPr lang="en-US" altLang="zh-CN" sz="2400" dirty="0" smtClean="0">
                <a:solidFill>
                  <a:schemeClr val="accent6">
                    <a:lumMod val="50000"/>
                  </a:schemeClr>
                </a:solidFill>
              </a:rPr>
              <a:t>)</a:t>
            </a:r>
          </a:p>
          <a:p>
            <a:pPr marL="361950" indent="-361950">
              <a:lnSpc>
                <a:spcPct val="100000"/>
              </a:lnSpc>
              <a:spcBef>
                <a:spcPts val="0"/>
              </a:spcBef>
              <a:buSzPct val="120000"/>
              <a:buFontTx/>
              <a:buNone/>
            </a:pPr>
            <a:r>
              <a:rPr lang="en-US" altLang="zh-CN" sz="2800" dirty="0" smtClean="0"/>
              <a:t>    </a:t>
            </a:r>
            <a:r>
              <a:rPr lang="zh-CN" altLang="en-US" sz="2400" dirty="0" smtClean="0">
                <a:solidFill>
                  <a:srgbClr val="0070C0"/>
                </a:solidFill>
                <a:latin typeface="+mn-ea"/>
              </a:rPr>
              <a:t>怀特教授的陈述似乎没完没了。我几乎无法让自己保持清醒。</a:t>
            </a:r>
            <a:endParaRPr lang="en-US" altLang="zh-CN" sz="2800" dirty="0" smtClean="0"/>
          </a:p>
          <a:p>
            <a:pPr marL="361950" indent="-361950" algn="just">
              <a:lnSpc>
                <a:spcPct val="100000"/>
              </a:lnSpc>
              <a:spcBef>
                <a:spcPts val="0"/>
              </a:spcBef>
              <a:buSzPct val="120000"/>
              <a:buNone/>
            </a:pPr>
            <a:r>
              <a:rPr lang="en-US" altLang="zh-CN" sz="2800" dirty="0" smtClean="0"/>
              <a:t>2. </a:t>
            </a:r>
            <a:r>
              <a:rPr lang="en-US" altLang="zh-CN" dirty="0" smtClean="0"/>
              <a:t>He could barely keep body and soul together, let alone support his family.</a:t>
            </a:r>
            <a:endParaRPr lang="en-US" altLang="zh-CN" sz="2800" dirty="0" smtClean="0"/>
          </a:p>
          <a:p>
            <a:pPr marL="361950" indent="-361950">
              <a:lnSpc>
                <a:spcPct val="100000"/>
              </a:lnSpc>
              <a:spcBef>
                <a:spcPts val="0"/>
              </a:spcBef>
              <a:buSzPct val="120000"/>
              <a:buNone/>
            </a:pPr>
            <a:r>
              <a:rPr lang="zh-CN" altLang="en-US" sz="2400" dirty="0" smtClean="0">
                <a:solidFill>
                  <a:srgbClr val="0070C0"/>
                </a:solidFill>
              </a:rPr>
              <a:t>     他连自己的生活都难以维持，更不用说养家了。</a:t>
            </a:r>
            <a:endParaRPr lang="en-US" altLang="zh-CN" sz="2400" dirty="0" smtClean="0">
              <a:solidFill>
                <a:srgbClr val="0070C0"/>
              </a:solidFill>
            </a:endParaRPr>
          </a:p>
          <a:p>
            <a:pPr marL="361950" indent="-361950">
              <a:lnSpc>
                <a:spcPct val="100000"/>
              </a:lnSpc>
              <a:spcBef>
                <a:spcPts val="0"/>
              </a:spcBef>
              <a:buSzPct val="120000"/>
              <a:buNone/>
            </a:pPr>
            <a:r>
              <a:rPr lang="en-US" altLang="zh-CN" dirty="0" smtClean="0"/>
              <a:t>3. The road was barely wide enough for two cars to pass.</a:t>
            </a:r>
          </a:p>
          <a:p>
            <a:pPr marL="361950" indent="-361950">
              <a:lnSpc>
                <a:spcPct val="100000"/>
              </a:lnSpc>
              <a:spcBef>
                <a:spcPts val="0"/>
              </a:spcBef>
              <a:buSzPct val="120000"/>
              <a:buNone/>
            </a:pPr>
            <a:r>
              <a:rPr lang="en-US" altLang="zh-CN" dirty="0" smtClean="0"/>
              <a:t>     </a:t>
            </a:r>
            <a:r>
              <a:rPr lang="zh-CN" altLang="en-US" sz="2400" dirty="0" smtClean="0">
                <a:solidFill>
                  <a:srgbClr val="0070C0"/>
                </a:solidFill>
              </a:rPr>
              <a:t>这条路几乎不够两辆车通行。</a:t>
            </a:r>
            <a:endParaRPr lang="en-US" altLang="zh-CN" sz="2400" dirty="0" smtClean="0">
              <a:solidFill>
                <a:srgbClr val="0070C0"/>
              </a:solidFill>
            </a:endParaRPr>
          </a:p>
          <a:p>
            <a:pPr marL="361950" indent="-361950">
              <a:lnSpc>
                <a:spcPct val="100000"/>
              </a:lnSpc>
              <a:spcBef>
                <a:spcPct val="0"/>
              </a:spcBef>
              <a:buSzPct val="120000"/>
              <a:buFontTx/>
              <a:buNone/>
            </a:pPr>
            <a:r>
              <a:rPr lang="en-US" altLang="zh-CN" sz="2800" dirty="0" smtClean="0"/>
              <a:t>      </a:t>
            </a:r>
            <a:endParaRPr lang="zh-CN" altLang="en-US" sz="2800" dirty="0" smtClean="0"/>
          </a:p>
        </p:txBody>
      </p:sp>
      <p:pic>
        <p:nvPicPr>
          <p:cNvPr id="4098" name="Picture 2"/>
          <p:cNvPicPr>
            <a:picLocks noChangeAspect="1" noChangeArrowheads="1"/>
          </p:cNvPicPr>
          <p:nvPr/>
        </p:nvPicPr>
        <p:blipFill>
          <a:blip r:embed="rId6"/>
          <a:srcRect/>
          <a:stretch>
            <a:fillRect/>
          </a:stretch>
        </p:blipFill>
        <p:spPr bwMode="auto">
          <a:xfrm>
            <a:off x="1662113" y="795338"/>
            <a:ext cx="847725" cy="29527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74625" y="658812"/>
            <a:ext cx="8807450" cy="6008687"/>
          </a:xfrm>
          <a:prstGeom prst="rect">
            <a:avLst/>
          </a:prstGeom>
          <a:noFill/>
          <a:ln>
            <a:miter lim="800000"/>
            <a:headEnd/>
            <a:tailEnd/>
          </a:ln>
        </p:spPr>
        <p:txBody>
          <a:bodyPr/>
          <a:lstStyle/>
          <a:p>
            <a:pPr eaLnBrk="1" hangingPunct="1">
              <a:buSzPct val="120000"/>
              <a:buFont typeface="Arial" charset="0"/>
              <a:buNone/>
            </a:pPr>
            <a:r>
              <a:rPr lang="en-US" altLang="zh-CN" sz="3200" b="1" dirty="0" smtClean="0"/>
              <a:t>stretch</a:t>
            </a:r>
            <a:r>
              <a:rPr lang="en-US" altLang="zh-CN" b="1" dirty="0" smtClean="0"/>
              <a:t> </a:t>
            </a:r>
            <a:r>
              <a:rPr lang="en-US" altLang="zh-CN" sz="2800" dirty="0" smtClean="0"/>
              <a:t>                      </a:t>
            </a:r>
          </a:p>
          <a:p>
            <a:pPr marL="354013" indent="-352425" algn="just" eaLnBrk="1" hangingPunct="1">
              <a:buSzPct val="120000"/>
              <a:buNone/>
            </a:pPr>
            <a:r>
              <a:rPr lang="en-US" altLang="zh-CN" sz="2800" b="1" dirty="0" smtClean="0"/>
              <a:t>1. </a:t>
            </a:r>
            <a:r>
              <a:rPr lang="en-US" altLang="zh-CN" i="1" spc="-40" dirty="0" smtClean="0">
                <a:solidFill>
                  <a:srgbClr val="C00000"/>
                </a:solidFill>
              </a:rPr>
              <a:t>v.</a:t>
            </a:r>
            <a:r>
              <a:rPr lang="en-US" altLang="zh-CN" i="1" spc="-40" dirty="0" smtClean="0">
                <a:solidFill>
                  <a:schemeClr val="accent2"/>
                </a:solidFill>
              </a:rPr>
              <a:t> </a:t>
            </a:r>
            <a:r>
              <a:rPr lang="en-US" altLang="zh-CN" spc="-40" dirty="0" smtClean="0"/>
              <a:t>make your arms, legs, or body as straight as possible so  that your muscles become long and tight </a:t>
            </a:r>
            <a:r>
              <a:rPr lang="zh-CN" altLang="en-US" sz="2400" spc="-40" dirty="0" smtClean="0">
                <a:solidFill>
                  <a:srgbClr val="0070C0"/>
                </a:solidFill>
              </a:rPr>
              <a:t>伸展肢体；伸懒腰</a:t>
            </a:r>
          </a:p>
          <a:p>
            <a:pPr algn="just" eaLnBrk="1" hangingPunct="1">
              <a:buSzPct val="120000"/>
              <a:buNone/>
            </a:pPr>
            <a:r>
              <a:rPr lang="en-US" altLang="zh-CN" dirty="0" smtClean="0"/>
              <a:t>e.g.</a:t>
            </a:r>
          </a:p>
          <a:p>
            <a:pPr algn="just" eaLnBrk="1" hangingPunct="1">
              <a:buSzPct val="120000"/>
              <a:buNone/>
            </a:pPr>
            <a:r>
              <a:rPr lang="en-US" altLang="zh-CN" dirty="0" smtClean="0"/>
              <a:t>1. I leaned back in the chair and stretched.</a:t>
            </a:r>
          </a:p>
          <a:p>
            <a:pPr algn="just" eaLnBrk="1" hangingPunct="1">
              <a:buSzPct val="120000"/>
              <a:buNone/>
            </a:pPr>
            <a:r>
              <a:rPr lang="zh-CN" altLang="en-US" sz="2400" dirty="0" smtClean="0">
                <a:solidFill>
                  <a:schemeClr val="hlink"/>
                </a:solidFill>
              </a:rPr>
              <a:t>     我身体往后靠在椅子上，伸了个懒腰。</a:t>
            </a:r>
            <a:endParaRPr lang="en-US" altLang="zh-CN" sz="2400" dirty="0" smtClean="0">
              <a:solidFill>
                <a:schemeClr val="hlink"/>
              </a:solidFill>
            </a:endParaRPr>
          </a:p>
          <a:p>
            <a:pPr algn="just" eaLnBrk="1" hangingPunct="1">
              <a:buSzPct val="120000"/>
              <a:buNone/>
            </a:pPr>
            <a:r>
              <a:rPr lang="en-US" altLang="zh-CN" dirty="0" smtClean="0">
                <a:solidFill>
                  <a:schemeClr val="tx1">
                    <a:lumMod val="95000"/>
                    <a:lumOff val="5000"/>
                  </a:schemeClr>
                </a:solidFill>
              </a:rPr>
              <a:t>2. He stretched himself with a yawn.</a:t>
            </a:r>
          </a:p>
          <a:p>
            <a:pPr algn="just" eaLnBrk="1" hangingPunct="1">
              <a:buSzPct val="120000"/>
              <a:buNone/>
            </a:pPr>
            <a:r>
              <a:rPr lang="zh-CN" altLang="en-US" sz="2400" dirty="0" smtClean="0">
                <a:solidFill>
                  <a:srgbClr val="0070C0"/>
                </a:solidFill>
              </a:rPr>
              <a:t>     他一边打着呵欠一边伸了伸懒腰。</a:t>
            </a:r>
          </a:p>
          <a:p>
            <a:pPr eaLnBrk="1" hangingPunct="1">
              <a:buSzPct val="120000"/>
              <a:buNone/>
            </a:pPr>
            <a:r>
              <a:rPr lang="en-US" altLang="zh-CN" dirty="0" smtClean="0"/>
              <a:t>3. David took a seat on the aisle stretching out his long legs.</a:t>
            </a:r>
          </a:p>
          <a:p>
            <a:pPr eaLnBrk="1" hangingPunct="1">
              <a:buSzPct val="120000"/>
              <a:buNone/>
            </a:pPr>
            <a:r>
              <a:rPr lang="en-US" altLang="zh-CN" sz="2800" dirty="0" smtClean="0"/>
              <a:t>    </a:t>
            </a:r>
            <a:r>
              <a:rPr lang="zh-CN" altLang="en-US" sz="2400" dirty="0" smtClean="0">
                <a:solidFill>
                  <a:srgbClr val="0070C0"/>
                </a:solidFill>
              </a:rPr>
              <a:t>戴维在走道边找了一个座位坐下，舒展开他那两条长腿。</a:t>
            </a:r>
            <a:endParaRPr lang="en-US" altLang="zh-CN"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5122" name="Picture 2"/>
          <p:cNvPicPr>
            <a:picLocks noChangeAspect="1" noChangeArrowheads="1"/>
          </p:cNvPicPr>
          <p:nvPr/>
        </p:nvPicPr>
        <p:blipFill>
          <a:blip r:embed="rId3"/>
          <a:srcRect/>
          <a:stretch>
            <a:fillRect/>
          </a:stretch>
        </p:blipFill>
        <p:spPr bwMode="auto">
          <a:xfrm>
            <a:off x="1681163" y="738188"/>
            <a:ext cx="885825" cy="352425"/>
          </a:xfrm>
          <a:prstGeom prst="rect">
            <a:avLst/>
          </a:prstGeom>
          <a:noFill/>
          <a:ln w="9525">
            <a:noFill/>
            <a:miter lim="800000"/>
            <a:headEnd/>
            <a:tailEnd/>
          </a:ln>
          <a:effectLst/>
        </p:spPr>
      </p:pic>
      <p:pic>
        <p:nvPicPr>
          <p:cNvPr id="9" name="图片 10" descr="MORE"/>
          <p:cNvPicPr>
            <a:picLocks noChangeAspect="1" noChangeArrowheads="1"/>
          </p:cNvPicPr>
          <p:nvPr/>
        </p:nvPicPr>
        <p:blipFill>
          <a:blip r:embed="rId4"/>
          <a:srcRect/>
          <a:stretch>
            <a:fillRect/>
          </a:stretch>
        </p:blipFill>
        <p:spPr bwMode="auto">
          <a:xfrm>
            <a:off x="6714676" y="6297194"/>
            <a:ext cx="912813" cy="228600"/>
          </a:xfrm>
          <a:prstGeom prst="rect">
            <a:avLst/>
          </a:prstGeom>
          <a:noFill/>
          <a:ln w="9525">
            <a:noFill/>
            <a:miter lim="800000"/>
            <a:headEnd/>
            <a:tailEnd/>
          </a:ln>
        </p:spPr>
      </p:pic>
      <p:pic>
        <p:nvPicPr>
          <p:cNvPr id="10"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dissolve">
                                      <p:cBhvr>
                                        <p:cTn id="12" dur="500"/>
                                        <p:tgtEl>
                                          <p:spTgt spid="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dissolve">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84150" y="649288"/>
            <a:ext cx="8769350" cy="6056312"/>
          </a:xfrm>
          <a:prstGeom prst="rect">
            <a:avLst/>
          </a:prstGeom>
          <a:noFill/>
          <a:ln>
            <a:miter lim="800000"/>
            <a:headEnd/>
            <a:tailEnd/>
          </a:ln>
        </p:spPr>
        <p:txBody>
          <a:bodyPr/>
          <a:lstStyle/>
          <a:p>
            <a:pPr marL="180975" indent="-179388" algn="just" eaLnBrk="1" hangingPunct="1">
              <a:lnSpc>
                <a:spcPct val="100000"/>
              </a:lnSpc>
              <a:buSzPct val="120000"/>
              <a:buNone/>
            </a:pPr>
            <a:r>
              <a:rPr lang="en-US" altLang="zh-CN" sz="2800" b="1" dirty="0" smtClean="0"/>
              <a:t>2.  </a:t>
            </a:r>
            <a:r>
              <a:rPr lang="en-US" altLang="zh-CN" sz="2800" i="1" dirty="0" smtClean="0">
                <a:solidFill>
                  <a:srgbClr val="C00000"/>
                </a:solidFill>
              </a:rPr>
              <a:t>n.</a:t>
            </a:r>
            <a:r>
              <a:rPr lang="en-US" altLang="zh-CN" sz="2800" b="1" dirty="0" smtClean="0"/>
              <a:t>  </a:t>
            </a:r>
            <a:r>
              <a:rPr lang="en-US" altLang="en-US" dirty="0" smtClean="0">
                <a:ea typeface="宋体" charset="-122"/>
              </a:rPr>
              <a:t>a movement or exercise in which you make a part of your body as straight as possible so that your muscles become long and tight</a:t>
            </a:r>
            <a:r>
              <a:rPr lang="zh-CN" altLang="en-US" dirty="0" smtClean="0">
                <a:solidFill>
                  <a:schemeClr val="hlink"/>
                </a:solidFill>
              </a:rPr>
              <a:t> </a:t>
            </a:r>
            <a:r>
              <a:rPr lang="zh-CN" altLang="en-US" sz="2400" dirty="0" smtClean="0">
                <a:solidFill>
                  <a:schemeClr val="hlink"/>
                </a:solidFill>
              </a:rPr>
              <a:t>（肢体）伸展；伸懒腰</a:t>
            </a:r>
            <a:endParaRPr lang="en-US" altLang="en-US" sz="2400" dirty="0" smtClean="0">
              <a:ea typeface="宋体" charset="-122"/>
            </a:endParaRPr>
          </a:p>
          <a:p>
            <a:pPr marL="180975" indent="-179388" eaLnBrk="1" hangingPunct="1">
              <a:lnSpc>
                <a:spcPct val="100000"/>
              </a:lnSpc>
              <a:buSzPct val="120000"/>
              <a:buFont typeface="Arial" charset="0"/>
              <a:buNone/>
            </a:pPr>
            <a:r>
              <a:rPr lang="en-US" altLang="zh-CN" sz="2800" i="1" dirty="0" smtClean="0"/>
              <a:t>e.g.</a:t>
            </a:r>
          </a:p>
          <a:p>
            <a:pPr marL="180975" indent="-179388" eaLnBrk="1" hangingPunct="1">
              <a:lnSpc>
                <a:spcPct val="100000"/>
              </a:lnSpc>
              <a:buSzPct val="120000"/>
              <a:buFont typeface="Arial" charset="0"/>
              <a:buNone/>
            </a:pPr>
            <a:r>
              <a:rPr lang="en-US" altLang="zh-CN" sz="2800" dirty="0" smtClean="0"/>
              <a:t>1. He had a good stretch on the bed.</a:t>
            </a:r>
          </a:p>
          <a:p>
            <a:pPr marL="180975" indent="-179388" eaLnBrk="1" hangingPunct="1">
              <a:lnSpc>
                <a:spcPct val="100000"/>
              </a:lnSpc>
              <a:buSzPct val="120000"/>
              <a:buFont typeface="Arial" charset="0"/>
              <a:buNone/>
            </a:pPr>
            <a:r>
              <a:rPr lang="zh-CN" altLang="en-US" sz="2400" dirty="0" smtClean="0">
                <a:solidFill>
                  <a:schemeClr val="hlink"/>
                </a:solidFill>
              </a:rPr>
              <a:t>     他在床上痛快地伸了个懒腰。</a:t>
            </a:r>
            <a:endParaRPr lang="en-US" altLang="zh-CN" sz="2800" dirty="0" smtClean="0"/>
          </a:p>
          <a:p>
            <a:pPr marL="180975" indent="-179388" eaLnBrk="1" hangingPunct="1">
              <a:lnSpc>
                <a:spcPct val="100000"/>
              </a:lnSpc>
              <a:buSzPct val="120000"/>
              <a:buFont typeface="Arial" charset="0"/>
              <a:buNone/>
            </a:pPr>
            <a:r>
              <a:rPr lang="en-US" altLang="zh-CN" sz="2800" dirty="0" smtClean="0"/>
              <a:t>2. He entered the room with a stretch and a yawn.</a:t>
            </a:r>
          </a:p>
          <a:p>
            <a:pPr marL="180975" indent="-179388" eaLnBrk="1" hangingPunct="1">
              <a:lnSpc>
                <a:spcPct val="100000"/>
              </a:lnSpc>
              <a:buSzPct val="120000"/>
              <a:buFont typeface="Arial" charset="0"/>
              <a:buNone/>
            </a:pPr>
            <a:r>
              <a:rPr lang="zh-CN" altLang="en-US" sz="2400" dirty="0" smtClean="0">
                <a:solidFill>
                  <a:schemeClr val="hlink"/>
                </a:solidFill>
              </a:rPr>
              <a:t>     他伸着懒腰打着呵欠进了房间。</a:t>
            </a:r>
            <a:endParaRPr lang="en-US" altLang="zh-CN" sz="2400" dirty="0" smtClean="0">
              <a:solidFill>
                <a:schemeClr val="hlink"/>
              </a:solidFill>
            </a:endParaRPr>
          </a:p>
          <a:p>
            <a:pPr marL="180975" indent="-179388" eaLnBrk="1" hangingPunct="1">
              <a:lnSpc>
                <a:spcPct val="100000"/>
              </a:lnSpc>
              <a:buSzPct val="120000"/>
              <a:buNone/>
            </a:pPr>
            <a:r>
              <a:rPr lang="en-US" altLang="zh-CN" dirty="0" smtClean="0">
                <a:solidFill>
                  <a:schemeClr val="tx1">
                    <a:lumMod val="95000"/>
                    <a:lumOff val="5000"/>
                  </a:schemeClr>
                </a:solidFill>
              </a:rPr>
              <a:t>3. </a:t>
            </a:r>
            <a:r>
              <a:rPr lang="en-US" altLang="en-US" dirty="0" smtClean="0">
                <a:ea typeface="宋体" charset="-122"/>
              </a:rPr>
              <a:t>First, let’s do some warm-up stretches.</a:t>
            </a:r>
          </a:p>
          <a:p>
            <a:pPr marL="180975" indent="-179388" eaLnBrk="1" hangingPunct="1">
              <a:lnSpc>
                <a:spcPct val="100000"/>
              </a:lnSpc>
              <a:buSzPct val="120000"/>
              <a:buNone/>
            </a:pPr>
            <a:r>
              <a:rPr lang="zh-CN" altLang="en-US" sz="2400" dirty="0" smtClean="0">
                <a:solidFill>
                  <a:srgbClr val="0070C0"/>
                </a:solidFill>
                <a:ea typeface="宋体" charset="-122"/>
              </a:rPr>
              <a:t>     我们先做一些热身的伸展运动。</a:t>
            </a:r>
            <a:endParaRPr lang="en-US" altLang="zh-CN" sz="2400" dirty="0" smtClean="0">
              <a:solidFill>
                <a:srgbClr val="0070C0"/>
              </a:solidFill>
              <a:ea typeface="宋体" charset="-122"/>
            </a:endParaRPr>
          </a:p>
          <a:p>
            <a:pPr marL="180975" indent="-179388" eaLnBrk="1" hangingPunct="1">
              <a:lnSpc>
                <a:spcPct val="100000"/>
              </a:lnSpc>
              <a:buSzPct val="120000"/>
              <a:buNone/>
            </a:pPr>
            <a:r>
              <a:rPr lang="en-US" altLang="zh-CN" b="1" dirty="0" smtClean="0">
                <a:solidFill>
                  <a:schemeClr val="accent6">
                    <a:lumMod val="50000"/>
                  </a:schemeClr>
                </a:solidFill>
                <a:ea typeface="宋体" charset="-122"/>
              </a:rPr>
              <a:t>See also: </a:t>
            </a:r>
            <a:r>
              <a:rPr lang="en-US" altLang="zh-CN" b="1" dirty="0" smtClean="0">
                <a:solidFill>
                  <a:schemeClr val="tx1">
                    <a:lumMod val="95000"/>
                    <a:lumOff val="5000"/>
                  </a:schemeClr>
                </a:solidFill>
                <a:ea typeface="宋体" charset="-122"/>
                <a:hlinkClick r:id="rId3" action="ppaction://hlinksldjump"/>
              </a:rPr>
              <a:t>stretch out</a:t>
            </a:r>
            <a:endParaRPr lang="zh-CN" altLang="en-US" b="1" dirty="0" smtClean="0">
              <a:solidFill>
                <a:schemeClr val="accent6">
                  <a:lumMod val="50000"/>
                </a:schemeClr>
              </a:solidFill>
            </a:endParaRPr>
          </a:p>
          <a:p>
            <a:pPr marL="180975" indent="-179388" eaLnBrk="1" hangingPunct="1">
              <a:buSzPct val="120000"/>
              <a:buFont typeface="Arial" charset="0"/>
              <a:buNone/>
            </a:pPr>
            <a:endParaRPr lang="zh-CN" altLang="en-US" dirty="0" smtClean="0">
              <a:solidFill>
                <a:schemeClr val="tx1">
                  <a:lumMod val="95000"/>
                  <a:lumOff val="5000"/>
                </a:schemeClr>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4" action="ppaction://hlinksldjump"/>
          </p:cNvPr>
          <p:cNvPicPr>
            <a:picLocks noChangeAspect="1"/>
          </p:cNvPicPr>
          <p:nvPr/>
        </p:nvPicPr>
        <p:blipFill>
          <a:blip r:embed="rId5"/>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6"/>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Effect transition="in" filter="dissolve">
                                      <p:cBhvr>
                                        <p:cTn id="17" dur="500"/>
                                        <p:tgtEl>
                                          <p:spTgt spid="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8" end="8"/>
                                            </p:txEl>
                                          </p:spTgt>
                                        </p:tgtEl>
                                        <p:attrNameLst>
                                          <p:attrName>style.visibility</p:attrName>
                                        </p:attrNameLst>
                                      </p:cBhvr>
                                      <p:to>
                                        <p:strVal val="visible"/>
                                      </p:to>
                                    </p:set>
                                    <p:animEffect transition="in" filter="dissolve">
                                      <p:cBhvr>
                                        <p:cTn id="22" dur="500"/>
                                        <p:tgtEl>
                                          <p:spTgt spid="9">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84150" y="620713"/>
            <a:ext cx="8769350" cy="6056312"/>
          </a:xfrm>
          <a:prstGeom prst="rect">
            <a:avLst/>
          </a:prstGeom>
          <a:noFill/>
          <a:ln>
            <a:miter lim="800000"/>
            <a:headEnd/>
            <a:tailEnd/>
          </a:ln>
        </p:spPr>
        <p:txBody>
          <a:bodyPr/>
          <a:lstStyle/>
          <a:p>
            <a:pPr marL="180975" indent="-179388" algn="just" eaLnBrk="1" hangingPunct="1">
              <a:lnSpc>
                <a:spcPct val="100000"/>
              </a:lnSpc>
              <a:spcBef>
                <a:spcPts val="0"/>
              </a:spcBef>
              <a:buSzPct val="120000"/>
              <a:buNone/>
            </a:pPr>
            <a:r>
              <a:rPr lang="en-US" altLang="zh-CN" sz="3200" b="1" dirty="0" smtClean="0"/>
              <a:t>full-length</a:t>
            </a:r>
            <a:r>
              <a:rPr lang="en-US" altLang="zh-CN" sz="2800" b="1" dirty="0" smtClean="0"/>
              <a:t>                  </a:t>
            </a:r>
          </a:p>
          <a:p>
            <a:pPr marL="354013" indent="-352425" algn="just" eaLnBrk="1" hangingPunct="1">
              <a:lnSpc>
                <a:spcPct val="100000"/>
              </a:lnSpc>
              <a:spcBef>
                <a:spcPts val="0"/>
              </a:spcBef>
              <a:buSzPct val="120000"/>
              <a:buNone/>
            </a:pPr>
            <a:r>
              <a:rPr lang="en-US" altLang="zh-CN" b="1" dirty="0" smtClean="0"/>
              <a:t>1. </a:t>
            </a:r>
            <a:r>
              <a:rPr lang="en-US" altLang="zh-CN" sz="2800" i="1" dirty="0" err="1" smtClean="0">
                <a:solidFill>
                  <a:srgbClr val="C00000"/>
                </a:solidFill>
              </a:rPr>
              <a:t>ad.</a:t>
            </a:r>
            <a:r>
              <a:rPr lang="en-US" altLang="zh-CN" sz="2800" b="1" dirty="0" smtClean="0"/>
              <a:t> </a:t>
            </a:r>
            <a:r>
              <a:rPr lang="en-US" dirty="0" smtClean="0"/>
              <a:t>If you are lying full-length, you are lying down with     your legs stretched out </a:t>
            </a:r>
            <a:r>
              <a:rPr lang="en-US" sz="2400" dirty="0" smtClean="0">
                <a:solidFill>
                  <a:srgbClr val="0070C0"/>
                </a:solidFill>
                <a:latin typeface="+mn-ea"/>
              </a:rPr>
              <a:t>平</a:t>
            </a:r>
            <a:r>
              <a:rPr lang="zh-CN" altLang="en-US" sz="2400" dirty="0" smtClean="0">
                <a:solidFill>
                  <a:srgbClr val="0070C0"/>
                </a:solidFill>
                <a:latin typeface="+mn-ea"/>
              </a:rPr>
              <a:t>躺地；双腿伸直地</a:t>
            </a:r>
            <a:endParaRPr lang="en-US" altLang="en-US" sz="2400" dirty="0" smtClean="0">
              <a:ea typeface="宋体" charset="-122"/>
            </a:endParaRPr>
          </a:p>
          <a:p>
            <a:pPr marL="180975" indent="-179388" algn="just" eaLnBrk="1" hangingPunct="1">
              <a:lnSpc>
                <a:spcPct val="100000"/>
              </a:lnSpc>
              <a:spcBef>
                <a:spcPts val="0"/>
              </a:spcBef>
              <a:buSzPct val="120000"/>
              <a:buFont typeface="Arial" charset="0"/>
              <a:buNone/>
            </a:pPr>
            <a:r>
              <a:rPr lang="en-US" altLang="zh-CN" sz="2800" i="1" dirty="0" smtClean="0"/>
              <a:t>e.g. </a:t>
            </a:r>
            <a:r>
              <a:rPr lang="en-US" altLang="zh-CN" sz="2800" dirty="0" smtClean="0"/>
              <a:t>The boy went into his bedroom and stretched out full-length on the bed.</a:t>
            </a:r>
          </a:p>
          <a:p>
            <a:pPr marL="323850" indent="-322263" algn="just" eaLnBrk="1" hangingPunct="1">
              <a:lnSpc>
                <a:spcPct val="100000"/>
              </a:lnSpc>
              <a:spcBef>
                <a:spcPts val="0"/>
              </a:spcBef>
              <a:buSzPct val="120000"/>
              <a:buNone/>
            </a:pPr>
            <a:r>
              <a:rPr lang="en-US" altLang="zh-CN" sz="2800" b="1" spc="-150" dirty="0" smtClean="0"/>
              <a:t>2.</a:t>
            </a:r>
            <a:r>
              <a:rPr lang="en-US" altLang="zh-CN" sz="2800" spc="-150" dirty="0" smtClean="0"/>
              <a:t> </a:t>
            </a:r>
            <a:r>
              <a:rPr lang="en-US" altLang="zh-CN" i="1" spc="-150" dirty="0" smtClean="0">
                <a:solidFill>
                  <a:srgbClr val="C00000"/>
                </a:solidFill>
              </a:rPr>
              <a:t>a. </a:t>
            </a:r>
            <a:r>
              <a:rPr lang="en-US" altLang="zh-CN" spc="-150" dirty="0" smtClean="0"/>
              <a:t>a full-length coat, dress, or skirt goes down to your feet; a full-  length mirror or picture shows someone’s whole body including their feet; a full-length book, film etc. is the normal length, not shorter  </a:t>
            </a:r>
            <a:r>
              <a:rPr lang="zh-CN" altLang="en-US" sz="2400" spc="-150" dirty="0" smtClean="0">
                <a:solidFill>
                  <a:srgbClr val="0070C0"/>
                </a:solidFill>
              </a:rPr>
              <a:t>全身的；全长的；未删节的</a:t>
            </a:r>
            <a:endParaRPr lang="en-US" altLang="zh-CN" sz="2400" spc="-150" dirty="0" smtClean="0">
              <a:solidFill>
                <a:srgbClr val="0070C0"/>
              </a:solidFill>
            </a:endParaRPr>
          </a:p>
          <a:p>
            <a:pPr marL="180975" indent="-179388" eaLnBrk="1" hangingPunct="1">
              <a:lnSpc>
                <a:spcPct val="100000"/>
              </a:lnSpc>
              <a:spcBef>
                <a:spcPts val="0"/>
              </a:spcBef>
              <a:buSzPct val="120000"/>
              <a:buNone/>
            </a:pPr>
            <a:r>
              <a:rPr lang="en-US" altLang="zh-CN" sz="2800" i="1" dirty="0" smtClean="0"/>
              <a:t>e.g. </a:t>
            </a:r>
          </a:p>
          <a:p>
            <a:pPr marL="180975" indent="-179388" eaLnBrk="1" hangingPunct="1">
              <a:lnSpc>
                <a:spcPct val="100000"/>
              </a:lnSpc>
              <a:spcBef>
                <a:spcPts val="0"/>
              </a:spcBef>
              <a:buSzPct val="120000"/>
              <a:buNone/>
            </a:pPr>
            <a:r>
              <a:rPr lang="en-US" altLang="zh-CN" sz="2800" dirty="0" smtClean="0"/>
              <a:t>1</a:t>
            </a:r>
            <a:r>
              <a:rPr lang="en-US" altLang="zh-CN" dirty="0" smtClean="0"/>
              <a:t>. It is a full-length animation film.</a:t>
            </a:r>
            <a:endParaRPr lang="en-US" altLang="zh-CN" sz="2800" dirty="0" smtClean="0"/>
          </a:p>
          <a:p>
            <a:pPr marL="180975" indent="-179388" eaLnBrk="1" hangingPunct="1">
              <a:lnSpc>
                <a:spcPct val="100000"/>
              </a:lnSpc>
              <a:spcBef>
                <a:spcPts val="0"/>
              </a:spcBef>
              <a:buSzPct val="120000"/>
              <a:buNone/>
            </a:pPr>
            <a:r>
              <a:rPr lang="zh-CN" altLang="en-US" sz="2400" dirty="0" smtClean="0"/>
              <a:t>     </a:t>
            </a:r>
            <a:r>
              <a:rPr lang="zh-CN" altLang="en-US" sz="2400" dirty="0" smtClean="0">
                <a:solidFill>
                  <a:srgbClr val="0070C0"/>
                </a:solidFill>
              </a:rPr>
              <a:t>这是一部没有进行过任何删节的动画片。</a:t>
            </a:r>
            <a:endParaRPr lang="en-US" altLang="zh-CN" sz="2400" dirty="0" smtClean="0">
              <a:solidFill>
                <a:srgbClr val="0070C0"/>
              </a:solidFill>
            </a:endParaRPr>
          </a:p>
          <a:p>
            <a:pPr marL="180975" indent="-179388" eaLnBrk="1" hangingPunct="1">
              <a:lnSpc>
                <a:spcPct val="100000"/>
              </a:lnSpc>
              <a:spcBef>
                <a:spcPts val="0"/>
              </a:spcBef>
              <a:buSzPct val="120000"/>
              <a:buNone/>
            </a:pPr>
            <a:r>
              <a:rPr lang="en-US" altLang="zh-CN" dirty="0" smtClean="0">
                <a:solidFill>
                  <a:schemeClr val="tx1">
                    <a:lumMod val="95000"/>
                    <a:lumOff val="5000"/>
                  </a:schemeClr>
                </a:solidFill>
              </a:rPr>
              <a:t>2. </a:t>
            </a:r>
            <a:r>
              <a:rPr lang="en-US" altLang="en-US" spc="-100" dirty="0" smtClean="0">
                <a:ea typeface="宋体" charset="-122"/>
              </a:rPr>
              <a:t>She was wearing a full-length skirt which swept the ground.</a:t>
            </a:r>
          </a:p>
          <a:p>
            <a:pPr marL="180975" indent="-179388" eaLnBrk="1" hangingPunct="1">
              <a:lnSpc>
                <a:spcPct val="100000"/>
              </a:lnSpc>
              <a:spcBef>
                <a:spcPts val="0"/>
              </a:spcBef>
              <a:buSzPct val="120000"/>
              <a:buNone/>
            </a:pPr>
            <a:r>
              <a:rPr lang="zh-CN" altLang="en-US" sz="2400" dirty="0" smtClean="0"/>
              <a:t>     </a:t>
            </a:r>
            <a:r>
              <a:rPr lang="zh-CN" altLang="en-US" sz="2400" dirty="0" smtClean="0">
                <a:solidFill>
                  <a:srgbClr val="0070C0"/>
                </a:solidFill>
              </a:rPr>
              <a:t>她一袭曳地长裙。</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14" name="TextBox 13"/>
          <p:cNvSpPr txBox="1"/>
          <p:nvPr/>
        </p:nvSpPr>
        <p:spPr>
          <a:xfrm>
            <a:off x="3171825" y="2438400"/>
            <a:ext cx="5600700" cy="461665"/>
          </a:xfrm>
          <a:prstGeom prst="rect">
            <a:avLst/>
          </a:prstGeom>
          <a:noFill/>
        </p:spPr>
        <p:txBody>
          <a:bodyPr wrap="square" rtlCol="0">
            <a:spAutoFit/>
          </a:bodyPr>
          <a:lstStyle/>
          <a:p>
            <a:r>
              <a:rPr lang="zh-CN" altLang="en-US" sz="2400" dirty="0" smtClean="0">
                <a:solidFill>
                  <a:srgbClr val="0070C0"/>
                </a:solidFill>
              </a:rPr>
              <a:t>男孩走进卧室，平躺在床上。</a:t>
            </a:r>
            <a:endParaRPr lang="zh-CN" altLang="en-US" sz="2400" dirty="0">
              <a:solidFill>
                <a:srgbClr val="0070C0"/>
              </a:solidFill>
            </a:endParaRPr>
          </a:p>
        </p:txBody>
      </p:sp>
      <p:pic>
        <p:nvPicPr>
          <p:cNvPr id="6156" name="Picture 12"/>
          <p:cNvPicPr>
            <a:picLocks noChangeAspect="1" noChangeArrowheads="1"/>
          </p:cNvPicPr>
          <p:nvPr/>
        </p:nvPicPr>
        <p:blipFill>
          <a:blip r:embed="rId6"/>
          <a:srcRect/>
          <a:stretch>
            <a:fillRect/>
          </a:stretch>
        </p:blipFill>
        <p:spPr bwMode="auto">
          <a:xfrm>
            <a:off x="2405063" y="691774"/>
            <a:ext cx="1462087" cy="389313"/>
          </a:xfrm>
          <a:prstGeom prst="rect">
            <a:avLst/>
          </a:prstGeom>
          <a:noFill/>
          <a:ln w="9525">
            <a:noFill/>
            <a:miter lim="800000"/>
            <a:headEnd/>
            <a:tailEnd/>
          </a:ln>
          <a:effectLst/>
        </p:spPr>
      </p:pic>
      <p:pic>
        <p:nvPicPr>
          <p:cNvPr id="10"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dissolve">
                                      <p:cBhvr>
                                        <p:cTn id="12" dur="500"/>
                                        <p:tgtEl>
                                          <p:spTgt spid="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animEffect transition="in" filter="dissolve">
                                      <p:cBhvr>
                                        <p:cTn id="17" dur="500"/>
                                        <p:tgtEl>
                                          <p:spTgt spid="9">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2563" y="649288"/>
            <a:ext cx="8789987" cy="6065837"/>
          </a:xfrm>
          <a:prstGeom prst="rect">
            <a:avLst/>
          </a:prstGeom>
          <a:noFill/>
          <a:ln>
            <a:miter lim="800000"/>
            <a:headEnd/>
            <a:tailEnd/>
          </a:ln>
        </p:spPr>
        <p:txBody>
          <a:bodyPr/>
          <a:lstStyle/>
          <a:p>
            <a:pPr marL="180975" indent="-180975" algn="just" eaLnBrk="1" hangingPunct="1">
              <a:buSzPct val="120000"/>
              <a:buNone/>
            </a:pPr>
            <a:r>
              <a:rPr lang="en-US" altLang="zh-CN" sz="3200" b="1" dirty="0" smtClean="0">
                <a:ea typeface="微软雅黑" pitchFamily="34" charset="-122"/>
              </a:rPr>
              <a:t>muscle</a:t>
            </a:r>
            <a:r>
              <a:rPr lang="en-US" altLang="zh-CN" b="1" dirty="0" smtClean="0">
                <a:ea typeface="微软雅黑" pitchFamily="34" charset="-122"/>
              </a:rPr>
              <a:t>              </a:t>
            </a:r>
            <a:r>
              <a:rPr lang="en-US" altLang="zh-CN" i="1" dirty="0" smtClean="0">
                <a:solidFill>
                  <a:srgbClr val="C00000"/>
                </a:solidFill>
                <a:ea typeface="微软雅黑" pitchFamily="34" charset="-122"/>
              </a:rPr>
              <a:t>n. </a:t>
            </a:r>
            <a:r>
              <a:rPr lang="en-US" altLang="zh-CN" dirty="0" smtClean="0">
                <a:solidFill>
                  <a:srgbClr val="C00000"/>
                </a:solidFill>
                <a:ea typeface="微软雅黑" pitchFamily="34" charset="-122"/>
              </a:rPr>
              <a:t>[C, U]</a:t>
            </a:r>
            <a:r>
              <a:rPr lang="en-US" altLang="zh-CN" i="1" dirty="0" smtClean="0">
                <a:solidFill>
                  <a:srgbClr val="C00000"/>
                </a:solidFill>
                <a:ea typeface="微软雅黑" pitchFamily="34" charset="-122"/>
              </a:rPr>
              <a:t>   </a:t>
            </a:r>
            <a:r>
              <a:rPr lang="en-US" altLang="zh-CN" dirty="0" smtClean="0">
                <a:ea typeface="微软雅黑" pitchFamily="34" charset="-122"/>
              </a:rPr>
              <a:t>a piece of flesh that connects one bone to anther and is used for moving a particular part of your body </a:t>
            </a:r>
            <a:r>
              <a:rPr lang="en-US" altLang="zh-CN" b="1" dirty="0" smtClean="0">
                <a:ea typeface="微软雅黑" pitchFamily="34" charset="-122"/>
              </a:rPr>
              <a:t>  </a:t>
            </a:r>
            <a:r>
              <a:rPr lang="zh-CN" altLang="en-US" sz="2400" dirty="0" smtClean="0">
                <a:solidFill>
                  <a:schemeClr val="hlink"/>
                </a:solidFill>
              </a:rPr>
              <a:t>肌肉</a:t>
            </a:r>
            <a:endParaRPr lang="en-US" altLang="zh-CN" sz="800" b="1" dirty="0" smtClean="0">
              <a:latin typeface="Times New Roman" pitchFamily="18" charset="0"/>
            </a:endParaRPr>
          </a:p>
          <a:p>
            <a:pPr marL="180975" indent="-180975" eaLnBrk="1" hangingPunct="1">
              <a:spcBef>
                <a:spcPct val="50000"/>
              </a:spcBef>
              <a:buSzPct val="50000"/>
              <a:buFont typeface="Wingdings" pitchFamily="2" charset="2"/>
              <a:buNone/>
            </a:pPr>
            <a:r>
              <a:rPr lang="en-US" altLang="zh-CN" sz="2800" dirty="0" smtClean="0"/>
              <a:t> </a:t>
            </a:r>
            <a:r>
              <a:rPr lang="en-US" altLang="zh-CN" sz="2800" i="1" dirty="0" smtClean="0"/>
              <a:t>e.g.</a:t>
            </a:r>
            <a:r>
              <a:rPr lang="en-US" altLang="zh-CN" sz="2800" dirty="0" smtClean="0"/>
              <a:t> </a:t>
            </a:r>
          </a:p>
          <a:p>
            <a:pPr marL="180975" indent="-180975" eaLnBrk="1" hangingPunct="1">
              <a:spcBef>
                <a:spcPct val="50000"/>
              </a:spcBef>
              <a:buSzPct val="50000"/>
              <a:buFont typeface="Wingdings" pitchFamily="2" charset="2"/>
              <a:buNone/>
            </a:pPr>
            <a:r>
              <a:rPr lang="en-US" altLang="zh-CN" sz="2800" dirty="0" smtClean="0"/>
              <a:t>1. Regular exercise will help to strengthen your muscles.</a:t>
            </a:r>
          </a:p>
          <a:p>
            <a:pPr marL="180975" indent="-180975" eaLnBrk="1" hangingPunct="1">
              <a:spcBef>
                <a:spcPct val="50000"/>
              </a:spcBef>
              <a:buSzPct val="50000"/>
              <a:buFont typeface="Wingdings" pitchFamily="2" charset="2"/>
              <a:buNone/>
            </a:pPr>
            <a:r>
              <a:rPr lang="zh-CN" altLang="en-US" sz="2400" dirty="0" smtClean="0">
                <a:solidFill>
                  <a:schemeClr val="hlink"/>
                </a:solidFill>
              </a:rPr>
              <a:t>     经常锻炼有助于增强肌肉。</a:t>
            </a:r>
            <a:endParaRPr lang="en-US" altLang="zh-CN" sz="2800" dirty="0" smtClean="0"/>
          </a:p>
          <a:p>
            <a:pPr marL="354013" indent="-354013" algn="just" eaLnBrk="1" hangingPunct="1">
              <a:spcBef>
                <a:spcPct val="50000"/>
              </a:spcBef>
              <a:buSzPct val="50000"/>
              <a:buFont typeface="Wingdings" pitchFamily="2" charset="2"/>
              <a:buNone/>
            </a:pPr>
            <a:r>
              <a:rPr lang="en-US" altLang="zh-CN" sz="2800" dirty="0" smtClean="0"/>
              <a:t>2. Beckham has pulled a muscle in his thigh and won’t play tomorrow.</a:t>
            </a:r>
          </a:p>
          <a:p>
            <a:pPr marL="180975" indent="-180975" eaLnBrk="1" hangingPunct="1">
              <a:spcBef>
                <a:spcPct val="50000"/>
              </a:spcBef>
              <a:buSzPct val="50000"/>
              <a:buFont typeface="Wingdings" pitchFamily="2" charset="2"/>
              <a:buNone/>
            </a:pPr>
            <a:r>
              <a:rPr lang="zh-CN" altLang="en-US" sz="2400" dirty="0" smtClean="0">
                <a:solidFill>
                  <a:schemeClr val="hlink"/>
                </a:solidFill>
              </a:rPr>
              <a:t>     贝克汉姆大腿肌肉拉伤，明天不能参赛了。</a:t>
            </a:r>
            <a:r>
              <a:rPr lang="en-US" altLang="zh-CN" sz="2800" dirty="0" smtClean="0"/>
              <a:t> </a:t>
            </a:r>
          </a:p>
          <a:p>
            <a:pPr marL="180975" indent="-180975" eaLnBrk="1" hangingPunct="1">
              <a:spcBef>
                <a:spcPct val="50000"/>
              </a:spcBef>
              <a:buSzPct val="50000"/>
              <a:buFont typeface="Wingdings" pitchFamily="2" charset="2"/>
              <a:buNone/>
            </a:pPr>
            <a:r>
              <a:rPr lang="en-US" altLang="zh-CN" dirty="0" smtClean="0"/>
              <a:t>3. </a:t>
            </a:r>
            <a:r>
              <a:rPr lang="en-US" dirty="0" smtClean="0"/>
              <a:t>He strained his muscle in the match.</a:t>
            </a:r>
          </a:p>
          <a:p>
            <a:pPr marL="180975" indent="-180975" eaLnBrk="1" hangingPunct="1">
              <a:spcBef>
                <a:spcPct val="50000"/>
              </a:spcBef>
              <a:buSzPct val="50000"/>
              <a:buFont typeface="Wingdings" pitchFamily="2" charset="2"/>
              <a:buNone/>
            </a:pPr>
            <a:r>
              <a:rPr lang="zh-CN" altLang="en-US" sz="2400" dirty="0" smtClean="0">
                <a:solidFill>
                  <a:srgbClr val="0070C0"/>
                </a:solidFill>
              </a:rPr>
              <a:t>     他在那次比赛中拉伤了肌肉。</a:t>
            </a:r>
            <a:endParaRPr lang="en-US" altLang="zh-CN" sz="2400" dirty="0" smtClean="0">
              <a:solidFill>
                <a:srgbClr val="0070C0"/>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7170" name="Picture 2"/>
          <p:cNvPicPr>
            <a:picLocks noChangeAspect="1" noChangeArrowheads="1"/>
          </p:cNvPicPr>
          <p:nvPr/>
        </p:nvPicPr>
        <p:blipFill>
          <a:blip r:embed="rId6"/>
          <a:srcRect/>
          <a:stretch>
            <a:fillRect/>
          </a:stretch>
        </p:blipFill>
        <p:spPr bwMode="auto">
          <a:xfrm>
            <a:off x="1643063" y="695325"/>
            <a:ext cx="866775" cy="30480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2563" y="649288"/>
            <a:ext cx="8789987" cy="6065837"/>
          </a:xfrm>
          <a:prstGeom prst="rect">
            <a:avLst/>
          </a:prstGeom>
          <a:noFill/>
          <a:ln>
            <a:miter lim="800000"/>
            <a:headEnd/>
            <a:tailEnd/>
          </a:ln>
        </p:spPr>
        <p:txBody>
          <a:bodyPr/>
          <a:lstStyle/>
          <a:p>
            <a:pPr marL="180975" indent="-180975" algn="just" eaLnBrk="1" hangingPunct="1">
              <a:lnSpc>
                <a:spcPct val="100000"/>
              </a:lnSpc>
              <a:spcBef>
                <a:spcPts val="0"/>
              </a:spcBef>
              <a:buSzPct val="120000"/>
              <a:buNone/>
            </a:pPr>
            <a:r>
              <a:rPr lang="en-US" altLang="zh-CN" sz="3200" b="1" dirty="0" smtClean="0">
                <a:ea typeface="微软雅黑" pitchFamily="34" charset="-122"/>
              </a:rPr>
              <a:t>hem</a:t>
            </a:r>
            <a:r>
              <a:rPr lang="en-US" altLang="zh-CN" b="1" dirty="0" smtClean="0">
                <a:ea typeface="微软雅黑" pitchFamily="34" charset="-122"/>
              </a:rPr>
              <a:t>                    </a:t>
            </a:r>
          </a:p>
          <a:p>
            <a:pPr marL="180975" indent="-180975" algn="just" eaLnBrk="1" hangingPunct="1">
              <a:lnSpc>
                <a:spcPct val="100000"/>
              </a:lnSpc>
              <a:spcBef>
                <a:spcPts val="0"/>
              </a:spcBef>
              <a:buSzPct val="120000"/>
              <a:buNone/>
            </a:pPr>
            <a:r>
              <a:rPr lang="en-US" altLang="zh-CN" b="1" dirty="0" smtClean="0">
                <a:solidFill>
                  <a:schemeClr val="tx1">
                    <a:lumMod val="95000"/>
                    <a:lumOff val="5000"/>
                  </a:schemeClr>
                </a:solidFill>
                <a:ea typeface="微软雅黑" pitchFamily="34" charset="-122"/>
              </a:rPr>
              <a:t>1. </a:t>
            </a:r>
            <a:r>
              <a:rPr lang="en-US" altLang="zh-CN" i="1" dirty="0" smtClean="0">
                <a:solidFill>
                  <a:srgbClr val="C00000"/>
                </a:solidFill>
                <a:ea typeface="微软雅黑" pitchFamily="34" charset="-122"/>
              </a:rPr>
              <a:t>v</a:t>
            </a:r>
            <a:r>
              <a:rPr lang="en-US" altLang="zh-CN" dirty="0" smtClean="0">
                <a:solidFill>
                  <a:srgbClr val="C00000"/>
                </a:solidFill>
                <a:ea typeface="微软雅黑" pitchFamily="34" charset="-122"/>
              </a:rPr>
              <a:t>. </a:t>
            </a:r>
            <a:r>
              <a:rPr lang="en-US" altLang="zh-CN" dirty="0" smtClean="0">
                <a:solidFill>
                  <a:schemeClr val="tx1">
                    <a:lumMod val="95000"/>
                    <a:lumOff val="5000"/>
                  </a:schemeClr>
                </a:solidFill>
                <a:ea typeface="微软雅黑" pitchFamily="34" charset="-122"/>
              </a:rPr>
              <a:t>(</a:t>
            </a:r>
            <a:r>
              <a:rPr lang="en-US" altLang="zh-CN" b="1" dirty="0" smtClean="0">
                <a:solidFill>
                  <a:schemeClr val="tx1">
                    <a:lumMod val="95000"/>
                    <a:lumOff val="5000"/>
                  </a:schemeClr>
                </a:solidFill>
                <a:latin typeface="Times New Roman" pitchFamily="18" charset="0"/>
                <a:ea typeface="微软雅黑" pitchFamily="34" charset="-122"/>
                <a:cs typeface="Times New Roman" pitchFamily="18" charset="0"/>
              </a:rPr>
              <a:t>~</a:t>
            </a:r>
            <a:r>
              <a:rPr lang="en-US" altLang="zh-CN" b="1" dirty="0" smtClean="0">
                <a:solidFill>
                  <a:schemeClr val="tx1">
                    <a:lumMod val="95000"/>
                    <a:lumOff val="5000"/>
                  </a:schemeClr>
                </a:solidFill>
                <a:ea typeface="微软雅黑" pitchFamily="34" charset="-122"/>
              </a:rPr>
              <a:t> in</a:t>
            </a:r>
            <a:r>
              <a:rPr lang="en-US" altLang="zh-CN" dirty="0" smtClean="0">
                <a:solidFill>
                  <a:schemeClr val="tx1">
                    <a:lumMod val="95000"/>
                    <a:lumOff val="5000"/>
                  </a:schemeClr>
                </a:solidFill>
                <a:ea typeface="微软雅黑" pitchFamily="34" charset="-122"/>
              </a:rPr>
              <a:t>) enclose sb. or </a:t>
            </a:r>
            <a:r>
              <a:rPr lang="en-US" altLang="zh-CN" dirty="0" err="1" smtClean="0">
                <a:solidFill>
                  <a:schemeClr val="tx1">
                    <a:lumMod val="95000"/>
                    <a:lumOff val="5000"/>
                  </a:schemeClr>
                </a:solidFill>
                <a:ea typeface="微软雅黑" pitchFamily="34" charset="-122"/>
              </a:rPr>
              <a:t>sth</a:t>
            </a:r>
            <a:r>
              <a:rPr lang="en-US" altLang="zh-CN" dirty="0" smtClean="0">
                <a:solidFill>
                  <a:schemeClr val="tx1">
                    <a:lumMod val="95000"/>
                    <a:lumOff val="5000"/>
                  </a:schemeClr>
                </a:solidFill>
                <a:ea typeface="微软雅黑" pitchFamily="34" charset="-122"/>
              </a:rPr>
              <a:t>. and prevent them from moving or leaving </a:t>
            </a:r>
            <a:r>
              <a:rPr lang="zh-CN" altLang="en-US" sz="2400" dirty="0" smtClean="0">
                <a:solidFill>
                  <a:srgbClr val="0070C0"/>
                </a:solidFill>
                <a:latin typeface="+mn-ea"/>
              </a:rPr>
              <a:t>围住；堵住</a:t>
            </a:r>
            <a:endParaRPr lang="en-US" altLang="zh-CN" sz="2400" dirty="0" smtClean="0">
              <a:solidFill>
                <a:srgbClr val="0070C0"/>
              </a:solidFill>
              <a:latin typeface="+mn-ea"/>
            </a:endParaRPr>
          </a:p>
          <a:p>
            <a:pPr marL="180975" indent="-180975" algn="just" eaLnBrk="1" hangingPunct="1">
              <a:lnSpc>
                <a:spcPct val="100000"/>
              </a:lnSpc>
              <a:spcBef>
                <a:spcPts val="0"/>
              </a:spcBef>
              <a:buSzPct val="120000"/>
              <a:buNone/>
            </a:pPr>
            <a:r>
              <a:rPr lang="en-US" altLang="zh-CN" i="1" dirty="0" smtClean="0"/>
              <a:t>e.g</a:t>
            </a:r>
            <a:r>
              <a:rPr lang="en-US" altLang="zh-CN" dirty="0" smtClean="0"/>
              <a:t>. </a:t>
            </a:r>
          </a:p>
          <a:p>
            <a:pPr marL="180975" indent="-180975" algn="just" eaLnBrk="1" hangingPunct="1">
              <a:lnSpc>
                <a:spcPct val="100000"/>
              </a:lnSpc>
              <a:spcBef>
                <a:spcPts val="0"/>
              </a:spcBef>
              <a:buSzPct val="120000"/>
              <a:buNone/>
            </a:pPr>
            <a:r>
              <a:rPr lang="en-US" altLang="zh-CN" dirty="0" smtClean="0"/>
              <a:t>1. The yard is hemmed in by leafy trees.</a:t>
            </a:r>
          </a:p>
          <a:p>
            <a:pPr marL="180975" indent="-180975" algn="just" eaLnBrk="1" hangingPunct="1">
              <a:lnSpc>
                <a:spcPct val="100000"/>
              </a:lnSpc>
              <a:spcBef>
                <a:spcPts val="0"/>
              </a:spcBef>
              <a:buSzPct val="120000"/>
              <a:buNone/>
            </a:pPr>
            <a:r>
              <a:rPr lang="zh-CN" altLang="en-US" sz="2400" dirty="0" smtClean="0">
                <a:solidFill>
                  <a:srgbClr val="0070C0"/>
                </a:solidFill>
                <a:latin typeface="+mn-ea"/>
              </a:rPr>
              <a:t>  院子四周围长着枝繁叶茂的树木。</a:t>
            </a:r>
            <a:endParaRPr lang="en-US" altLang="zh-CN" sz="2400" dirty="0" smtClean="0">
              <a:solidFill>
                <a:srgbClr val="0070C0"/>
              </a:solidFill>
              <a:latin typeface="+mn-ea"/>
            </a:endParaRPr>
          </a:p>
          <a:p>
            <a:pPr algn="just" eaLnBrk="1" hangingPunct="1">
              <a:lnSpc>
                <a:spcPct val="100000"/>
              </a:lnSpc>
              <a:buSzPct val="120000"/>
              <a:buNone/>
            </a:pPr>
            <a:r>
              <a:rPr lang="en-US" altLang="zh-CN" dirty="0" smtClean="0"/>
              <a:t>2. </a:t>
            </a:r>
            <a:r>
              <a:rPr lang="en-US" dirty="0" smtClean="0"/>
              <a:t>They were hemmed in by the enemies.</a:t>
            </a:r>
            <a:endParaRPr lang="en-US" altLang="zh-CN" dirty="0" smtClean="0"/>
          </a:p>
          <a:p>
            <a:pPr eaLnBrk="1" hangingPunct="1">
              <a:lnSpc>
                <a:spcPct val="100000"/>
              </a:lnSpc>
              <a:buSzPct val="120000"/>
              <a:buNone/>
            </a:pPr>
            <a:r>
              <a:rPr lang="zh-CN" altLang="en-US" sz="2400" dirty="0" smtClean="0">
                <a:solidFill>
                  <a:schemeClr val="hlink"/>
                </a:solidFill>
              </a:rPr>
              <a:t>     他们被敌人包围了。</a:t>
            </a:r>
            <a:endParaRPr lang="en-US" altLang="zh-CN" dirty="0" smtClean="0"/>
          </a:p>
          <a:p>
            <a:pPr algn="just" eaLnBrk="1" hangingPunct="1">
              <a:lnSpc>
                <a:spcPct val="100000"/>
              </a:lnSpc>
              <a:buSzPct val="120000"/>
              <a:buNone/>
            </a:pPr>
            <a:r>
              <a:rPr lang="en-US" altLang="zh-CN" dirty="0" smtClean="0"/>
              <a:t>3. He lived in a </a:t>
            </a:r>
            <a:r>
              <a:rPr lang="en-US" dirty="0" smtClean="0"/>
              <a:t> valley hemmed in by mountains.</a:t>
            </a:r>
            <a:endParaRPr lang="en-US" altLang="zh-CN" dirty="0" smtClean="0"/>
          </a:p>
          <a:p>
            <a:pPr algn="just" eaLnBrk="1" hangingPunct="1">
              <a:lnSpc>
                <a:spcPct val="100000"/>
              </a:lnSpc>
              <a:buSzPct val="120000"/>
              <a:buNone/>
            </a:pPr>
            <a:r>
              <a:rPr lang="zh-CN" altLang="en-US" sz="2400" dirty="0" smtClean="0">
                <a:solidFill>
                  <a:schemeClr val="hlink"/>
                </a:solidFill>
              </a:rPr>
              <a:t>     他住在一个四面环山的山谷里。</a:t>
            </a:r>
            <a:endParaRPr lang="en-US" altLang="zh-CN" dirty="0" smtClean="0"/>
          </a:p>
          <a:p>
            <a:pPr marL="180975" indent="-180975" eaLnBrk="1" hangingPunct="1">
              <a:spcBef>
                <a:spcPct val="50000"/>
              </a:spcBef>
              <a:buSzPct val="50000"/>
              <a:buFont typeface="Wingdings" pitchFamily="2" charset="2"/>
              <a:buNone/>
            </a:pPr>
            <a:endParaRPr lang="en-US" altLang="zh-CN"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194" name="Picture 2"/>
          <p:cNvPicPr>
            <a:picLocks noChangeAspect="1" noChangeArrowheads="1"/>
          </p:cNvPicPr>
          <p:nvPr/>
        </p:nvPicPr>
        <p:blipFill>
          <a:blip r:embed="rId3"/>
          <a:srcRect/>
          <a:stretch>
            <a:fillRect/>
          </a:stretch>
        </p:blipFill>
        <p:spPr bwMode="auto">
          <a:xfrm>
            <a:off x="1247775" y="738188"/>
            <a:ext cx="723900" cy="333375"/>
          </a:xfrm>
          <a:prstGeom prst="rect">
            <a:avLst/>
          </a:prstGeom>
          <a:noFill/>
          <a:ln w="9525">
            <a:noFill/>
            <a:miter lim="800000"/>
            <a:headEnd/>
            <a:tailEnd/>
          </a:ln>
          <a:effectLst/>
        </p:spPr>
      </p:pic>
      <p:pic>
        <p:nvPicPr>
          <p:cNvPr id="9"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11" name="图片 10" descr="MORE"/>
          <p:cNvPicPr>
            <a:picLocks noChangeAspect="1" noChangeArrowheads="1"/>
          </p:cNvPicPr>
          <p:nvPr/>
        </p:nvPicPr>
        <p:blipFill>
          <a:blip r:embed="rId6"/>
          <a:srcRect/>
          <a:stretch>
            <a:fillRect/>
          </a:stretch>
        </p:blipFill>
        <p:spPr bwMode="auto">
          <a:xfrm>
            <a:off x="6714676" y="6297194"/>
            <a:ext cx="912813" cy="228600"/>
          </a:xfrm>
          <a:prstGeom prst="rect">
            <a:avLst/>
          </a:prstGeom>
          <a:noFill/>
          <a:ln w="9525">
            <a:noFill/>
            <a:miter lim="800000"/>
            <a:headEnd/>
            <a:tailEnd/>
          </a:ln>
        </p:spPr>
      </p:pic>
      <p:pic>
        <p:nvPicPr>
          <p:cNvPr id="12"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dissolve">
                                      <p:cBhvr>
                                        <p:cTn id="12" dur="500"/>
                                        <p:tgtEl>
                                          <p:spTgt spid="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dissolve">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2563" y="1019175"/>
            <a:ext cx="8789987" cy="5695950"/>
          </a:xfrm>
          <a:prstGeom prst="rect">
            <a:avLst/>
          </a:prstGeom>
          <a:noFill/>
          <a:ln>
            <a:miter lim="800000"/>
            <a:headEnd/>
            <a:tailEnd/>
          </a:ln>
        </p:spPr>
        <p:txBody>
          <a:bodyPr/>
          <a:lstStyle/>
          <a:p>
            <a:pPr marL="180975" indent="-180975" algn="just" eaLnBrk="1" hangingPunct="1">
              <a:lnSpc>
                <a:spcPct val="125000"/>
              </a:lnSpc>
              <a:spcBef>
                <a:spcPts val="0"/>
              </a:spcBef>
              <a:buSzPct val="120000"/>
              <a:buNone/>
            </a:pPr>
            <a:r>
              <a:rPr lang="en-US" altLang="zh-CN" b="1" dirty="0" smtClean="0">
                <a:solidFill>
                  <a:schemeClr val="tx1">
                    <a:lumMod val="95000"/>
                    <a:lumOff val="5000"/>
                  </a:schemeClr>
                </a:solidFill>
                <a:ea typeface="微软雅黑" pitchFamily="34" charset="-122"/>
              </a:rPr>
              <a:t>2. </a:t>
            </a:r>
            <a:r>
              <a:rPr lang="en-US" altLang="zh-CN" i="1" dirty="0" smtClean="0">
                <a:solidFill>
                  <a:srgbClr val="C00000"/>
                </a:solidFill>
                <a:ea typeface="微软雅黑" pitchFamily="34" charset="-122"/>
              </a:rPr>
              <a:t>v. </a:t>
            </a:r>
            <a:r>
              <a:rPr lang="en-US" dirty="0" smtClean="0"/>
              <a:t>fold the edge of a piece of cloth and sew it in place    </a:t>
            </a:r>
            <a:r>
              <a:rPr lang="en-US" sz="2400" dirty="0" smtClean="0">
                <a:solidFill>
                  <a:srgbClr val="0070C0"/>
                </a:solidFill>
              </a:rPr>
              <a:t>（给</a:t>
            </a:r>
            <a:r>
              <a:rPr lang="en-US" altLang="zh-CN" sz="2400" dirty="0" smtClean="0">
                <a:solidFill>
                  <a:schemeClr val="hlink"/>
                </a:solidFill>
                <a:latin typeface="宋体"/>
              </a:rPr>
              <a:t>……</a:t>
            </a:r>
            <a:r>
              <a:rPr lang="en-US" sz="2400" dirty="0" smtClean="0">
                <a:solidFill>
                  <a:srgbClr val="0070C0"/>
                </a:solidFill>
              </a:rPr>
              <a:t>）镶</a:t>
            </a:r>
            <a:r>
              <a:rPr lang="zh-CN" altLang="en-US" sz="2400" dirty="0" smtClean="0">
                <a:solidFill>
                  <a:srgbClr val="0070C0"/>
                </a:solidFill>
              </a:rPr>
              <a:t>边</a:t>
            </a:r>
            <a:endParaRPr lang="en-US" altLang="zh-CN" sz="2400" b="1" dirty="0" smtClean="0">
              <a:solidFill>
                <a:srgbClr val="0070C0"/>
              </a:solidFill>
              <a:latin typeface="Times New Roman" pitchFamily="18" charset="0"/>
            </a:endParaRPr>
          </a:p>
          <a:p>
            <a:pPr marL="180975" indent="-180975" eaLnBrk="1" hangingPunct="1">
              <a:lnSpc>
                <a:spcPct val="125000"/>
              </a:lnSpc>
              <a:spcBef>
                <a:spcPts val="0"/>
              </a:spcBef>
              <a:buSzPct val="50000"/>
              <a:buFont typeface="Wingdings" pitchFamily="2" charset="2"/>
              <a:buNone/>
            </a:pPr>
            <a:r>
              <a:rPr lang="en-US" altLang="zh-CN" sz="2800" dirty="0" smtClean="0"/>
              <a:t> </a:t>
            </a:r>
            <a:r>
              <a:rPr lang="en-US" altLang="zh-CN" sz="2800" i="1" dirty="0" smtClean="0"/>
              <a:t>e.g.</a:t>
            </a:r>
            <a:r>
              <a:rPr lang="en-US" altLang="zh-CN" sz="2800" dirty="0" smtClean="0"/>
              <a:t> </a:t>
            </a:r>
            <a:r>
              <a:rPr lang="en-US" dirty="0" smtClean="0"/>
              <a:t>She hemmed her skirt with lace.</a:t>
            </a:r>
            <a:endParaRPr lang="en-US" altLang="zh-CN" sz="2800" dirty="0" smtClean="0"/>
          </a:p>
          <a:p>
            <a:pPr marL="180975" indent="-180975" eaLnBrk="1" hangingPunct="1">
              <a:lnSpc>
                <a:spcPct val="125000"/>
              </a:lnSpc>
              <a:spcBef>
                <a:spcPts val="0"/>
              </a:spcBef>
              <a:buSzPct val="50000"/>
              <a:buFont typeface="Wingdings" pitchFamily="2" charset="2"/>
              <a:buNone/>
            </a:pPr>
            <a:r>
              <a:rPr lang="zh-CN" altLang="en-US" sz="2400" dirty="0" smtClean="0">
                <a:solidFill>
                  <a:schemeClr val="hlink"/>
                </a:solidFill>
              </a:rPr>
              <a:t>          她在裙摆上镶了一道花边。</a:t>
            </a:r>
            <a:endParaRPr lang="en-US" altLang="zh-CN" sz="2400" dirty="0" smtClean="0">
              <a:solidFill>
                <a:schemeClr val="hlink"/>
              </a:solidFill>
            </a:endParaRPr>
          </a:p>
          <a:p>
            <a:pPr marL="180975" indent="-180975" algn="just" eaLnBrk="1" hangingPunct="1">
              <a:lnSpc>
                <a:spcPct val="125000"/>
              </a:lnSpc>
              <a:spcBef>
                <a:spcPts val="0"/>
              </a:spcBef>
              <a:buSzPct val="50000"/>
              <a:buFont typeface="Wingdings" pitchFamily="2" charset="2"/>
              <a:buNone/>
            </a:pPr>
            <a:r>
              <a:rPr lang="en-US" altLang="zh-CN" b="1" dirty="0" smtClean="0"/>
              <a:t>3.</a:t>
            </a:r>
            <a:r>
              <a:rPr lang="en-US" altLang="zh-CN" dirty="0" smtClean="0"/>
              <a:t> </a:t>
            </a:r>
            <a:r>
              <a:rPr lang="en-US" altLang="zh-CN" i="1" dirty="0" smtClean="0">
                <a:solidFill>
                  <a:srgbClr val="C00000"/>
                </a:solidFill>
                <a:ea typeface="微软雅黑" pitchFamily="34" charset="-122"/>
              </a:rPr>
              <a:t>n. </a:t>
            </a:r>
            <a:r>
              <a:rPr lang="en-US" altLang="zh-CN" dirty="0" smtClean="0">
                <a:solidFill>
                  <a:srgbClr val="C00000"/>
                </a:solidFill>
                <a:ea typeface="微软雅黑" pitchFamily="34" charset="-122"/>
              </a:rPr>
              <a:t>[C]</a:t>
            </a:r>
            <a:r>
              <a:rPr lang="en-US" altLang="zh-CN" i="1" dirty="0" smtClean="0">
                <a:solidFill>
                  <a:srgbClr val="C00000"/>
                </a:solidFill>
                <a:ea typeface="微软雅黑" pitchFamily="34" charset="-122"/>
              </a:rPr>
              <a:t> </a:t>
            </a:r>
            <a:r>
              <a:rPr lang="en-US" dirty="0" smtClean="0"/>
              <a:t>the bottom edge of </a:t>
            </a:r>
            <a:r>
              <a:rPr lang="en-US" dirty="0" err="1" smtClean="0"/>
              <a:t>sth</a:t>
            </a:r>
            <a:r>
              <a:rPr lang="en-US" dirty="0" smtClean="0"/>
              <a:t>. such as a dress or curtain that is folded and sewn in place</a:t>
            </a:r>
            <a:r>
              <a:rPr lang="en-US" sz="2400" dirty="0" smtClean="0">
                <a:solidFill>
                  <a:srgbClr val="0070C0"/>
                </a:solidFill>
              </a:rPr>
              <a:t>（</a:t>
            </a:r>
            <a:r>
              <a:rPr lang="zh-CN" altLang="en-US" sz="2400" dirty="0" smtClean="0">
                <a:solidFill>
                  <a:srgbClr val="0070C0"/>
                </a:solidFill>
              </a:rPr>
              <a:t>裙子、窗帘等的）下摆，褶边</a:t>
            </a:r>
            <a:endParaRPr lang="en-US" altLang="zh-CN" sz="2400" dirty="0" smtClean="0">
              <a:solidFill>
                <a:srgbClr val="0070C0"/>
              </a:solidFill>
            </a:endParaRPr>
          </a:p>
          <a:p>
            <a:pPr marL="180975" indent="-180975" eaLnBrk="1" hangingPunct="1">
              <a:lnSpc>
                <a:spcPct val="125000"/>
              </a:lnSpc>
              <a:spcBef>
                <a:spcPts val="0"/>
              </a:spcBef>
              <a:buSzPct val="50000"/>
              <a:buNone/>
            </a:pPr>
            <a:r>
              <a:rPr lang="en-US" altLang="zh-CN" i="1" dirty="0" smtClean="0"/>
              <a:t>e.g</a:t>
            </a:r>
            <a:r>
              <a:rPr lang="en-US" altLang="zh-CN" dirty="0" smtClean="0"/>
              <a:t>. </a:t>
            </a:r>
            <a:r>
              <a:rPr lang="en-US" dirty="0" smtClean="0"/>
              <a:t>The tailor ripped the hem and shortened the dress.</a:t>
            </a:r>
          </a:p>
          <a:p>
            <a:pPr marL="180975" indent="-180975" eaLnBrk="1" hangingPunct="1">
              <a:lnSpc>
                <a:spcPct val="125000"/>
              </a:lnSpc>
              <a:spcBef>
                <a:spcPts val="0"/>
              </a:spcBef>
              <a:buSzPct val="50000"/>
              <a:buNone/>
            </a:pPr>
            <a:r>
              <a:rPr lang="zh-CN" altLang="en-US" sz="2400" dirty="0" smtClean="0">
                <a:solidFill>
                  <a:srgbClr val="0070C0"/>
                </a:solidFill>
              </a:rPr>
              <a:t>         裁缝拆开下摆将连衣裙改短。</a:t>
            </a:r>
            <a:endParaRPr lang="en-US" altLang="zh-CN" sz="2400" dirty="0" smtClean="0">
              <a:solidFill>
                <a:srgbClr val="0070C0"/>
              </a:solidFill>
            </a:endParaRPr>
          </a:p>
          <a:p>
            <a:pPr marL="180975" indent="-180975" eaLnBrk="1" hangingPunct="1">
              <a:spcBef>
                <a:spcPct val="50000"/>
              </a:spcBef>
              <a:buSzPct val="50000"/>
              <a:buFont typeface="Wingdings" pitchFamily="2" charset="2"/>
              <a:buNone/>
            </a:pPr>
            <a:endParaRPr lang="en-US" altLang="zh-CN"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dissolv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eaLnBrk="1" hangingPunct="1">
              <a:buSzPct val="120000"/>
              <a:buNone/>
            </a:pPr>
            <a:r>
              <a:rPr lang="en-US" altLang="en-US" sz="3200" b="1" dirty="0" smtClean="0">
                <a:ea typeface="宋体" charset="-122"/>
              </a:rPr>
              <a:t>lofty</a:t>
            </a:r>
            <a:r>
              <a:rPr lang="en-US" altLang="zh-CN" b="1" dirty="0" smtClean="0"/>
              <a:t>                    </a:t>
            </a:r>
            <a:r>
              <a:rPr lang="en-US" altLang="zh-CN" sz="2800" i="1" dirty="0" smtClean="0">
                <a:solidFill>
                  <a:srgbClr val="C00000"/>
                </a:solidFill>
              </a:rPr>
              <a:t>a.</a:t>
            </a:r>
            <a:r>
              <a:rPr lang="en-US" altLang="zh-CN" sz="2800" i="1" dirty="0" smtClean="0">
                <a:solidFill>
                  <a:schemeClr val="accent2"/>
                </a:solidFill>
              </a:rPr>
              <a:t>   </a:t>
            </a:r>
            <a:r>
              <a:rPr lang="en-US" dirty="0" smtClean="0"/>
              <a:t>(</a:t>
            </a:r>
            <a:r>
              <a:rPr lang="en-US" i="1" dirty="0" smtClean="0"/>
              <a:t>mainly literary</a:t>
            </a:r>
            <a:r>
              <a:rPr lang="en-US" dirty="0" smtClean="0"/>
              <a:t>)</a:t>
            </a:r>
            <a:endParaRPr lang="en-US" altLang="zh-CN" b="1" dirty="0" smtClean="0"/>
          </a:p>
          <a:p>
            <a:pPr marL="354013" indent="-352425" algn="just" eaLnBrk="1" hangingPunct="1">
              <a:buSzPct val="120000"/>
              <a:buNone/>
            </a:pPr>
            <a:r>
              <a:rPr lang="en-US" altLang="zh-CN" sz="2800" b="1" dirty="0" smtClean="0"/>
              <a:t>1.</a:t>
            </a:r>
            <a:r>
              <a:rPr lang="en-US" altLang="zh-CN" sz="2800" dirty="0" smtClean="0"/>
              <a:t> a lofty building or structure is very tall </a:t>
            </a:r>
            <a:r>
              <a:rPr lang="zh-CN" altLang="en-US" sz="2400" dirty="0" smtClean="0">
                <a:solidFill>
                  <a:schemeClr val="hlink"/>
                </a:solidFill>
              </a:rPr>
              <a:t>（楼房等建筑物）高耸的，巍峨的</a:t>
            </a:r>
          </a:p>
          <a:p>
            <a:pPr marL="693738" indent="-692150" algn="just" eaLnBrk="1" hangingPunct="1">
              <a:buSzPct val="120000"/>
              <a:buFont typeface="Arial" charset="0"/>
              <a:buNone/>
            </a:pPr>
            <a:r>
              <a:rPr lang="en-US" altLang="zh-CN" sz="2800" i="1" dirty="0" smtClean="0"/>
              <a:t>e.g. </a:t>
            </a:r>
            <a:r>
              <a:rPr lang="en-US" altLang="en-US" sz="2800" dirty="0" smtClean="0">
                <a:ea typeface="宋体" charset="-122"/>
              </a:rPr>
              <a:t>The Alps mountains, lofty and rugged, stood like an    impassable wall before him.  </a:t>
            </a:r>
          </a:p>
          <a:p>
            <a:pPr marL="722313" indent="-720725" algn="just" eaLnBrk="1" hangingPunct="1">
              <a:buSzPct val="120000"/>
              <a:buFont typeface="Arial" charset="0"/>
              <a:buNone/>
            </a:pPr>
            <a:r>
              <a:rPr lang="zh-CN" altLang="en-US" dirty="0" smtClean="0"/>
              <a:t>         </a:t>
            </a:r>
            <a:r>
              <a:rPr lang="zh-CN" altLang="en-US" sz="2400" dirty="0" smtClean="0">
                <a:solidFill>
                  <a:schemeClr val="hlink"/>
                </a:solidFill>
              </a:rPr>
              <a:t>巍峨崎岖的阿尔卑斯山，像一座无法越过的高墙屹立在他   面前。</a:t>
            </a: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a:srcRect/>
          <a:stretch>
            <a:fillRect/>
          </a:stretch>
        </p:blipFill>
        <p:spPr bwMode="auto">
          <a:xfrm>
            <a:off x="6714676" y="6297194"/>
            <a:ext cx="912813" cy="228600"/>
          </a:xfrm>
          <a:prstGeom prst="rect">
            <a:avLst/>
          </a:prstGeom>
          <a:noFill/>
          <a:ln w="9525">
            <a:noFill/>
            <a:miter lim="800000"/>
            <a:headEnd/>
            <a:tailEnd/>
          </a:ln>
        </p:spPr>
      </p:pic>
      <p:pic>
        <p:nvPicPr>
          <p:cNvPr id="11" name="Picture 14" descr="the_alps"/>
          <p:cNvPicPr>
            <a:picLocks noChangeAspect="1" noChangeArrowheads="1"/>
          </p:cNvPicPr>
          <p:nvPr/>
        </p:nvPicPr>
        <p:blipFill>
          <a:blip r:embed="rId4"/>
          <a:srcRect/>
          <a:stretch>
            <a:fillRect/>
          </a:stretch>
        </p:blipFill>
        <p:spPr bwMode="auto">
          <a:xfrm>
            <a:off x="2442190" y="3593641"/>
            <a:ext cx="3982858" cy="2925762"/>
          </a:xfrm>
          <a:prstGeom prst="rect">
            <a:avLst/>
          </a:prstGeom>
          <a:noFill/>
        </p:spPr>
      </p:pic>
      <p:pic>
        <p:nvPicPr>
          <p:cNvPr id="9218" name="Picture 2"/>
          <p:cNvPicPr>
            <a:picLocks noChangeAspect="1" noChangeArrowheads="1"/>
          </p:cNvPicPr>
          <p:nvPr/>
        </p:nvPicPr>
        <p:blipFill>
          <a:blip r:embed="rId5"/>
          <a:srcRect/>
          <a:stretch>
            <a:fillRect/>
          </a:stretch>
        </p:blipFill>
        <p:spPr bwMode="auto">
          <a:xfrm>
            <a:off x="1243013" y="714375"/>
            <a:ext cx="790575" cy="342900"/>
          </a:xfrm>
          <a:prstGeom prst="rect">
            <a:avLst/>
          </a:prstGeom>
          <a:noFill/>
          <a:ln w="9525">
            <a:noFill/>
            <a:miter lim="800000"/>
            <a:headEnd/>
            <a:tailEnd/>
          </a:ln>
          <a:effectLst/>
        </p:spPr>
      </p:pic>
      <p:pic>
        <p:nvPicPr>
          <p:cNvPr id="12"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3"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84150" y="658812"/>
            <a:ext cx="8769350" cy="5989638"/>
          </a:xfrm>
          <a:prstGeom prst="rect">
            <a:avLst/>
          </a:prstGeom>
          <a:noFill/>
          <a:ln>
            <a:miter lim="800000"/>
            <a:headEnd/>
            <a:tailEnd/>
          </a:ln>
        </p:spPr>
        <p:txBody>
          <a:bodyPr/>
          <a:lstStyle/>
          <a:p>
            <a:pPr marL="354013" indent="-352425" algn="just" eaLnBrk="1" hangingPunct="1">
              <a:lnSpc>
                <a:spcPct val="100000"/>
              </a:lnSpc>
              <a:buSzPct val="120000"/>
              <a:buFont typeface="Arial" charset="0"/>
              <a:buNone/>
            </a:pPr>
            <a:r>
              <a:rPr lang="en-US" altLang="zh-CN" sz="2800" b="1" dirty="0" smtClean="0"/>
              <a:t>2. </a:t>
            </a:r>
            <a:r>
              <a:rPr lang="en-US" altLang="zh-CN" sz="2800" dirty="0" smtClean="0"/>
              <a:t>lofty aims or principles deserve to be admired because they are based on high moral standards</a:t>
            </a:r>
            <a:r>
              <a:rPr lang="zh-CN" altLang="en-US" sz="2400" dirty="0" smtClean="0">
                <a:solidFill>
                  <a:schemeClr val="hlink"/>
                </a:solidFill>
              </a:rPr>
              <a:t>（理想或原则）崇高的，高尚的</a:t>
            </a:r>
          </a:p>
          <a:p>
            <a:pPr algn="just" eaLnBrk="1" hangingPunct="1">
              <a:lnSpc>
                <a:spcPct val="100000"/>
              </a:lnSpc>
              <a:buSzPct val="120000"/>
              <a:buFont typeface="Arial" charset="0"/>
              <a:buNone/>
            </a:pPr>
            <a:r>
              <a:rPr lang="en-US" altLang="zh-CN" sz="2800" i="1" dirty="0" smtClean="0"/>
              <a:t>e.g. </a:t>
            </a:r>
          </a:p>
          <a:p>
            <a:pPr algn="just" eaLnBrk="1" hangingPunct="1">
              <a:lnSpc>
                <a:spcPct val="100000"/>
              </a:lnSpc>
              <a:buSzPct val="120000"/>
              <a:buFont typeface="Arial" charset="0"/>
              <a:buNone/>
            </a:pPr>
            <a:r>
              <a:rPr lang="en-US" altLang="zh-CN" sz="2800" dirty="0" smtClean="0"/>
              <a:t>1. You should have a lofty ideal of life.  </a:t>
            </a:r>
          </a:p>
          <a:p>
            <a:pPr algn="just" eaLnBrk="1" hangingPunct="1">
              <a:lnSpc>
                <a:spcPct val="100000"/>
              </a:lnSpc>
              <a:buSzPct val="120000"/>
              <a:buNone/>
            </a:pPr>
            <a:r>
              <a:rPr lang="en-US" altLang="zh-CN" sz="2800" dirty="0" smtClean="0"/>
              <a:t>    </a:t>
            </a:r>
            <a:r>
              <a:rPr lang="zh-CN" altLang="en-US" sz="2400" dirty="0" smtClean="0">
                <a:solidFill>
                  <a:schemeClr val="hlink"/>
                </a:solidFill>
              </a:rPr>
              <a:t>你应该有崇高的人生理想。</a:t>
            </a:r>
            <a:r>
              <a:rPr lang="zh-CN" altLang="en-US" sz="2800" dirty="0" smtClean="0"/>
              <a:t> </a:t>
            </a:r>
          </a:p>
          <a:p>
            <a:pPr algn="just" eaLnBrk="1" hangingPunct="1">
              <a:lnSpc>
                <a:spcPct val="100000"/>
              </a:lnSpc>
              <a:buSzPct val="120000"/>
              <a:buNone/>
            </a:pPr>
            <a:r>
              <a:rPr lang="en-US" altLang="zh-CN" sz="2800" dirty="0" smtClean="0"/>
              <a:t>2. </a:t>
            </a:r>
            <a:r>
              <a:rPr lang="en-US" altLang="zh-CN" dirty="0" smtClean="0"/>
              <a:t>He was known to be a young man with lofty ideals.</a:t>
            </a:r>
            <a:endParaRPr lang="en-US" altLang="zh-CN" sz="2800" dirty="0" smtClean="0"/>
          </a:p>
          <a:p>
            <a:pPr algn="just" eaLnBrk="1" hangingPunct="1">
              <a:lnSpc>
                <a:spcPct val="100000"/>
              </a:lnSpc>
              <a:buSzPct val="120000"/>
              <a:buNone/>
            </a:pPr>
            <a:r>
              <a:rPr lang="zh-CN" altLang="en-US" sz="2400" dirty="0" smtClean="0">
                <a:solidFill>
                  <a:srgbClr val="0070C0"/>
                </a:solidFill>
              </a:rPr>
              <a:t>    大家都知道他是一个有抱负的青年。</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75029" y="776377"/>
            <a:ext cx="8770563" cy="5934974"/>
          </a:xfrm>
          <a:prstGeom prst="rect">
            <a:avLst/>
          </a:prstGeom>
          <a:noFill/>
          <a:ln>
            <a:miter lim="800000"/>
            <a:headEnd/>
            <a:tailEnd/>
          </a:ln>
        </p:spPr>
        <p:txBody>
          <a:bodyPr/>
          <a:lstStyle/>
          <a:p>
            <a:pPr marL="0" indent="0" eaLnBrk="1" hangingPunct="1">
              <a:buSzPct val="120000"/>
              <a:buFont typeface="Arial" charset="0"/>
              <a:buNone/>
            </a:pPr>
            <a:r>
              <a:rPr lang="en-US" altLang="zh-CN" sz="3200" b="1" dirty="0" smtClean="0">
                <a:solidFill>
                  <a:schemeClr val="accent5">
                    <a:lumMod val="50000"/>
                  </a:schemeClr>
                </a:solidFill>
              </a:rPr>
              <a:t>Further Discussion</a:t>
            </a:r>
          </a:p>
          <a:p>
            <a:pPr marL="0" indent="0" algn="just">
              <a:lnSpc>
                <a:spcPct val="90000"/>
              </a:lnSpc>
              <a:buSzPct val="120000"/>
              <a:buFont typeface="Arial" charset="0"/>
              <a:buNone/>
            </a:pPr>
            <a:r>
              <a:rPr lang="en-US" altLang="zh-CN" sz="2800" dirty="0" smtClean="0">
                <a:solidFill>
                  <a:schemeClr val="accent5">
                    <a:lumMod val="50000"/>
                  </a:schemeClr>
                </a:solidFill>
              </a:rPr>
              <a:t>Work in pairs. Look at the list of education objectives and number them in order of importance to you.</a:t>
            </a:r>
          </a:p>
          <a:p>
            <a:pPr marL="776288" lvl="1" indent="-319088">
              <a:lnSpc>
                <a:spcPct val="90000"/>
              </a:lnSpc>
              <a:buSzPct val="50000"/>
              <a:buFontTx/>
              <a:buNone/>
            </a:pPr>
            <a:r>
              <a:rPr lang="en-US" altLang="zh-CN" dirty="0" smtClean="0">
                <a:solidFill>
                  <a:schemeClr val="accent5">
                    <a:lumMod val="50000"/>
                  </a:schemeClr>
                </a:solidFill>
              </a:rPr>
              <a:t>☐ finding a girlfriend / boyfriend</a:t>
            </a:r>
          </a:p>
          <a:p>
            <a:pPr marL="776288" lvl="1" indent="-319088">
              <a:lnSpc>
                <a:spcPct val="90000"/>
              </a:lnSpc>
              <a:buSzPct val="50000"/>
              <a:buFontTx/>
              <a:buNone/>
            </a:pPr>
            <a:r>
              <a:rPr lang="en-US" altLang="zh-CN" dirty="0" smtClean="0">
                <a:solidFill>
                  <a:schemeClr val="accent5">
                    <a:lumMod val="50000"/>
                  </a:schemeClr>
                </a:solidFill>
              </a:rPr>
              <a:t>☐ studying hard and learning a lot</a:t>
            </a:r>
          </a:p>
          <a:p>
            <a:pPr marL="776288" lvl="1" indent="-319088">
              <a:lnSpc>
                <a:spcPct val="90000"/>
              </a:lnSpc>
              <a:buSzPct val="50000"/>
              <a:buFontTx/>
              <a:buNone/>
            </a:pPr>
            <a:r>
              <a:rPr lang="en-US" altLang="zh-CN" dirty="0" smtClean="0">
                <a:solidFill>
                  <a:schemeClr val="accent5">
                    <a:lumMod val="50000"/>
                  </a:schemeClr>
                </a:solidFill>
              </a:rPr>
              <a:t>☐ meeting people and making friends</a:t>
            </a:r>
          </a:p>
          <a:p>
            <a:pPr marL="776288" lvl="1" indent="-319088">
              <a:lnSpc>
                <a:spcPct val="90000"/>
              </a:lnSpc>
              <a:buSzPct val="50000"/>
              <a:buFontTx/>
              <a:buNone/>
            </a:pPr>
            <a:r>
              <a:rPr lang="en-US" altLang="zh-CN" dirty="0" smtClean="0">
                <a:solidFill>
                  <a:schemeClr val="accent5">
                    <a:lumMod val="50000"/>
                  </a:schemeClr>
                </a:solidFill>
              </a:rPr>
              <a:t>☐ getting a good job when you graduate</a:t>
            </a:r>
          </a:p>
          <a:p>
            <a:pPr marL="776288" lvl="1" indent="-319088">
              <a:lnSpc>
                <a:spcPct val="90000"/>
              </a:lnSpc>
              <a:buSzPct val="50000"/>
              <a:buFontTx/>
              <a:buNone/>
            </a:pPr>
            <a:r>
              <a:rPr lang="en-US" altLang="zh-CN" dirty="0" smtClean="0">
                <a:solidFill>
                  <a:schemeClr val="accent5">
                    <a:lumMod val="50000"/>
                  </a:schemeClr>
                </a:solidFill>
              </a:rPr>
              <a:t>☐ having fun</a:t>
            </a:r>
          </a:p>
          <a:p>
            <a:pPr lvl="1">
              <a:buSzPct val="50000"/>
              <a:buNone/>
            </a:pPr>
            <a:r>
              <a:rPr lang="en-US" altLang="zh-CN" dirty="0" smtClean="0">
                <a:solidFill>
                  <a:schemeClr val="accent5">
                    <a:lumMod val="50000"/>
                  </a:schemeClr>
                </a:solidFill>
              </a:rPr>
              <a:t>☐ growing up and becoming independent</a:t>
            </a:r>
          </a:p>
          <a:p>
            <a:pPr lvl="1">
              <a:buSzPct val="50000"/>
              <a:buNone/>
            </a:pPr>
            <a:r>
              <a:rPr lang="en-US" altLang="zh-CN" dirty="0" smtClean="0">
                <a:solidFill>
                  <a:schemeClr val="accent5">
                    <a:lumMod val="50000"/>
                  </a:schemeClr>
                </a:solidFill>
              </a:rPr>
              <a:t>☐ going to parties</a:t>
            </a:r>
          </a:p>
          <a:p>
            <a:pPr lvl="1">
              <a:buSzPct val="50000"/>
              <a:buNone/>
            </a:pPr>
            <a:r>
              <a:rPr lang="en-US" altLang="zh-CN" dirty="0" smtClean="0">
                <a:solidFill>
                  <a:schemeClr val="accent5">
                    <a:lumMod val="50000"/>
                  </a:schemeClr>
                </a:solidFill>
              </a:rPr>
              <a:t>☐ doing lots of sport</a:t>
            </a:r>
          </a:p>
          <a:p>
            <a:pPr lvl="1">
              <a:buSzPct val="50000"/>
              <a:buNone/>
            </a:pPr>
            <a:r>
              <a:rPr lang="en-US" altLang="zh-CN" dirty="0" smtClean="0">
                <a:solidFill>
                  <a:schemeClr val="accent5">
                    <a:lumMod val="50000"/>
                  </a:schemeClr>
                </a:solidFill>
              </a:rPr>
              <a:t>☐ reading widely</a:t>
            </a:r>
          </a:p>
          <a:p>
            <a:pPr lvl="1">
              <a:buSzPct val="50000"/>
              <a:buNone/>
            </a:pPr>
            <a:r>
              <a:rPr lang="en-US" altLang="zh-CN" dirty="0" smtClean="0">
                <a:solidFill>
                  <a:schemeClr val="accent5">
                    <a:lumMod val="50000"/>
                  </a:schemeClr>
                </a:solidFill>
              </a:rPr>
              <a:t>☐ learning new skills and having new experiences</a:t>
            </a:r>
            <a:endParaRPr lang="zh-CN" altLang="en-US" dirty="0" smtClean="0">
              <a:solidFill>
                <a:schemeClr val="accent5">
                  <a:lumMod val="50000"/>
                </a:schemeClr>
              </a:solidFill>
            </a:endParaRPr>
          </a:p>
          <a:p>
            <a:pPr marL="776288" lvl="1" indent="-319088">
              <a:lnSpc>
                <a:spcPct val="90000"/>
              </a:lnSpc>
              <a:buSzPct val="50000"/>
              <a:buFontTx/>
              <a:buNone/>
            </a:pPr>
            <a:endParaRPr lang="zh-CN" altLang="en-US" dirty="0" smtClean="0"/>
          </a:p>
        </p:txBody>
      </p:sp>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12" name="图片 9" descr="END"/>
          <p:cNvPicPr>
            <a:picLocks noChangeAspect="1" noChangeArrowheads="1"/>
          </p:cNvPicPr>
          <p:nvPr/>
        </p:nvPicPr>
        <p:blipFill>
          <a:blip r:embed="rId5"/>
          <a:srcRect/>
          <a:stretch>
            <a:fillRect/>
          </a:stretch>
        </p:blipFill>
        <p:spPr bwMode="auto">
          <a:xfrm>
            <a:off x="8371019" y="6333761"/>
            <a:ext cx="476250" cy="225425"/>
          </a:xfrm>
          <a:prstGeom prst="rect">
            <a:avLst/>
          </a:prstGeom>
          <a:noFill/>
          <a:ln w="9525">
            <a:noFill/>
            <a:miter lim="800000"/>
            <a:headEnd/>
            <a:tailEnd/>
          </a:ln>
        </p:spPr>
      </p:pic>
      <p:pic>
        <p:nvPicPr>
          <p:cNvPr id="7"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eaLnBrk="1" hangingPunct="1">
              <a:lnSpc>
                <a:spcPct val="100000"/>
              </a:lnSpc>
              <a:buSzPct val="120000"/>
              <a:buNone/>
            </a:pPr>
            <a:r>
              <a:rPr lang="en-US" altLang="en-US" sz="3200" b="1" dirty="0" smtClean="0">
                <a:ea typeface="宋体" charset="-122"/>
              </a:rPr>
              <a:t>slope</a:t>
            </a:r>
            <a:r>
              <a:rPr lang="en-US" altLang="zh-CN" b="1" dirty="0" smtClean="0"/>
              <a:t>                    </a:t>
            </a:r>
            <a:r>
              <a:rPr lang="en-US" altLang="zh-CN" sz="2800" i="1" dirty="0" smtClean="0">
                <a:solidFill>
                  <a:srgbClr val="C00000"/>
                </a:solidFill>
              </a:rPr>
              <a:t>vi.</a:t>
            </a:r>
            <a:r>
              <a:rPr lang="en-US" altLang="zh-CN" i="1" dirty="0" smtClean="0">
                <a:solidFill>
                  <a:schemeClr val="accent2"/>
                </a:solidFill>
              </a:rPr>
              <a:t>  </a:t>
            </a:r>
            <a:r>
              <a:rPr lang="en-US" altLang="zh-CN" dirty="0" smtClean="0"/>
              <a:t>not be completely upright  </a:t>
            </a:r>
            <a:r>
              <a:rPr lang="zh-CN" altLang="en-US" sz="2400" dirty="0" smtClean="0">
                <a:solidFill>
                  <a:srgbClr val="0070C0"/>
                </a:solidFill>
              </a:rPr>
              <a:t>歪斜</a:t>
            </a:r>
            <a:endParaRPr lang="zh-CN" altLang="en-US" sz="2400" dirty="0" smtClean="0">
              <a:solidFill>
                <a:schemeClr val="hlink"/>
              </a:solidFill>
            </a:endParaRPr>
          </a:p>
          <a:p>
            <a:pPr algn="just" eaLnBrk="1" hangingPunct="1">
              <a:lnSpc>
                <a:spcPct val="100000"/>
              </a:lnSpc>
              <a:buSzPct val="120000"/>
              <a:buFont typeface="Arial" charset="0"/>
              <a:buNone/>
            </a:pPr>
            <a:r>
              <a:rPr lang="en-US" altLang="zh-CN" sz="2800" i="1" dirty="0" smtClean="0"/>
              <a:t>e.g. </a:t>
            </a:r>
          </a:p>
          <a:p>
            <a:pPr marL="398463" indent="-396875" algn="just" eaLnBrk="1" hangingPunct="1">
              <a:lnSpc>
                <a:spcPct val="100000"/>
              </a:lnSpc>
              <a:buSzPct val="120000"/>
              <a:buNone/>
            </a:pPr>
            <a:r>
              <a:rPr lang="en-US" altLang="en-US" dirty="0" smtClean="0">
                <a:ea typeface="宋体" charset="-122"/>
              </a:rPr>
              <a:t>1. The roof of a house should be sloped in case of heavy  rain.</a:t>
            </a:r>
            <a:endParaRPr lang="en-US" altLang="zh-CN" dirty="0" smtClean="0"/>
          </a:p>
          <a:p>
            <a:pPr algn="just" eaLnBrk="1" hangingPunct="1">
              <a:lnSpc>
                <a:spcPct val="100000"/>
              </a:lnSpc>
              <a:buSzPct val="120000"/>
              <a:buNone/>
            </a:pPr>
            <a:r>
              <a:rPr lang="zh-CN" altLang="en-US" sz="2400" dirty="0" smtClean="0"/>
              <a:t>      </a:t>
            </a:r>
            <a:r>
              <a:rPr lang="zh-CN" altLang="en-US" sz="2400" dirty="0" smtClean="0">
                <a:solidFill>
                  <a:srgbClr val="0070C0"/>
                </a:solidFill>
                <a:latin typeface="+mn-ea"/>
              </a:rPr>
              <a:t>为防大雨，屋顶必须有坡度。</a:t>
            </a:r>
            <a:endParaRPr lang="en-US" altLang="zh-CN" sz="2400" dirty="0" smtClean="0">
              <a:solidFill>
                <a:srgbClr val="0070C0"/>
              </a:solidFill>
              <a:latin typeface="+mn-ea"/>
            </a:endParaRPr>
          </a:p>
          <a:p>
            <a:pPr marL="398463" indent="-396875" algn="just" eaLnBrk="1" hangingPunct="1">
              <a:lnSpc>
                <a:spcPct val="100000"/>
              </a:lnSpc>
              <a:buSzPct val="120000"/>
              <a:buNone/>
            </a:pPr>
            <a:r>
              <a:rPr lang="en-US" altLang="zh-CN" dirty="0" smtClean="0"/>
              <a:t>2. The roof of the house sloped steeply, so the man who was doing the repairs couldn't get much of a footing on it.</a:t>
            </a:r>
          </a:p>
          <a:p>
            <a:pPr algn="just" eaLnBrk="1" hangingPunct="1">
              <a:lnSpc>
                <a:spcPct val="100000"/>
              </a:lnSpc>
              <a:buSzPct val="120000"/>
              <a:buNone/>
            </a:pPr>
            <a:r>
              <a:rPr lang="zh-CN" altLang="en-US" sz="2400" dirty="0" smtClean="0">
                <a:solidFill>
                  <a:srgbClr val="0070C0"/>
                </a:solidFill>
              </a:rPr>
              <a:t>      屋顶很陡，那个修屋的人不容易在上面站住脚。</a:t>
            </a:r>
            <a:endParaRPr lang="en-US" altLang="zh-CN" sz="2400" dirty="0" smtClean="0">
              <a:solidFill>
                <a:srgbClr val="0070C0"/>
              </a:solidFill>
            </a:endParaRPr>
          </a:p>
          <a:p>
            <a:pPr algn="just" eaLnBrk="1" hangingPunct="1">
              <a:lnSpc>
                <a:spcPct val="100000"/>
              </a:lnSpc>
              <a:buSzPct val="120000"/>
              <a:buNone/>
            </a:pPr>
            <a:r>
              <a:rPr lang="en-US" dirty="0" smtClean="0"/>
              <a:t>3. Sloping lettering is called italics.</a:t>
            </a:r>
          </a:p>
          <a:p>
            <a:pPr algn="just" eaLnBrk="1" hangingPunct="1">
              <a:lnSpc>
                <a:spcPct val="100000"/>
              </a:lnSpc>
              <a:buSzPct val="120000"/>
              <a:buNone/>
            </a:pPr>
            <a:r>
              <a:rPr lang="zh-CN" altLang="en-US" sz="2400" dirty="0" smtClean="0"/>
              <a:t>      </a:t>
            </a:r>
            <a:r>
              <a:rPr lang="zh-CN" altLang="en-US" sz="2400" dirty="0" smtClean="0">
                <a:solidFill>
                  <a:srgbClr val="0070C0"/>
                </a:solidFill>
              </a:rPr>
              <a:t>倾斜书写的文字称作斜体字。</a:t>
            </a:r>
          </a:p>
        </p:txBody>
      </p:sp>
      <p:pic>
        <p:nvPicPr>
          <p:cNvPr id="9" name="Picture 2"/>
          <p:cNvPicPr>
            <a:picLocks noChangeAspect="1" noChangeArrowheads="1"/>
          </p:cNvPicPr>
          <p:nvPr/>
        </p:nvPicPr>
        <p:blipFill>
          <a:blip r:embed="rId6"/>
          <a:srcRect/>
          <a:stretch>
            <a:fillRect/>
          </a:stretch>
        </p:blipFill>
        <p:spPr bwMode="auto">
          <a:xfrm>
            <a:off x="1428750" y="757238"/>
            <a:ext cx="838200" cy="333375"/>
          </a:xfrm>
          <a:prstGeom prst="rect">
            <a:avLst/>
          </a:prstGeom>
          <a:noFill/>
          <a:ln w="9525">
            <a:noFill/>
            <a:miter lim="800000"/>
            <a:headEnd/>
            <a:tailEnd/>
          </a:ln>
          <a:effectLst/>
        </p:spPr>
      </p:pic>
      <p:pic>
        <p:nvPicPr>
          <p:cNvPr id="10"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lnSpc>
                <a:spcPct val="100000"/>
              </a:lnSpc>
              <a:spcBef>
                <a:spcPts val="300"/>
              </a:spcBef>
              <a:buSzPct val="120000"/>
              <a:buNone/>
            </a:pPr>
            <a:r>
              <a:rPr lang="en-US" altLang="en-US" sz="3200" b="1" dirty="0" smtClean="0">
                <a:ea typeface="宋体" charset="-122"/>
              </a:rPr>
              <a:t>affable</a:t>
            </a:r>
            <a:r>
              <a:rPr lang="en-US" altLang="zh-CN" b="1" dirty="0" smtClean="0"/>
              <a:t>                  </a:t>
            </a:r>
            <a:r>
              <a:rPr lang="en-US" altLang="zh-CN" sz="2800" i="1" dirty="0" smtClean="0">
                <a:solidFill>
                  <a:srgbClr val="C00000"/>
                </a:solidFill>
              </a:rPr>
              <a:t>a.</a:t>
            </a:r>
            <a:r>
              <a:rPr lang="en-US" altLang="zh-CN" i="1" dirty="0" smtClean="0">
                <a:solidFill>
                  <a:schemeClr val="accent2"/>
                </a:solidFill>
              </a:rPr>
              <a:t>  </a:t>
            </a:r>
            <a:r>
              <a:rPr lang="en-US" dirty="0" smtClean="0"/>
              <a:t>friendly, relaxed, and easy to talk to  </a:t>
            </a:r>
            <a:r>
              <a:rPr lang="zh-CN" altLang="en-US" sz="2400" dirty="0" smtClean="0">
                <a:solidFill>
                  <a:srgbClr val="0070C0"/>
                </a:solidFill>
              </a:rPr>
              <a:t>友善的；随和的；容易交谈的</a:t>
            </a:r>
          </a:p>
          <a:p>
            <a:pPr algn="just" eaLnBrk="1" hangingPunct="1">
              <a:lnSpc>
                <a:spcPct val="100000"/>
              </a:lnSpc>
              <a:spcBef>
                <a:spcPts val="300"/>
              </a:spcBef>
              <a:buSzPct val="120000"/>
              <a:buFont typeface="Arial" charset="0"/>
              <a:buNone/>
            </a:pPr>
            <a:r>
              <a:rPr lang="en-US" altLang="zh-CN" sz="2800" i="1" dirty="0" smtClean="0"/>
              <a:t>e.g. </a:t>
            </a:r>
          </a:p>
          <a:p>
            <a:pPr marL="354013" indent="-352425" algn="just" eaLnBrk="1" hangingPunct="1">
              <a:lnSpc>
                <a:spcPct val="100000"/>
              </a:lnSpc>
              <a:spcBef>
                <a:spcPts val="300"/>
              </a:spcBef>
              <a:buSzPct val="120000"/>
              <a:buNone/>
            </a:pPr>
            <a:r>
              <a:rPr lang="en-US" altLang="en-US" dirty="0" smtClean="0">
                <a:ea typeface="宋体" charset="-122"/>
              </a:rPr>
              <a:t>1. It's easy to put yourself in contact with him because he is an affable person and well known there.</a:t>
            </a:r>
            <a:endParaRPr lang="en-US" altLang="zh-CN" dirty="0" smtClean="0"/>
          </a:p>
          <a:p>
            <a:pPr algn="just" eaLnBrk="1" hangingPunct="1">
              <a:lnSpc>
                <a:spcPct val="100000"/>
              </a:lnSpc>
              <a:spcBef>
                <a:spcPts val="300"/>
              </a:spcBef>
              <a:buSzPct val="120000"/>
              <a:buNone/>
            </a:pPr>
            <a:r>
              <a:rPr lang="zh-CN" altLang="en-US" sz="2400" dirty="0" smtClean="0">
                <a:solidFill>
                  <a:srgbClr val="0070C0"/>
                </a:solidFill>
              </a:rPr>
              <a:t>     你能很容易跟他联系上的，他随和而且在那里很有名气。</a:t>
            </a:r>
            <a:endParaRPr lang="en-US" altLang="zh-CN" sz="2400" dirty="0" smtClean="0">
              <a:solidFill>
                <a:srgbClr val="0070C0"/>
              </a:solidFill>
              <a:latin typeface="+mn-ea"/>
            </a:endParaRPr>
          </a:p>
          <a:p>
            <a:pPr marL="354013" indent="-352425" algn="just" eaLnBrk="1" hangingPunct="1">
              <a:lnSpc>
                <a:spcPct val="100000"/>
              </a:lnSpc>
              <a:spcBef>
                <a:spcPts val="300"/>
              </a:spcBef>
              <a:buSzPct val="120000"/>
              <a:buNone/>
            </a:pPr>
            <a:r>
              <a:rPr lang="en-US" altLang="zh-CN" dirty="0" smtClean="0"/>
              <a:t>2. She is affable enough when she is not preoccupied with business problems.</a:t>
            </a:r>
          </a:p>
          <a:p>
            <a:pPr algn="just" eaLnBrk="1" hangingPunct="1">
              <a:lnSpc>
                <a:spcPct val="100000"/>
              </a:lnSpc>
              <a:spcBef>
                <a:spcPts val="300"/>
              </a:spcBef>
              <a:buSzPct val="120000"/>
              <a:buNone/>
            </a:pPr>
            <a:r>
              <a:rPr lang="zh-CN" altLang="en-US" sz="2400" dirty="0" smtClean="0">
                <a:solidFill>
                  <a:srgbClr val="0070C0"/>
                </a:solidFill>
              </a:rPr>
              <a:t>     她不忙公务的时候还是很随和的。</a:t>
            </a:r>
            <a:endParaRPr lang="en-US" altLang="zh-CN" sz="2400" dirty="0" smtClean="0">
              <a:solidFill>
                <a:srgbClr val="0070C0"/>
              </a:solidFill>
            </a:endParaRPr>
          </a:p>
          <a:p>
            <a:pPr marL="398463" indent="-396875" algn="just" eaLnBrk="1" hangingPunct="1">
              <a:lnSpc>
                <a:spcPct val="100000"/>
              </a:lnSpc>
              <a:spcBef>
                <a:spcPts val="300"/>
              </a:spcBef>
              <a:buSzPct val="120000"/>
              <a:buNone/>
            </a:pPr>
            <a:r>
              <a:rPr lang="en-US" altLang="zh-CN" dirty="0" smtClean="0"/>
              <a:t>3. His affable style and dedication to his work have won him popularity among the students. </a:t>
            </a:r>
          </a:p>
          <a:p>
            <a:pPr algn="just" eaLnBrk="1" hangingPunct="1">
              <a:lnSpc>
                <a:spcPct val="100000"/>
              </a:lnSpc>
              <a:spcBef>
                <a:spcPts val="300"/>
              </a:spcBef>
              <a:buSzPct val="120000"/>
              <a:buNone/>
            </a:pPr>
            <a:r>
              <a:rPr lang="zh-CN" altLang="en-US" sz="2400" dirty="0" smtClean="0">
                <a:solidFill>
                  <a:srgbClr val="0070C0"/>
                </a:solidFill>
                <a:latin typeface="+mn-ea"/>
              </a:rPr>
              <a:t>  他态度和蔼，对工作投入，在学生中很受欢迎。</a:t>
            </a:r>
            <a:endParaRPr lang="en-US" altLang="zh-CN" sz="2400" dirty="0" smtClean="0">
              <a:solidFill>
                <a:srgbClr val="0070C0"/>
              </a:solidFill>
              <a:latin typeface="+mn-ea"/>
            </a:endParaRPr>
          </a:p>
          <a:p>
            <a:pPr algn="just" eaLnBrk="1" hangingPunct="1">
              <a:lnSpc>
                <a:spcPct val="100000"/>
              </a:lnSpc>
              <a:spcBef>
                <a:spcPts val="300"/>
              </a:spcBef>
              <a:buSzPct val="120000"/>
              <a:buNone/>
            </a:pPr>
            <a:r>
              <a:rPr lang="en-US" b="1" dirty="0" smtClean="0">
                <a:solidFill>
                  <a:schemeClr val="accent6">
                    <a:lumMod val="50000"/>
                  </a:schemeClr>
                </a:solidFill>
              </a:rPr>
              <a:t>Word family:  </a:t>
            </a:r>
            <a:r>
              <a:rPr lang="en-US" b="1" dirty="0" smtClean="0"/>
              <a:t>affability   </a:t>
            </a:r>
            <a:r>
              <a:rPr lang="en-US" i="1" dirty="0" smtClean="0">
                <a:solidFill>
                  <a:srgbClr val="C00000"/>
                </a:solidFill>
              </a:rPr>
              <a:t>n.</a:t>
            </a:r>
          </a:p>
          <a:p>
            <a:pPr algn="just" eaLnBrk="1" hangingPunct="1">
              <a:buSzPct val="120000"/>
              <a:buNone/>
            </a:pPr>
            <a:endParaRPr lang="en-US" dirty="0" smtClean="0"/>
          </a:p>
          <a:p>
            <a:pPr algn="just" eaLnBrk="1" hangingPunct="1">
              <a:buSzPct val="120000"/>
              <a:buNone/>
            </a:pPr>
            <a:r>
              <a:rPr lang="zh-CN" altLang="en-US" sz="2400" dirty="0" smtClean="0"/>
              <a:t>      </a:t>
            </a:r>
            <a:endParaRPr lang="zh-CN" altLang="en-US" sz="2400" dirty="0" smtClean="0">
              <a:solidFill>
                <a:srgbClr val="0070C0"/>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11266" name="Picture 2"/>
          <p:cNvPicPr>
            <a:picLocks noChangeAspect="1" noChangeArrowheads="1"/>
          </p:cNvPicPr>
          <p:nvPr/>
        </p:nvPicPr>
        <p:blipFill>
          <a:blip r:embed="rId6"/>
          <a:srcRect/>
          <a:stretch>
            <a:fillRect/>
          </a:stretch>
        </p:blipFill>
        <p:spPr bwMode="auto">
          <a:xfrm>
            <a:off x="1828800" y="771525"/>
            <a:ext cx="971550" cy="32385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dissolve">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spcBef>
                <a:spcPts val="400"/>
              </a:spcBef>
              <a:buSzPct val="120000"/>
              <a:buNone/>
            </a:pPr>
            <a:r>
              <a:rPr lang="en-US" altLang="en-US" sz="3200" b="1" dirty="0" smtClean="0">
                <a:ea typeface="宋体" charset="-122"/>
              </a:rPr>
              <a:t>peer</a:t>
            </a:r>
            <a:r>
              <a:rPr lang="en-US" altLang="zh-CN" b="1" dirty="0" smtClean="0"/>
              <a:t>              </a:t>
            </a:r>
            <a:r>
              <a:rPr lang="en-US" altLang="zh-CN" sz="2800" i="1" dirty="0" smtClean="0">
                <a:solidFill>
                  <a:srgbClr val="C00000"/>
                </a:solidFill>
              </a:rPr>
              <a:t>vi.</a:t>
            </a:r>
            <a:r>
              <a:rPr lang="en-US" altLang="zh-CN" i="1" dirty="0" smtClean="0">
                <a:solidFill>
                  <a:schemeClr val="accent2"/>
                </a:solidFill>
              </a:rPr>
              <a:t>   </a:t>
            </a:r>
            <a:r>
              <a:rPr lang="en-US" dirty="0" smtClean="0"/>
              <a:t>look very carefully, especially because </a:t>
            </a:r>
            <a:r>
              <a:rPr lang="en-US" dirty="0" err="1" smtClean="0"/>
              <a:t>sth</a:t>
            </a:r>
            <a:r>
              <a:rPr lang="en-US" dirty="0" smtClean="0"/>
              <a:t>. is difficult to see </a:t>
            </a:r>
            <a:r>
              <a:rPr lang="en-US" sz="2400" dirty="0" smtClean="0">
                <a:solidFill>
                  <a:srgbClr val="0070C0"/>
                </a:solidFill>
              </a:rPr>
              <a:t>仔</a:t>
            </a:r>
            <a:r>
              <a:rPr lang="zh-CN" altLang="en-US" sz="2400" dirty="0" smtClean="0">
                <a:solidFill>
                  <a:srgbClr val="0070C0"/>
                </a:solidFill>
              </a:rPr>
              <a:t>细</a:t>
            </a:r>
            <a:r>
              <a:rPr lang="en-US" sz="2400" dirty="0" smtClean="0">
                <a:solidFill>
                  <a:srgbClr val="0070C0"/>
                </a:solidFill>
              </a:rPr>
              <a:t>看；（尤</a:t>
            </a:r>
            <a:r>
              <a:rPr lang="zh-CN" altLang="en-US" sz="2400" dirty="0" smtClean="0">
                <a:solidFill>
                  <a:srgbClr val="0070C0"/>
                </a:solidFill>
              </a:rPr>
              <a:t>指）费力地看</a:t>
            </a:r>
          </a:p>
          <a:p>
            <a:pPr algn="just" eaLnBrk="1" hangingPunct="1">
              <a:spcBef>
                <a:spcPts val="400"/>
              </a:spcBef>
              <a:buSzPct val="120000"/>
              <a:buFont typeface="Arial" charset="0"/>
              <a:buNone/>
            </a:pPr>
            <a:r>
              <a:rPr lang="en-US" altLang="zh-CN" sz="2800" i="1" dirty="0" smtClean="0"/>
              <a:t>e.g. </a:t>
            </a:r>
          </a:p>
          <a:p>
            <a:pPr marL="363538" indent="-363538">
              <a:spcBef>
                <a:spcPts val="400"/>
              </a:spcBef>
              <a:buNone/>
            </a:pPr>
            <a:r>
              <a:rPr lang="en-US" altLang="zh-CN" dirty="0" smtClean="0"/>
              <a:t>1. The stranger peered with curiosity through the railing  into the courtyard.</a:t>
            </a:r>
          </a:p>
          <a:p>
            <a:pPr marL="363538" indent="-363538">
              <a:spcBef>
                <a:spcPts val="400"/>
              </a:spcBef>
              <a:buNone/>
            </a:pPr>
            <a:r>
              <a:rPr lang="zh-CN" altLang="en-US" sz="2400" dirty="0" smtClean="0"/>
              <a:t>     </a:t>
            </a:r>
            <a:r>
              <a:rPr lang="zh-CN" altLang="en-US" sz="2400" dirty="0" smtClean="0">
                <a:solidFill>
                  <a:schemeClr val="hlink"/>
                </a:solidFill>
              </a:rPr>
              <a:t>那个陌生人好奇地透过栅栏向庭院里窥视。</a:t>
            </a:r>
            <a:endParaRPr lang="en-US" altLang="zh-CN" sz="2400" dirty="0" smtClean="0">
              <a:solidFill>
                <a:schemeClr val="hlink"/>
              </a:solidFill>
            </a:endParaRPr>
          </a:p>
          <a:p>
            <a:pPr marL="363538" indent="-363538" algn="just" eaLnBrk="1" hangingPunct="1">
              <a:spcBef>
                <a:spcPts val="400"/>
              </a:spcBef>
              <a:buFontTx/>
              <a:buNone/>
            </a:pPr>
            <a:r>
              <a:rPr lang="en-US" altLang="zh-CN" dirty="0" smtClean="0"/>
              <a:t>2.</a:t>
            </a:r>
            <a:r>
              <a:rPr lang="en-US" altLang="zh-CN" sz="2400" dirty="0" smtClean="0">
                <a:solidFill>
                  <a:schemeClr val="hlink"/>
                </a:solidFill>
              </a:rPr>
              <a:t> </a:t>
            </a:r>
            <a:r>
              <a:rPr lang="en-US" altLang="zh-CN" dirty="0" smtClean="0"/>
              <a:t>This is one of the many recent books that seek to peer into the post-American era. </a:t>
            </a:r>
          </a:p>
          <a:p>
            <a:pPr marL="363538" indent="-363538">
              <a:spcBef>
                <a:spcPts val="400"/>
              </a:spcBef>
              <a:buNone/>
            </a:pPr>
            <a:r>
              <a:rPr lang="zh-CN" altLang="en-US" sz="2400" dirty="0" smtClean="0"/>
              <a:t>     </a:t>
            </a:r>
            <a:r>
              <a:rPr lang="zh-CN" altLang="en-US" sz="2400" spc="-240" dirty="0" smtClean="0">
                <a:solidFill>
                  <a:schemeClr val="hlink"/>
                </a:solidFill>
              </a:rPr>
              <a:t>新近出现了许多这类试图窥看后美国时代的书，本书就是其中之一。</a:t>
            </a:r>
            <a:endParaRPr lang="en-US" altLang="zh-CN" sz="2400" spc="-240" dirty="0" smtClean="0">
              <a:solidFill>
                <a:srgbClr val="0070C0"/>
              </a:solidFill>
            </a:endParaRPr>
          </a:p>
          <a:p>
            <a:pPr marL="363538" indent="-363538" algn="just">
              <a:spcBef>
                <a:spcPts val="400"/>
              </a:spcBef>
              <a:buNone/>
            </a:pPr>
            <a:r>
              <a:rPr lang="en-US" altLang="zh-CN" dirty="0" smtClean="0">
                <a:solidFill>
                  <a:schemeClr val="tx1">
                    <a:lumMod val="95000"/>
                    <a:lumOff val="5000"/>
                  </a:schemeClr>
                </a:solidFill>
              </a:rPr>
              <a:t>3. He stopped suddenly, stepped to the open front door and peered out.</a:t>
            </a:r>
          </a:p>
          <a:p>
            <a:pPr marL="363538" indent="-363538">
              <a:spcBef>
                <a:spcPts val="400"/>
              </a:spcBef>
              <a:buNone/>
            </a:pPr>
            <a:r>
              <a:rPr lang="zh-CN" altLang="en-US" sz="2400" dirty="0" smtClean="0">
                <a:solidFill>
                  <a:srgbClr val="0070C0"/>
                </a:solidFill>
              </a:rPr>
              <a:t>     他突然住口，蹑手蹑脚地走到开着的门口朝外窥望。</a:t>
            </a:r>
            <a:endParaRPr lang="en-US" altLang="zh-CN" sz="2400" dirty="0" smtClean="0">
              <a:solidFill>
                <a:srgbClr val="0070C0"/>
              </a:solidFill>
            </a:endParaRPr>
          </a:p>
          <a:p>
            <a:pPr marL="363538" indent="-363538">
              <a:spcBef>
                <a:spcPts val="400"/>
              </a:spcBef>
              <a:buNone/>
            </a:pPr>
            <a:r>
              <a:rPr lang="en-US" altLang="zh-CN" dirty="0" smtClean="0"/>
              <a:t>4. He peered at the tag to read the price. </a:t>
            </a:r>
          </a:p>
          <a:p>
            <a:pPr marL="363538" indent="-363538">
              <a:spcBef>
                <a:spcPts val="400"/>
              </a:spcBef>
              <a:buNone/>
            </a:pPr>
            <a:r>
              <a:rPr lang="zh-CN" altLang="en-US" sz="2400" dirty="0" smtClean="0">
                <a:solidFill>
                  <a:srgbClr val="0070C0"/>
                </a:solidFill>
              </a:rPr>
              <a:t>     他细看标签以辨认价格。</a:t>
            </a:r>
          </a:p>
        </p:txBody>
      </p:sp>
      <p:pic>
        <p:nvPicPr>
          <p:cNvPr id="1026" name="Picture 2"/>
          <p:cNvPicPr>
            <a:picLocks noChangeAspect="1" noChangeArrowheads="1"/>
          </p:cNvPicPr>
          <p:nvPr/>
        </p:nvPicPr>
        <p:blipFill>
          <a:blip r:embed="rId6"/>
          <a:srcRect/>
          <a:stretch>
            <a:fillRect/>
          </a:stretch>
        </p:blipFill>
        <p:spPr bwMode="auto">
          <a:xfrm>
            <a:off x="1304925" y="704850"/>
            <a:ext cx="590550" cy="36195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9" end="9"/>
                                            </p:txEl>
                                          </p:spTgt>
                                        </p:tgtEl>
                                        <p:attrNameLst>
                                          <p:attrName>style.visibility</p:attrName>
                                        </p:attrNameLst>
                                      </p:cBhvr>
                                      <p:to>
                                        <p:strVal val="visible"/>
                                      </p:to>
                                    </p:set>
                                    <p:animEffect transition="in" filter="dissolve">
                                      <p:cBhvr>
                                        <p:cTn id="22" dur="500"/>
                                        <p:tgtEl>
                                          <p:spTgt spid="8">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84150" y="668337"/>
            <a:ext cx="8797925" cy="6027737"/>
          </a:xfrm>
          <a:prstGeom prst="rect">
            <a:avLst/>
          </a:prstGeom>
          <a:noFill/>
          <a:ln>
            <a:miter lim="800000"/>
            <a:headEnd/>
            <a:tailEnd/>
          </a:ln>
        </p:spPr>
        <p:txBody>
          <a:bodyPr/>
          <a:lstStyle/>
          <a:p>
            <a:pPr>
              <a:spcBef>
                <a:spcPts val="0"/>
              </a:spcBef>
              <a:buFont typeface="Arial" charset="0"/>
              <a:buNone/>
            </a:pPr>
            <a:r>
              <a:rPr lang="en-US" altLang="zh-CN" sz="3200" b="1" dirty="0" smtClean="0"/>
              <a:t>jerk</a:t>
            </a:r>
            <a:endParaRPr lang="en-US" altLang="zh-CN" sz="3200" i="1" dirty="0" smtClean="0"/>
          </a:p>
          <a:p>
            <a:pPr eaLnBrk="1" hangingPunct="1">
              <a:spcBef>
                <a:spcPts val="0"/>
              </a:spcBef>
              <a:buNone/>
            </a:pPr>
            <a:r>
              <a:rPr lang="en-US" altLang="zh-CN" sz="2800" b="1" dirty="0" smtClean="0"/>
              <a:t>1. </a:t>
            </a:r>
            <a:r>
              <a:rPr lang="en-US" altLang="zh-CN" sz="2800" i="1" dirty="0" smtClean="0">
                <a:solidFill>
                  <a:srgbClr val="C00000"/>
                </a:solidFill>
              </a:rPr>
              <a:t>v. </a:t>
            </a:r>
            <a:r>
              <a:rPr lang="en-US" altLang="zh-CN" dirty="0" smtClean="0"/>
              <a:t>move very suddenly, or make </a:t>
            </a:r>
            <a:r>
              <a:rPr lang="en-US" altLang="zh-CN" dirty="0" err="1" smtClean="0"/>
              <a:t>sth</a:t>
            </a:r>
            <a:r>
              <a:rPr lang="en-US" altLang="zh-CN" dirty="0" smtClean="0"/>
              <a:t>. move suddenly </a:t>
            </a:r>
            <a:r>
              <a:rPr lang="zh-CN" altLang="en-US" sz="2400" dirty="0" smtClean="0">
                <a:solidFill>
                  <a:srgbClr val="0070C0"/>
                </a:solidFill>
              </a:rPr>
              <a:t>急推；急扭；（使）猝然一动</a:t>
            </a:r>
          </a:p>
          <a:p>
            <a:pPr>
              <a:spcBef>
                <a:spcPts val="0"/>
              </a:spcBef>
              <a:buFont typeface="Arial" charset="0"/>
              <a:buNone/>
            </a:pPr>
            <a:r>
              <a:rPr lang="en-US" altLang="zh-CN" sz="2800" i="1" dirty="0" smtClean="0"/>
              <a:t>e.g</a:t>
            </a:r>
            <a:r>
              <a:rPr lang="en-US" altLang="zh-CN" sz="2800" dirty="0" smtClean="0"/>
              <a:t>.</a:t>
            </a:r>
          </a:p>
          <a:p>
            <a:pPr>
              <a:spcBef>
                <a:spcPts val="0"/>
              </a:spcBef>
              <a:buNone/>
            </a:pPr>
            <a:r>
              <a:rPr lang="en-US" altLang="zh-CN" sz="2800" dirty="0" smtClean="0"/>
              <a:t>1. </a:t>
            </a:r>
            <a:r>
              <a:rPr lang="en-US" altLang="zh-CN" dirty="0" smtClean="0"/>
              <a:t>He jerked his head towards the window.</a:t>
            </a:r>
          </a:p>
          <a:p>
            <a:pPr>
              <a:spcBef>
                <a:spcPts val="0"/>
              </a:spcBef>
              <a:buNone/>
            </a:pPr>
            <a:r>
              <a:rPr lang="zh-CN" altLang="en-US" sz="2400" dirty="0" smtClean="0">
                <a:solidFill>
                  <a:srgbClr val="0070C0"/>
                </a:solidFill>
                <a:latin typeface="+mn-ea"/>
              </a:rPr>
              <a:t>  他猛然把头扭向窗子。</a:t>
            </a:r>
            <a:endParaRPr lang="en-US" altLang="zh-CN" sz="2400" dirty="0" smtClean="0">
              <a:solidFill>
                <a:srgbClr val="0070C0"/>
              </a:solidFill>
              <a:latin typeface="+mn-ea"/>
            </a:endParaRPr>
          </a:p>
          <a:p>
            <a:pPr>
              <a:spcBef>
                <a:spcPts val="0"/>
              </a:spcBef>
              <a:buNone/>
            </a:pPr>
            <a:r>
              <a:rPr lang="en-US" altLang="zh-CN" dirty="0" smtClean="0"/>
              <a:t>2. The </a:t>
            </a:r>
            <a:r>
              <a:rPr lang="en-US" altLang="zh-CN" sz="2800" dirty="0" smtClean="0"/>
              <a:t>man jerked out a gun and pointed at me.</a:t>
            </a:r>
          </a:p>
          <a:p>
            <a:pPr>
              <a:spcBef>
                <a:spcPts val="0"/>
              </a:spcBef>
              <a:buFont typeface="Arial" charset="0"/>
              <a:buNone/>
            </a:pPr>
            <a:r>
              <a:rPr lang="zh-CN" altLang="en-US" sz="2400" dirty="0" smtClean="0">
                <a:solidFill>
                  <a:schemeClr val="hlink"/>
                </a:solidFill>
              </a:rPr>
              <a:t>     那人拔出一把枪对着我。</a:t>
            </a:r>
          </a:p>
          <a:p>
            <a:pPr>
              <a:spcBef>
                <a:spcPts val="0"/>
              </a:spcBef>
              <a:buFont typeface="Arial" charset="0"/>
              <a:buNone/>
            </a:pPr>
            <a:r>
              <a:rPr lang="en-US" altLang="zh-CN" sz="2800" dirty="0" smtClean="0"/>
              <a:t>3. He jerked the string and the puppet jumped.</a:t>
            </a:r>
          </a:p>
          <a:p>
            <a:pPr>
              <a:spcBef>
                <a:spcPts val="0"/>
              </a:spcBef>
              <a:buFont typeface="Arial" charset="0"/>
              <a:buNone/>
            </a:pPr>
            <a:r>
              <a:rPr lang="zh-CN" altLang="en-US" sz="2400" dirty="0" smtClean="0">
                <a:solidFill>
                  <a:schemeClr val="hlink"/>
                </a:solidFill>
              </a:rPr>
              <a:t>     他猛地一拉绳子，木偶就跳了起来。</a:t>
            </a:r>
          </a:p>
          <a:p>
            <a:pPr algn="just" eaLnBrk="1" hangingPunct="1">
              <a:spcBef>
                <a:spcPts val="0"/>
              </a:spcBef>
              <a:buNone/>
            </a:pPr>
            <a:r>
              <a:rPr lang="en-US" altLang="zh-CN" sz="2800" b="1" dirty="0" smtClean="0"/>
              <a:t>2. </a:t>
            </a:r>
            <a:r>
              <a:rPr lang="en-US" altLang="zh-CN" sz="2800" i="1" dirty="0" smtClean="0">
                <a:solidFill>
                  <a:srgbClr val="C00000"/>
                </a:solidFill>
              </a:rPr>
              <a:t>n.</a:t>
            </a:r>
            <a:r>
              <a:rPr lang="en-US" altLang="zh-CN" sz="2800" dirty="0" smtClean="0">
                <a:solidFill>
                  <a:srgbClr val="C00000"/>
                </a:solidFill>
              </a:rPr>
              <a:t> [C] </a:t>
            </a:r>
            <a:r>
              <a:rPr lang="en-US" altLang="zh-CN" dirty="0" smtClean="0"/>
              <a:t>a quick sudden movement; a strong sudden pull</a:t>
            </a:r>
            <a:r>
              <a:rPr lang="zh-CN" altLang="en-US" sz="2400" dirty="0" smtClean="0">
                <a:solidFill>
                  <a:schemeClr val="hlink"/>
                </a:solidFill>
              </a:rPr>
              <a:t>（突然的）拉</a:t>
            </a:r>
            <a:r>
              <a:rPr lang="en-US" altLang="zh-CN" sz="2400" dirty="0" smtClean="0">
                <a:solidFill>
                  <a:schemeClr val="hlink"/>
                </a:solidFill>
                <a:latin typeface="宋体" charset="-122"/>
              </a:rPr>
              <a:t>/</a:t>
            </a:r>
            <a:r>
              <a:rPr lang="zh-CN" altLang="en-US" sz="2400" dirty="0" smtClean="0">
                <a:solidFill>
                  <a:schemeClr val="hlink"/>
                </a:solidFill>
              </a:rPr>
              <a:t>推</a:t>
            </a:r>
          </a:p>
          <a:p>
            <a:pPr>
              <a:spcBef>
                <a:spcPts val="0"/>
              </a:spcBef>
              <a:buFont typeface="Arial" charset="0"/>
              <a:buNone/>
            </a:pPr>
            <a:r>
              <a:rPr lang="en-US" altLang="zh-CN" sz="2800" i="1" dirty="0" smtClean="0"/>
              <a:t>e.g</a:t>
            </a:r>
            <a:r>
              <a:rPr lang="en-US" altLang="zh-CN" sz="2800" dirty="0" smtClean="0"/>
              <a:t>. The knife was stuck but she pulled it out with a jerk.</a:t>
            </a:r>
          </a:p>
          <a:p>
            <a:pPr>
              <a:spcBef>
                <a:spcPts val="0"/>
              </a:spcBef>
              <a:buFont typeface="Arial" charset="0"/>
              <a:buNone/>
            </a:pPr>
            <a:r>
              <a:rPr lang="zh-CN" altLang="en-US" sz="2400" dirty="0" smtClean="0">
                <a:solidFill>
                  <a:schemeClr val="hlink"/>
                </a:solidFill>
              </a:rPr>
              <a:t>         那把刀子被卡住了，她猛地一拔，把它拔了出来。</a:t>
            </a:r>
            <a:r>
              <a:rPr lang="zh-CN" altLang="en-US" dirty="0" smtClean="0"/>
              <a:t> </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2050" name="Picture 2"/>
          <p:cNvPicPr>
            <a:picLocks noChangeAspect="1" noChangeArrowheads="1"/>
          </p:cNvPicPr>
          <p:nvPr/>
        </p:nvPicPr>
        <p:blipFill>
          <a:blip r:embed="rId6"/>
          <a:srcRect/>
          <a:stretch>
            <a:fillRect/>
          </a:stretch>
        </p:blipFill>
        <p:spPr bwMode="auto">
          <a:xfrm>
            <a:off x="1343025" y="742950"/>
            <a:ext cx="895350" cy="361950"/>
          </a:xfrm>
          <a:prstGeom prst="rect">
            <a:avLst/>
          </a:prstGeom>
          <a:noFill/>
          <a:ln w="9525">
            <a:noFill/>
            <a:miter lim="800000"/>
            <a:headEnd/>
            <a:tailEnd/>
          </a:ln>
          <a:effectLst/>
        </p:spPr>
      </p:pic>
      <p:pic>
        <p:nvPicPr>
          <p:cNvPr id="10"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dissolve">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dissolve">
                                      <p:cBhvr>
                                        <p:cTn id="12" dur="500"/>
                                        <p:tgtEl>
                                          <p:spTgt spid="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animEffect transition="in" filter="dissolve">
                                      <p:cBhvr>
                                        <p:cTn id="17" dur="500"/>
                                        <p:tgtEl>
                                          <p:spTgt spid="9">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11" end="11"/>
                                            </p:txEl>
                                          </p:spTgt>
                                        </p:tgtEl>
                                        <p:attrNameLst>
                                          <p:attrName>style.visibility</p:attrName>
                                        </p:attrNameLst>
                                      </p:cBhvr>
                                      <p:to>
                                        <p:strVal val="visible"/>
                                      </p:to>
                                    </p:set>
                                    <p:animEffect transition="in" filter="dissolve">
                                      <p:cBhvr>
                                        <p:cTn id="22" dur="500"/>
                                        <p:tgtEl>
                                          <p:spTgt spid="9">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4" action="ppaction://hlinksldjump"/>
          </p:cNvPr>
          <p:cNvPicPr>
            <a:picLocks noChangeAspect="1"/>
          </p:cNvPicPr>
          <p:nvPr/>
        </p:nvPicPr>
        <p:blipFill>
          <a:blip r:embed="rId5"/>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6"/>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lnSpc>
                <a:spcPct val="100000"/>
              </a:lnSpc>
              <a:buSzPct val="120000"/>
              <a:buNone/>
            </a:pPr>
            <a:r>
              <a:rPr lang="en-US" altLang="en-US" sz="3200" b="1" dirty="0" smtClean="0">
                <a:ea typeface="宋体" charset="-122"/>
              </a:rPr>
              <a:t>wildly</a:t>
            </a:r>
            <a:r>
              <a:rPr lang="en-US" altLang="zh-CN" b="1" dirty="0" smtClean="0"/>
              <a:t>                    </a:t>
            </a:r>
            <a:r>
              <a:rPr lang="en-US" altLang="zh-CN" sz="2800" i="1" dirty="0" err="1" smtClean="0">
                <a:solidFill>
                  <a:srgbClr val="C00000"/>
                </a:solidFill>
              </a:rPr>
              <a:t>ad.</a:t>
            </a:r>
            <a:r>
              <a:rPr lang="en-US" altLang="zh-CN" i="1" dirty="0" smtClean="0">
                <a:solidFill>
                  <a:schemeClr val="accent2"/>
                </a:solidFill>
              </a:rPr>
              <a:t>   </a:t>
            </a:r>
            <a:r>
              <a:rPr lang="en-US" altLang="zh-CN" dirty="0" smtClean="0"/>
              <a:t>in an uncontrolled way   </a:t>
            </a:r>
            <a:r>
              <a:rPr lang="zh-CN" altLang="en-US" sz="2400" dirty="0" smtClean="0">
                <a:solidFill>
                  <a:srgbClr val="0070C0"/>
                </a:solidFill>
              </a:rPr>
              <a:t>失控地；狂热地；剧烈地</a:t>
            </a:r>
          </a:p>
          <a:p>
            <a:pPr algn="just" eaLnBrk="1" hangingPunct="1">
              <a:lnSpc>
                <a:spcPct val="100000"/>
              </a:lnSpc>
              <a:buSzPct val="120000"/>
              <a:buFont typeface="Arial" charset="0"/>
              <a:buNone/>
            </a:pPr>
            <a:r>
              <a:rPr lang="en-US" altLang="zh-CN" sz="2800" i="1" dirty="0" smtClean="0"/>
              <a:t>e.g. </a:t>
            </a:r>
          </a:p>
          <a:p>
            <a:pPr marL="398463" indent="-396875" algn="just" eaLnBrk="1" hangingPunct="1">
              <a:lnSpc>
                <a:spcPct val="100000"/>
              </a:lnSpc>
              <a:buSzPct val="120000"/>
              <a:buNone/>
            </a:pPr>
            <a:r>
              <a:rPr lang="en-US" altLang="en-US" dirty="0" smtClean="0">
                <a:ea typeface="宋体" charset="-122"/>
              </a:rPr>
              <a:t>1. When the result was declared the great crowd outside    the Town Hall cheered wildly.</a:t>
            </a:r>
            <a:endParaRPr lang="en-US" altLang="zh-CN" dirty="0" smtClean="0"/>
          </a:p>
          <a:p>
            <a:pPr eaLnBrk="1" hangingPunct="1">
              <a:lnSpc>
                <a:spcPct val="100000"/>
              </a:lnSpc>
              <a:buSzPct val="120000"/>
              <a:buNone/>
            </a:pPr>
            <a:r>
              <a:rPr lang="zh-CN" altLang="en-US" sz="2400" dirty="0" smtClean="0">
                <a:solidFill>
                  <a:srgbClr val="0070C0"/>
                </a:solidFill>
              </a:rPr>
              <a:t>      当选举结果揭晓时，市镇厅外人山人海，大家疯狂地欢呼。 </a:t>
            </a:r>
            <a:endParaRPr lang="en-US" altLang="zh-CN" sz="2400" dirty="0" smtClean="0">
              <a:solidFill>
                <a:srgbClr val="0070C0"/>
              </a:solidFill>
              <a:latin typeface="+mn-ea"/>
            </a:endParaRPr>
          </a:p>
          <a:p>
            <a:pPr algn="just" eaLnBrk="1" hangingPunct="1">
              <a:lnSpc>
                <a:spcPct val="100000"/>
              </a:lnSpc>
              <a:buSzPct val="120000"/>
              <a:buNone/>
            </a:pPr>
            <a:r>
              <a:rPr lang="en-US" altLang="zh-CN" dirty="0" smtClean="0"/>
              <a:t>2.  He felt his heart beating wildly.</a:t>
            </a:r>
          </a:p>
          <a:p>
            <a:pPr algn="just" eaLnBrk="1" hangingPunct="1">
              <a:lnSpc>
                <a:spcPct val="100000"/>
              </a:lnSpc>
              <a:buSzPct val="120000"/>
              <a:buNone/>
            </a:pPr>
            <a:r>
              <a:rPr lang="zh-CN" altLang="en-US" sz="2400" dirty="0" smtClean="0">
                <a:solidFill>
                  <a:srgbClr val="0070C0"/>
                </a:solidFill>
              </a:rPr>
              <a:t>      他觉得他的心在猛跳。</a:t>
            </a:r>
            <a:endParaRPr lang="en-US" altLang="zh-CN" sz="2400" dirty="0" smtClean="0">
              <a:solidFill>
                <a:srgbClr val="0070C0"/>
              </a:solidFill>
            </a:endParaRPr>
          </a:p>
          <a:p>
            <a:pPr algn="just" eaLnBrk="1" hangingPunct="1">
              <a:lnSpc>
                <a:spcPct val="100000"/>
              </a:lnSpc>
              <a:buSzPct val="120000"/>
              <a:buNone/>
            </a:pPr>
            <a:r>
              <a:rPr lang="en-US" b="1" dirty="0" smtClean="0">
                <a:solidFill>
                  <a:schemeClr val="accent6">
                    <a:lumMod val="50000"/>
                  </a:schemeClr>
                </a:solidFill>
              </a:rPr>
              <a:t>Word family: </a:t>
            </a:r>
            <a:r>
              <a:rPr lang="en-US" b="1" dirty="0" smtClean="0"/>
              <a:t>  wild   </a:t>
            </a:r>
            <a:r>
              <a:rPr lang="en-US" altLang="zh-CN" i="1" dirty="0" smtClean="0">
                <a:solidFill>
                  <a:srgbClr val="C00000"/>
                </a:solidFill>
              </a:rPr>
              <a:t>a.</a:t>
            </a:r>
            <a:endParaRPr lang="en-US" b="1" dirty="0" smtClean="0">
              <a:solidFill>
                <a:schemeClr val="accent6">
                  <a:lumMod val="50000"/>
                </a:schemeClr>
              </a:solidFill>
            </a:endParaRPr>
          </a:p>
          <a:p>
            <a:pPr algn="just" eaLnBrk="1" hangingPunct="1">
              <a:buSzPct val="120000"/>
              <a:buNone/>
            </a:pPr>
            <a:r>
              <a:rPr lang="zh-CN" altLang="en-US" sz="2400" dirty="0" smtClean="0"/>
              <a:t>      </a:t>
            </a:r>
            <a:endParaRPr lang="zh-CN" altLang="en-US" sz="2400" dirty="0" smtClean="0">
              <a:solidFill>
                <a:srgbClr val="0070C0"/>
              </a:solidFill>
            </a:endParaRPr>
          </a:p>
        </p:txBody>
      </p:sp>
      <p:pic>
        <p:nvPicPr>
          <p:cNvPr id="3074" name="Picture 2"/>
          <p:cNvPicPr>
            <a:picLocks noChangeAspect="1" noChangeArrowheads="1"/>
          </p:cNvPicPr>
          <p:nvPr/>
        </p:nvPicPr>
        <p:blipFill>
          <a:blip r:embed="rId7"/>
          <a:srcRect/>
          <a:stretch>
            <a:fillRect/>
          </a:stretch>
        </p:blipFill>
        <p:spPr bwMode="auto">
          <a:xfrm>
            <a:off x="1652588" y="771525"/>
            <a:ext cx="1095375" cy="342900"/>
          </a:xfrm>
          <a:prstGeom prst="rect">
            <a:avLst/>
          </a:prstGeom>
          <a:noFill/>
          <a:ln w="9525">
            <a:noFill/>
            <a:miter lim="800000"/>
            <a:headEnd/>
            <a:tailEnd/>
          </a:ln>
          <a:effectLst/>
        </p:spPr>
      </p:pic>
      <p:pic>
        <p:nvPicPr>
          <p:cNvPr id="9"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10" action="ppaction://hlinksldjump"/>
          </p:cNvPr>
          <p:cNvPicPr>
            <a:picLocks noChangeAspect="1" noChangeArrowheads="1"/>
          </p:cNvPicPr>
          <p:nvPr/>
        </p:nvPicPr>
        <p:blipFill>
          <a:blip r:embed="rId11"/>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82563" y="658813"/>
            <a:ext cx="8828087" cy="6018212"/>
          </a:xfrm>
          <a:prstGeom prst="rect">
            <a:avLst/>
          </a:prstGeom>
          <a:noFill/>
          <a:ln>
            <a:miter lim="800000"/>
            <a:headEnd/>
            <a:tailEnd/>
          </a:ln>
        </p:spPr>
        <p:txBody>
          <a:bodyPr/>
          <a:lstStyle/>
          <a:p>
            <a:pPr marL="363538" indent="-363538" eaLnBrk="1" hangingPunct="1">
              <a:lnSpc>
                <a:spcPct val="100000"/>
              </a:lnSpc>
              <a:spcBef>
                <a:spcPts val="1200"/>
              </a:spcBef>
              <a:buSzPct val="120000"/>
              <a:buFont typeface="Arial" charset="0"/>
              <a:buNone/>
            </a:pPr>
            <a:r>
              <a:rPr lang="en-US" altLang="zh-CN" sz="3200" b="1" dirty="0" smtClean="0">
                <a:ea typeface="微软雅黑" pitchFamily="34" charset="-122"/>
              </a:rPr>
              <a:t>spill                      </a:t>
            </a:r>
            <a:r>
              <a:rPr lang="en-US" altLang="zh-CN" sz="2800" b="1" dirty="0" smtClean="0">
                <a:ea typeface="微软雅黑" pitchFamily="34" charset="-122"/>
              </a:rPr>
              <a:t>– spilt or spilled</a:t>
            </a:r>
            <a:endParaRPr lang="en-US" altLang="zh-CN" sz="2800" b="1" dirty="0" smtClean="0"/>
          </a:p>
          <a:p>
            <a:pPr marL="363538" indent="-363538" algn="just" eaLnBrk="1" hangingPunct="1">
              <a:lnSpc>
                <a:spcPct val="100000"/>
              </a:lnSpc>
              <a:spcBef>
                <a:spcPts val="1200"/>
              </a:spcBef>
              <a:buSzPct val="120000"/>
              <a:buNone/>
            </a:pPr>
            <a:r>
              <a:rPr lang="en-US" altLang="zh-CN" sz="2800" b="1" dirty="0" smtClean="0"/>
              <a:t>1.</a:t>
            </a:r>
            <a:r>
              <a:rPr lang="en-US" altLang="zh-CN" sz="2800" i="1" dirty="0" smtClean="0"/>
              <a:t> </a:t>
            </a:r>
            <a:r>
              <a:rPr lang="en-US" altLang="zh-CN" i="1" dirty="0" smtClean="0">
                <a:solidFill>
                  <a:srgbClr val="C00000"/>
                </a:solidFill>
                <a:ea typeface="微软雅黑" pitchFamily="34" charset="-122"/>
              </a:rPr>
              <a:t>v. </a:t>
            </a:r>
            <a:r>
              <a:rPr lang="en-US" altLang="zh-CN" dirty="0" smtClean="0">
                <a:ea typeface="微软雅黑" pitchFamily="34" charset="-122"/>
              </a:rPr>
              <a:t>if you spill a liquid, or if it spills, it accidentally flows over the edge of a container</a:t>
            </a:r>
            <a:r>
              <a:rPr lang="zh-CN" altLang="en-US" sz="2400" dirty="0" smtClean="0">
                <a:solidFill>
                  <a:srgbClr val="0070C0"/>
                </a:solidFill>
                <a:latin typeface="+mn-ea"/>
              </a:rPr>
              <a:t>（使）溢出；（使）泼洒；（使）溅出</a:t>
            </a:r>
            <a:endParaRPr lang="en-US" altLang="zh-CN" sz="2400" dirty="0" smtClean="0">
              <a:solidFill>
                <a:srgbClr val="0070C0"/>
              </a:solidFill>
              <a:latin typeface="+mn-ea"/>
            </a:endParaRPr>
          </a:p>
          <a:p>
            <a:pPr marL="363538" indent="-363538" algn="just">
              <a:lnSpc>
                <a:spcPct val="100000"/>
              </a:lnSpc>
              <a:spcBef>
                <a:spcPts val="1200"/>
              </a:spcBef>
              <a:buSzPct val="120000"/>
              <a:buNone/>
            </a:pPr>
            <a:r>
              <a:rPr lang="en-US" altLang="zh-CN" sz="2800" b="1" dirty="0" smtClean="0"/>
              <a:t>2</a:t>
            </a:r>
            <a:r>
              <a:rPr lang="en-US" altLang="zh-CN" dirty="0" smtClean="0"/>
              <a:t>. </a:t>
            </a:r>
            <a:r>
              <a:rPr lang="en-US" altLang="zh-CN" i="1" dirty="0" smtClean="0">
                <a:solidFill>
                  <a:srgbClr val="C00000"/>
                </a:solidFill>
                <a:ea typeface="微软雅黑" pitchFamily="34" charset="-122"/>
              </a:rPr>
              <a:t>vi.  </a:t>
            </a:r>
            <a:r>
              <a:rPr lang="en-US" altLang="zh-CN" dirty="0" smtClean="0"/>
              <a:t>if people spill out of a place, a lot of them leave at the same time  </a:t>
            </a:r>
            <a:r>
              <a:rPr lang="zh-CN" altLang="en-US" sz="2400" dirty="0" smtClean="0">
                <a:solidFill>
                  <a:srgbClr val="0070C0"/>
                </a:solidFill>
              </a:rPr>
              <a:t>蜂拥而出</a:t>
            </a:r>
            <a:endParaRPr lang="en-US" altLang="zh-CN" sz="2800" dirty="0" smtClean="0"/>
          </a:p>
          <a:p>
            <a:pPr marL="363538" indent="-363538" algn="just">
              <a:lnSpc>
                <a:spcPct val="100000"/>
              </a:lnSpc>
              <a:spcBef>
                <a:spcPts val="1200"/>
              </a:spcBef>
              <a:buSzPct val="120000"/>
              <a:buNone/>
            </a:pPr>
            <a:r>
              <a:rPr lang="en-US" altLang="zh-CN" sz="2800" b="1" dirty="0" smtClean="0"/>
              <a:t>3.</a:t>
            </a:r>
            <a:r>
              <a:rPr lang="en-US" altLang="zh-CN" sz="2800" dirty="0" smtClean="0"/>
              <a:t> </a:t>
            </a:r>
            <a:r>
              <a:rPr lang="en-US" altLang="zh-CN" i="1" dirty="0" smtClean="0">
                <a:solidFill>
                  <a:srgbClr val="C00000"/>
                </a:solidFill>
                <a:ea typeface="微软雅黑" pitchFamily="34" charset="-122"/>
              </a:rPr>
              <a:t>v.  </a:t>
            </a:r>
            <a:r>
              <a:rPr lang="en-US" altLang="en-US" sz="2800" dirty="0" smtClean="0">
                <a:ea typeface="宋体" charset="-122"/>
              </a:rPr>
              <a:t>(</a:t>
            </a:r>
            <a:r>
              <a:rPr lang="en-US" altLang="en-US" sz="2800" i="1" dirty="0" err="1" smtClean="0">
                <a:ea typeface="宋体" charset="-122"/>
              </a:rPr>
              <a:t>i</a:t>
            </a:r>
            <a:r>
              <a:rPr lang="en-US" altLang="zh-CN" sz="2800" i="1" dirty="0" err="1" smtClean="0"/>
              <a:t>n</a:t>
            </a:r>
            <a:r>
              <a:rPr lang="en-US" altLang="en-US" sz="2800" i="1" dirty="0" err="1" smtClean="0">
                <a:ea typeface="宋体" charset="-122"/>
              </a:rPr>
              <a:t>fml</a:t>
            </a:r>
            <a:r>
              <a:rPr lang="en-US" altLang="en-US" sz="2800" dirty="0" smtClean="0">
                <a:ea typeface="宋体" charset="-122"/>
              </a:rPr>
              <a:t>)</a:t>
            </a:r>
            <a:r>
              <a:rPr lang="en-US" altLang="zh-CN" sz="2800" dirty="0" smtClean="0"/>
              <a:t> </a:t>
            </a:r>
            <a:r>
              <a:rPr lang="en-US" altLang="en-US" sz="2800" dirty="0" smtClean="0">
                <a:ea typeface="宋体" charset="-122"/>
              </a:rPr>
              <a:t>reveal (confidential</a:t>
            </a:r>
            <a:r>
              <a:rPr lang="en-US" altLang="zh-CN" sz="2800" dirty="0" smtClean="0"/>
              <a:t> </a:t>
            </a:r>
            <a:r>
              <a:rPr lang="en-US" altLang="en-US" sz="2800" dirty="0" smtClean="0">
                <a:ea typeface="宋体" charset="-122"/>
              </a:rPr>
              <a:t>information) to</a:t>
            </a:r>
            <a:r>
              <a:rPr lang="en-US" altLang="zh-CN" sz="2800" dirty="0" smtClean="0"/>
              <a:t>  </a:t>
            </a:r>
            <a:r>
              <a:rPr lang="en-US" altLang="en-US" sz="2800" dirty="0" smtClean="0">
                <a:ea typeface="宋体" charset="-122"/>
              </a:rPr>
              <a:t>sb.</a:t>
            </a:r>
            <a:r>
              <a:rPr lang="zh-CN" altLang="en-US" sz="2400" dirty="0" smtClean="0">
                <a:solidFill>
                  <a:srgbClr val="0070C0"/>
                </a:solidFill>
                <a:latin typeface="+mn-ea"/>
              </a:rPr>
              <a:t> 向（某人）说出秘密</a:t>
            </a:r>
          </a:p>
          <a:p>
            <a:pPr marL="363538" indent="-363538" algn="just">
              <a:lnSpc>
                <a:spcPct val="80000"/>
              </a:lnSpc>
              <a:spcBef>
                <a:spcPct val="10000"/>
              </a:spcBef>
              <a:buSzPct val="120000"/>
              <a:buFont typeface="Arial" charset="0"/>
              <a:buNone/>
            </a:pPr>
            <a:endParaRPr lang="en-US" altLang="en-US" sz="2800" dirty="0" smtClean="0">
              <a:ea typeface="宋体" charset="-122"/>
            </a:endParaRPr>
          </a:p>
          <a:p>
            <a:pPr marL="542925" lvl="1" indent="173038" algn="just">
              <a:buSzPct val="50000"/>
              <a:buFont typeface="Wingdings" pitchFamily="2" charset="2"/>
              <a:buNone/>
            </a:pPr>
            <a:r>
              <a:rPr lang="en-US" altLang="en-US" dirty="0" smtClean="0">
                <a:ea typeface="宋体" charset="-122"/>
              </a:rPr>
              <a:t>      </a:t>
            </a:r>
            <a:endParaRPr lang="en-US" altLang="en-US" b="1" dirty="0" smtClean="0">
              <a:solidFill>
                <a:srgbClr val="0000CC"/>
              </a:solidFill>
              <a:ea typeface="宋体" charset="-122"/>
            </a:endParaRPr>
          </a:p>
          <a:p>
            <a:pPr marL="363538" indent="-363538" eaLnBrk="1" hangingPunct="1">
              <a:buSzPct val="120000"/>
              <a:buFont typeface="Arial" charset="0"/>
              <a:buNone/>
            </a:pP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098" name="Picture 2"/>
          <p:cNvPicPr>
            <a:picLocks noChangeAspect="1" noChangeArrowheads="1"/>
          </p:cNvPicPr>
          <p:nvPr/>
        </p:nvPicPr>
        <p:blipFill>
          <a:blip r:embed="rId3"/>
          <a:srcRect/>
          <a:stretch>
            <a:fillRect/>
          </a:stretch>
        </p:blipFill>
        <p:spPr bwMode="auto">
          <a:xfrm>
            <a:off x="1447800" y="766763"/>
            <a:ext cx="647700" cy="390525"/>
          </a:xfrm>
          <a:prstGeom prst="rect">
            <a:avLst/>
          </a:prstGeom>
          <a:noFill/>
          <a:ln w="9525">
            <a:noFill/>
            <a:miter lim="800000"/>
            <a:headEnd/>
            <a:tailEnd/>
          </a:ln>
          <a:effectLst/>
        </p:spPr>
      </p:pic>
      <p:pic>
        <p:nvPicPr>
          <p:cNvPr id="14" name="图片 10" descr="MORE"/>
          <p:cNvPicPr>
            <a:picLocks noChangeAspect="1" noChangeArrowheads="1"/>
          </p:cNvPicPr>
          <p:nvPr/>
        </p:nvPicPr>
        <p:blipFill>
          <a:blip r:embed="rId4"/>
          <a:srcRect/>
          <a:stretch>
            <a:fillRect/>
          </a:stretch>
        </p:blipFill>
        <p:spPr bwMode="auto">
          <a:xfrm>
            <a:off x="6714676" y="6297194"/>
            <a:ext cx="912813" cy="228600"/>
          </a:xfrm>
          <a:prstGeom prst="rect">
            <a:avLst/>
          </a:prstGeom>
          <a:noFill/>
          <a:ln w="9525">
            <a:noFill/>
            <a:miter lim="800000"/>
            <a:headEnd/>
            <a:tailEnd/>
          </a:ln>
        </p:spPr>
      </p:pic>
      <p:pic>
        <p:nvPicPr>
          <p:cNvPr id="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80975" y="658813"/>
            <a:ext cx="8772525" cy="6018212"/>
          </a:xfrm>
          <a:prstGeom prst="rect">
            <a:avLst/>
          </a:prstGeom>
          <a:noFill/>
          <a:ln>
            <a:miter lim="800000"/>
            <a:headEnd/>
            <a:tailEnd/>
          </a:ln>
        </p:spPr>
        <p:txBody>
          <a:bodyPr/>
          <a:lstStyle/>
          <a:p>
            <a:pPr algn="just">
              <a:lnSpc>
                <a:spcPct val="80000"/>
              </a:lnSpc>
              <a:spcBef>
                <a:spcPct val="10000"/>
              </a:spcBef>
              <a:buSzPct val="120000"/>
              <a:buFontTx/>
              <a:buNone/>
            </a:pPr>
            <a:r>
              <a:rPr lang="en-US" altLang="zh-CN" sz="2800" b="1" dirty="0" smtClean="0"/>
              <a:t>Work in pairs. Figure out the meanings of the word </a:t>
            </a:r>
            <a:r>
              <a:rPr lang="en-US" altLang="zh-CN" sz="2800" b="1" i="1" dirty="0" smtClean="0"/>
              <a:t>spill</a:t>
            </a:r>
            <a:r>
              <a:rPr lang="en-US" altLang="zh-CN" sz="2800" b="1" dirty="0" smtClean="0"/>
              <a:t>. Match its usage with the meaning 1</a:t>
            </a:r>
            <a:r>
              <a:rPr lang="zh-CN" altLang="en-US" sz="2400" dirty="0" smtClean="0">
                <a:solidFill>
                  <a:srgbClr val="0070C0"/>
                </a:solidFill>
              </a:rPr>
              <a:t>（使）溢出；（使）洒出</a:t>
            </a:r>
            <a:r>
              <a:rPr lang="en-US" altLang="zh-CN" sz="2800" b="1" dirty="0" smtClean="0"/>
              <a:t>, 2</a:t>
            </a:r>
            <a:r>
              <a:rPr lang="zh-CN" altLang="en-US" sz="2400" dirty="0" smtClean="0">
                <a:solidFill>
                  <a:srgbClr val="0070C0"/>
                </a:solidFill>
              </a:rPr>
              <a:t>蜂拥而出</a:t>
            </a:r>
            <a:r>
              <a:rPr lang="en-US" altLang="zh-CN" sz="2800" b="1" dirty="0" smtClean="0"/>
              <a:t>or 3 </a:t>
            </a:r>
            <a:r>
              <a:rPr lang="en-US" altLang="en-US" sz="2400" dirty="0" smtClean="0">
                <a:solidFill>
                  <a:srgbClr val="0070C0"/>
                </a:solidFill>
                <a:ea typeface="宋体" charset="-122"/>
              </a:rPr>
              <a:t>向（</a:t>
            </a:r>
            <a:r>
              <a:rPr lang="zh-CN" altLang="en-US" sz="2400" dirty="0" smtClean="0">
                <a:solidFill>
                  <a:srgbClr val="0070C0"/>
                </a:solidFill>
                <a:ea typeface="宋体" charset="-122"/>
              </a:rPr>
              <a:t>某人）说出秘密</a:t>
            </a:r>
            <a:r>
              <a:rPr lang="en-US" altLang="zh-CN" sz="2400" b="1" dirty="0" smtClean="0"/>
              <a:t>.</a:t>
            </a:r>
          </a:p>
          <a:p>
            <a:pPr algn="just">
              <a:lnSpc>
                <a:spcPct val="80000"/>
              </a:lnSpc>
              <a:spcBef>
                <a:spcPct val="10000"/>
              </a:spcBef>
              <a:buSzPct val="120000"/>
              <a:buFontTx/>
              <a:buNone/>
            </a:pPr>
            <a:endParaRPr lang="en-US" altLang="zh-CN" sz="2800" dirty="0" smtClean="0"/>
          </a:p>
          <a:p>
            <a:pPr algn="dist">
              <a:lnSpc>
                <a:spcPct val="80000"/>
              </a:lnSpc>
              <a:spcBef>
                <a:spcPct val="10000"/>
              </a:spcBef>
              <a:buSzPct val="120000"/>
              <a:buFontTx/>
              <a:buNone/>
            </a:pPr>
            <a:r>
              <a:rPr lang="en-US" altLang="zh-CN" sz="2800" dirty="0" smtClean="0"/>
              <a:t>1. I listened quietly as she </a:t>
            </a:r>
            <a:r>
              <a:rPr lang="en-US" altLang="zh-CN" sz="2800" b="1" dirty="0" smtClean="0">
                <a:solidFill>
                  <a:schemeClr val="accent6">
                    <a:lumMod val="50000"/>
                  </a:schemeClr>
                </a:solidFill>
              </a:rPr>
              <a:t>spilled</a:t>
            </a:r>
            <a:r>
              <a:rPr lang="en-US" altLang="zh-CN" sz="2800" dirty="0" smtClean="0"/>
              <a:t> out all her private</a:t>
            </a:r>
          </a:p>
          <a:p>
            <a:pPr>
              <a:lnSpc>
                <a:spcPct val="105000"/>
              </a:lnSpc>
              <a:buSzPct val="120000"/>
              <a:buFontTx/>
              <a:buNone/>
            </a:pPr>
            <a:r>
              <a:rPr lang="en-US" altLang="zh-CN" sz="2800" dirty="0" smtClean="0"/>
              <a:t>     thoughts.</a:t>
            </a:r>
          </a:p>
          <a:p>
            <a:pPr>
              <a:lnSpc>
                <a:spcPct val="105000"/>
              </a:lnSpc>
              <a:buSzPct val="120000"/>
              <a:buFontTx/>
              <a:buNone/>
            </a:pPr>
            <a:r>
              <a:rPr lang="en-US" altLang="zh-CN" sz="2800" dirty="0" smtClean="0"/>
              <a:t>2. Crowds of football fans </a:t>
            </a:r>
            <a:r>
              <a:rPr lang="en-US" altLang="zh-CN" sz="2800" b="1" dirty="0" smtClean="0">
                <a:solidFill>
                  <a:schemeClr val="accent6">
                    <a:lumMod val="50000"/>
                  </a:schemeClr>
                </a:solidFill>
              </a:rPr>
              <a:t>spilled</a:t>
            </a:r>
            <a:r>
              <a:rPr lang="en-US" altLang="zh-CN" sz="2800" dirty="0" smtClean="0"/>
              <a:t> onto the field at the end   </a:t>
            </a:r>
          </a:p>
          <a:p>
            <a:pPr>
              <a:lnSpc>
                <a:spcPct val="105000"/>
              </a:lnSpc>
              <a:buSzPct val="120000"/>
              <a:buFontTx/>
              <a:buNone/>
            </a:pPr>
            <a:r>
              <a:rPr lang="en-US" altLang="zh-CN" dirty="0" smtClean="0"/>
              <a:t>    </a:t>
            </a:r>
            <a:r>
              <a:rPr lang="en-US" altLang="zh-CN" sz="2800" dirty="0" smtClean="0"/>
              <a:t>of the game.</a:t>
            </a:r>
          </a:p>
          <a:p>
            <a:pPr>
              <a:lnSpc>
                <a:spcPct val="105000"/>
              </a:lnSpc>
              <a:buSzPct val="120000"/>
              <a:buFontTx/>
              <a:buNone/>
            </a:pPr>
            <a:r>
              <a:rPr lang="en-US" altLang="zh-CN" sz="2800" dirty="0" smtClean="0"/>
              <a:t>3. There is no point (in) crying over the </a:t>
            </a:r>
            <a:r>
              <a:rPr lang="en-US" altLang="zh-CN" sz="2800" b="1" dirty="0" smtClean="0">
                <a:solidFill>
                  <a:schemeClr val="accent6">
                    <a:lumMod val="50000"/>
                  </a:schemeClr>
                </a:solidFill>
              </a:rPr>
              <a:t>spilled </a:t>
            </a:r>
            <a:r>
              <a:rPr lang="en-US" altLang="zh-CN" sz="2800" dirty="0" smtClean="0"/>
              <a:t>milk.</a:t>
            </a:r>
          </a:p>
          <a:p>
            <a:pPr>
              <a:lnSpc>
                <a:spcPct val="105000"/>
              </a:lnSpc>
              <a:buSzPct val="120000"/>
              <a:buFontTx/>
              <a:buNone/>
            </a:pPr>
            <a:r>
              <a:rPr lang="en-US" altLang="zh-CN" sz="2800" dirty="0" smtClean="0"/>
              <a:t>4. He slipped and the wine </a:t>
            </a:r>
            <a:r>
              <a:rPr lang="en-US" altLang="zh-CN" sz="2800" b="1" dirty="0" smtClean="0">
                <a:solidFill>
                  <a:schemeClr val="accent6">
                    <a:lumMod val="50000"/>
                  </a:schemeClr>
                </a:solidFill>
              </a:rPr>
              <a:t>spilt/spilled</a:t>
            </a:r>
            <a:r>
              <a:rPr lang="en-US" altLang="zh-CN" sz="2800" dirty="0" smtClean="0">
                <a:solidFill>
                  <a:schemeClr val="hlink"/>
                </a:solidFill>
              </a:rPr>
              <a:t> </a:t>
            </a:r>
            <a:r>
              <a:rPr lang="en-US" altLang="zh-CN" sz="2800" dirty="0" smtClean="0"/>
              <a:t>over the floor.</a:t>
            </a:r>
          </a:p>
          <a:p>
            <a:pPr>
              <a:lnSpc>
                <a:spcPct val="105000"/>
              </a:lnSpc>
              <a:buSzPct val="120000"/>
              <a:buFontTx/>
              <a:buNone/>
            </a:pPr>
            <a:r>
              <a:rPr lang="en-US" altLang="zh-CN" sz="2800" dirty="0" smtClean="0"/>
              <a:t>5. Oh, no! You’ve </a:t>
            </a:r>
            <a:r>
              <a:rPr lang="en-US" altLang="zh-CN" sz="2800" b="1" dirty="0" smtClean="0">
                <a:solidFill>
                  <a:schemeClr val="accent6">
                    <a:lumMod val="50000"/>
                  </a:schemeClr>
                </a:solidFill>
              </a:rPr>
              <a:t>spilt/spilled</a:t>
            </a:r>
            <a:r>
              <a:rPr lang="en-US" altLang="zh-CN" sz="2800" dirty="0" smtClean="0">
                <a:solidFill>
                  <a:schemeClr val="hlink"/>
                </a:solidFill>
              </a:rPr>
              <a:t> </a:t>
            </a:r>
            <a:r>
              <a:rPr lang="en-US" altLang="zh-CN" sz="2800" dirty="0" smtClean="0"/>
              <a:t>coffee all down</a:t>
            </a:r>
            <a:r>
              <a:rPr lang="en-US" altLang="zh-CN" sz="2800" dirty="0" smtClean="0">
                <a:solidFill>
                  <a:schemeClr val="hlink"/>
                </a:solidFill>
              </a:rPr>
              <a:t> </a:t>
            </a:r>
            <a:r>
              <a:rPr lang="en-US" altLang="zh-CN" sz="2800" dirty="0" smtClean="0"/>
              <a:t>my skirt.</a:t>
            </a:r>
          </a:p>
          <a:p>
            <a:pPr algn="just">
              <a:lnSpc>
                <a:spcPct val="80000"/>
              </a:lnSpc>
              <a:spcBef>
                <a:spcPct val="10000"/>
              </a:spcBef>
              <a:buSzPct val="120000"/>
              <a:buFontTx/>
              <a:buNone/>
            </a:pPr>
            <a:endParaRPr lang="en-US" altLang="zh-CN" sz="2800" b="1" dirty="0" smtClean="0"/>
          </a:p>
          <a:p>
            <a:pPr eaLnBrk="1" hangingPunct="1">
              <a:buSzPct val="120000"/>
              <a:buFont typeface="Arial" charset="0"/>
              <a:buNone/>
            </a:pP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10" name="Text Box 7"/>
          <p:cNvSpPr txBox="1">
            <a:spLocks noChangeAspect="1" noChangeArrowheads="1"/>
          </p:cNvSpPr>
          <p:nvPr/>
        </p:nvSpPr>
        <p:spPr bwMode="auto">
          <a:xfrm>
            <a:off x="2197100" y="2603500"/>
            <a:ext cx="431800" cy="523220"/>
          </a:xfrm>
          <a:prstGeom prst="rect">
            <a:avLst/>
          </a:prstGeom>
          <a:noFill/>
          <a:ln w="9525" algn="ctr">
            <a:noFill/>
            <a:miter lim="800000"/>
            <a:headEnd/>
            <a:tailEnd/>
          </a:ln>
        </p:spPr>
        <p:txBody>
          <a:bodyPr>
            <a:spAutoFit/>
          </a:bodyPr>
          <a:lstStyle/>
          <a:p>
            <a:pPr eaLnBrk="0" hangingPunct="0">
              <a:buSzTx/>
              <a:buFontTx/>
              <a:buNone/>
            </a:pPr>
            <a:r>
              <a:rPr lang="en-US" altLang="zh-CN" sz="2800" b="1" dirty="0">
                <a:solidFill>
                  <a:srgbClr val="FF0000"/>
                </a:solidFill>
              </a:rPr>
              <a:t>3</a:t>
            </a:r>
          </a:p>
        </p:txBody>
      </p:sp>
      <p:sp>
        <p:nvSpPr>
          <p:cNvPr id="11" name="Text Box 8"/>
          <p:cNvSpPr txBox="1">
            <a:spLocks noChangeAspect="1" noChangeArrowheads="1"/>
          </p:cNvSpPr>
          <p:nvPr/>
        </p:nvSpPr>
        <p:spPr bwMode="auto">
          <a:xfrm>
            <a:off x="2557463" y="3611563"/>
            <a:ext cx="358775" cy="523220"/>
          </a:xfrm>
          <a:prstGeom prst="rect">
            <a:avLst/>
          </a:prstGeom>
          <a:noFill/>
          <a:ln w="9525" algn="ctr">
            <a:noFill/>
            <a:miter lim="800000"/>
            <a:headEnd/>
            <a:tailEnd/>
          </a:ln>
        </p:spPr>
        <p:txBody>
          <a:bodyPr>
            <a:spAutoFit/>
          </a:bodyPr>
          <a:lstStyle/>
          <a:p>
            <a:pPr eaLnBrk="0" hangingPunct="0">
              <a:buSzTx/>
              <a:buFontTx/>
              <a:buNone/>
            </a:pPr>
            <a:r>
              <a:rPr lang="en-US" altLang="zh-CN" sz="2800" b="1" dirty="0">
                <a:solidFill>
                  <a:srgbClr val="FF0000"/>
                </a:solidFill>
              </a:rPr>
              <a:t>2</a:t>
            </a:r>
          </a:p>
        </p:txBody>
      </p:sp>
      <p:sp>
        <p:nvSpPr>
          <p:cNvPr id="12" name="Text Box 6"/>
          <p:cNvSpPr txBox="1">
            <a:spLocks noChangeAspect="1" noChangeArrowheads="1"/>
          </p:cNvSpPr>
          <p:nvPr/>
        </p:nvSpPr>
        <p:spPr bwMode="auto">
          <a:xfrm>
            <a:off x="7697788" y="4191000"/>
            <a:ext cx="360362" cy="523220"/>
          </a:xfrm>
          <a:prstGeom prst="rect">
            <a:avLst/>
          </a:prstGeom>
          <a:noFill/>
          <a:ln w="9525" algn="ctr">
            <a:noFill/>
            <a:miter lim="800000"/>
            <a:headEnd/>
            <a:tailEnd/>
          </a:ln>
        </p:spPr>
        <p:txBody>
          <a:bodyPr>
            <a:spAutoFit/>
          </a:bodyPr>
          <a:lstStyle/>
          <a:p>
            <a:pPr eaLnBrk="0" hangingPunct="0">
              <a:buSzTx/>
              <a:buFontTx/>
              <a:buNone/>
            </a:pPr>
            <a:r>
              <a:rPr lang="en-US" altLang="zh-CN" sz="2800" b="1" dirty="0">
                <a:solidFill>
                  <a:srgbClr val="FF0000"/>
                </a:solidFill>
              </a:rPr>
              <a:t>1</a:t>
            </a:r>
          </a:p>
        </p:txBody>
      </p:sp>
      <p:sp>
        <p:nvSpPr>
          <p:cNvPr id="13" name="Text Box 9"/>
          <p:cNvSpPr txBox="1">
            <a:spLocks noChangeAspect="1" noChangeArrowheads="1"/>
          </p:cNvSpPr>
          <p:nvPr/>
        </p:nvSpPr>
        <p:spPr bwMode="auto">
          <a:xfrm>
            <a:off x="8174038" y="4762500"/>
            <a:ext cx="360362" cy="523220"/>
          </a:xfrm>
          <a:prstGeom prst="rect">
            <a:avLst/>
          </a:prstGeom>
          <a:noFill/>
          <a:ln w="9525" algn="ctr">
            <a:noFill/>
            <a:miter lim="800000"/>
            <a:headEnd/>
            <a:tailEnd/>
          </a:ln>
        </p:spPr>
        <p:txBody>
          <a:bodyPr>
            <a:spAutoFit/>
          </a:bodyPr>
          <a:lstStyle/>
          <a:p>
            <a:pPr eaLnBrk="0" hangingPunct="0">
              <a:buSzTx/>
              <a:buFontTx/>
              <a:buNone/>
            </a:pPr>
            <a:r>
              <a:rPr lang="en-US" altLang="zh-CN" sz="2800" b="1" dirty="0">
                <a:solidFill>
                  <a:srgbClr val="FF0000"/>
                </a:solidFill>
              </a:rPr>
              <a:t>1</a:t>
            </a:r>
          </a:p>
        </p:txBody>
      </p:sp>
      <p:sp>
        <p:nvSpPr>
          <p:cNvPr id="14" name="Text Box 10"/>
          <p:cNvSpPr txBox="1">
            <a:spLocks noChangeAspect="1" noChangeArrowheads="1"/>
          </p:cNvSpPr>
          <p:nvPr/>
        </p:nvSpPr>
        <p:spPr bwMode="auto">
          <a:xfrm>
            <a:off x="8245475" y="5322888"/>
            <a:ext cx="360363" cy="523220"/>
          </a:xfrm>
          <a:prstGeom prst="rect">
            <a:avLst/>
          </a:prstGeom>
          <a:noFill/>
          <a:ln w="9525" algn="ctr">
            <a:noFill/>
            <a:miter lim="800000"/>
            <a:headEnd/>
            <a:tailEnd/>
          </a:ln>
        </p:spPr>
        <p:txBody>
          <a:bodyPr>
            <a:spAutoFit/>
          </a:bodyPr>
          <a:lstStyle/>
          <a:p>
            <a:pPr eaLnBrk="0" hangingPunct="0">
              <a:buSzTx/>
              <a:buFontTx/>
              <a:buNone/>
            </a:pPr>
            <a:r>
              <a:rPr lang="en-US" altLang="zh-CN" sz="2800" b="1" dirty="0">
                <a:solidFill>
                  <a:srgbClr val="FF0000"/>
                </a:solidFill>
              </a:rPr>
              <a:t>1</a:t>
            </a:r>
          </a:p>
        </p:txBody>
      </p:sp>
      <p:pic>
        <p:nvPicPr>
          <p:cNvPr id="15"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6"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92088" y="668338"/>
            <a:ext cx="8770937" cy="5980112"/>
          </a:xfrm>
          <a:prstGeom prst="rect">
            <a:avLst/>
          </a:prstGeom>
          <a:noFill/>
          <a:ln>
            <a:miter lim="800000"/>
            <a:headEnd/>
            <a:tailEnd/>
          </a:ln>
        </p:spPr>
        <p:txBody>
          <a:bodyPr/>
          <a:lstStyle/>
          <a:p>
            <a:pPr eaLnBrk="1" hangingPunct="1">
              <a:lnSpc>
                <a:spcPct val="100000"/>
              </a:lnSpc>
              <a:spcBef>
                <a:spcPts val="0"/>
              </a:spcBef>
              <a:buSzPct val="120000"/>
              <a:buFont typeface="Arial" charset="0"/>
              <a:buNone/>
            </a:pPr>
            <a:r>
              <a:rPr lang="en-US" altLang="zh-CN" b="1" dirty="0" smtClean="0">
                <a:ea typeface="微软雅黑" pitchFamily="34" charset="-122"/>
              </a:rPr>
              <a:t>sip </a:t>
            </a:r>
            <a:r>
              <a:rPr lang="en-US" altLang="zh-CN" dirty="0" smtClean="0">
                <a:ea typeface="微软雅黑" pitchFamily="34" charset="-122"/>
              </a:rPr>
              <a:t>             </a:t>
            </a:r>
            <a:r>
              <a:rPr lang="en-US" altLang="zh-CN" b="1" dirty="0" smtClean="0">
                <a:ea typeface="微软雅黑" pitchFamily="34" charset="-122"/>
              </a:rPr>
              <a:t> </a:t>
            </a:r>
          </a:p>
          <a:p>
            <a:pPr algn="just" eaLnBrk="1" hangingPunct="1">
              <a:lnSpc>
                <a:spcPct val="100000"/>
              </a:lnSpc>
              <a:spcBef>
                <a:spcPts val="0"/>
              </a:spcBef>
              <a:buSzPct val="120000"/>
              <a:buNone/>
            </a:pPr>
            <a:r>
              <a:rPr lang="en-US" altLang="zh-CN" sz="2800" b="1" dirty="0" smtClean="0"/>
              <a:t>1.</a:t>
            </a:r>
            <a:r>
              <a:rPr lang="en-US" altLang="zh-CN" sz="2800" dirty="0" smtClean="0"/>
              <a:t> </a:t>
            </a:r>
            <a:r>
              <a:rPr lang="en-US" altLang="zh-CN" sz="2800" i="1" spc="-80" dirty="0" smtClean="0">
                <a:solidFill>
                  <a:srgbClr val="C00000"/>
                </a:solidFill>
              </a:rPr>
              <a:t>n.</a:t>
            </a:r>
            <a:r>
              <a:rPr lang="en-US" altLang="zh-CN" sz="2800" spc="-80" dirty="0" smtClean="0">
                <a:solidFill>
                  <a:srgbClr val="C00000"/>
                </a:solidFill>
              </a:rPr>
              <a:t> </a:t>
            </a:r>
            <a:r>
              <a:rPr lang="en-US" spc="-80" dirty="0" smtClean="0">
                <a:solidFill>
                  <a:srgbClr val="C00000"/>
                </a:solidFill>
              </a:rPr>
              <a:t>[C]</a:t>
            </a:r>
            <a:r>
              <a:rPr lang="en-US" spc="-80" dirty="0" smtClean="0"/>
              <a:t> a small amount of liquid taken into your mouth   </a:t>
            </a:r>
            <a:r>
              <a:rPr lang="zh-CN" altLang="en-US" sz="2400" spc="-80" dirty="0" smtClean="0">
                <a:solidFill>
                  <a:schemeClr val="hlink"/>
                </a:solidFill>
              </a:rPr>
              <a:t>一小口</a:t>
            </a:r>
          </a:p>
          <a:p>
            <a:pPr eaLnBrk="1" hangingPunct="1">
              <a:lnSpc>
                <a:spcPct val="100000"/>
              </a:lnSpc>
              <a:spcBef>
                <a:spcPts val="0"/>
              </a:spcBef>
              <a:buSzPct val="120000"/>
              <a:buNone/>
            </a:pPr>
            <a:r>
              <a:rPr lang="en-US" altLang="zh-CN" sz="2800" i="1" dirty="0" smtClean="0"/>
              <a:t>e.g.</a:t>
            </a:r>
            <a:r>
              <a:rPr lang="en-US" altLang="zh-CN" sz="2400" dirty="0" smtClean="0">
                <a:solidFill>
                  <a:schemeClr val="hlink"/>
                </a:solidFill>
              </a:rPr>
              <a:t> </a:t>
            </a:r>
          </a:p>
          <a:p>
            <a:pPr eaLnBrk="1" hangingPunct="1">
              <a:lnSpc>
                <a:spcPct val="100000"/>
              </a:lnSpc>
              <a:spcBef>
                <a:spcPts val="0"/>
              </a:spcBef>
              <a:buSzPct val="120000"/>
              <a:buNone/>
            </a:pPr>
            <a:r>
              <a:rPr lang="en-US" altLang="zh-CN" dirty="0" smtClean="0"/>
              <a:t>1. Elizabeth took a sip of the hot coffee.</a:t>
            </a:r>
          </a:p>
          <a:p>
            <a:pPr eaLnBrk="1" hangingPunct="1">
              <a:lnSpc>
                <a:spcPct val="100000"/>
              </a:lnSpc>
              <a:spcBef>
                <a:spcPts val="0"/>
              </a:spcBef>
              <a:buSzPct val="120000"/>
              <a:buNone/>
            </a:pPr>
            <a:r>
              <a:rPr lang="zh-CN" altLang="en-US" sz="2400" dirty="0" smtClean="0">
                <a:solidFill>
                  <a:srgbClr val="0070C0"/>
                </a:solidFill>
                <a:latin typeface="+mn-ea"/>
              </a:rPr>
              <a:t>  伊丽莎白喝了一小口热咖啡。</a:t>
            </a:r>
            <a:endParaRPr lang="en-US" altLang="zh-CN" sz="2400" dirty="0" smtClean="0">
              <a:solidFill>
                <a:srgbClr val="0070C0"/>
              </a:solidFill>
              <a:latin typeface="+mn-ea"/>
            </a:endParaRPr>
          </a:p>
          <a:p>
            <a:pPr eaLnBrk="1" hangingPunct="1">
              <a:lnSpc>
                <a:spcPct val="100000"/>
              </a:lnSpc>
              <a:spcBef>
                <a:spcPts val="0"/>
              </a:spcBef>
              <a:buSzPct val="120000"/>
              <a:buNone/>
            </a:pPr>
            <a:r>
              <a:rPr lang="en-US" altLang="zh-CN" dirty="0" smtClean="0"/>
              <a:t>2. The boy took one sip of the wine and spat it out.</a:t>
            </a:r>
          </a:p>
          <a:p>
            <a:pPr eaLnBrk="1" hangingPunct="1">
              <a:lnSpc>
                <a:spcPct val="100000"/>
              </a:lnSpc>
              <a:spcBef>
                <a:spcPts val="0"/>
              </a:spcBef>
              <a:buSzPct val="120000"/>
              <a:buNone/>
            </a:pPr>
            <a:r>
              <a:rPr lang="zh-CN" altLang="en-US" sz="2400" dirty="0" smtClean="0">
                <a:solidFill>
                  <a:srgbClr val="0070C0"/>
                </a:solidFill>
                <a:latin typeface="+mn-ea"/>
              </a:rPr>
              <a:t>  那男孩子呷了一小口酒，但马上又吐了出来。</a:t>
            </a:r>
            <a:endParaRPr lang="en-US" altLang="zh-CN" sz="2400" dirty="0" smtClean="0">
              <a:solidFill>
                <a:srgbClr val="0070C0"/>
              </a:solidFill>
              <a:latin typeface="+mn-ea"/>
            </a:endParaRPr>
          </a:p>
          <a:p>
            <a:pPr eaLnBrk="1" hangingPunct="1">
              <a:lnSpc>
                <a:spcPct val="100000"/>
              </a:lnSpc>
              <a:spcBef>
                <a:spcPts val="0"/>
              </a:spcBef>
              <a:buSzPct val="120000"/>
              <a:buNone/>
            </a:pPr>
            <a:r>
              <a:rPr lang="en-US" altLang="zh-CN" sz="2800" b="1" dirty="0" smtClean="0"/>
              <a:t>2. </a:t>
            </a:r>
            <a:r>
              <a:rPr lang="en-US" altLang="zh-CN" sz="2800" dirty="0" smtClean="0"/>
              <a:t> </a:t>
            </a:r>
            <a:r>
              <a:rPr lang="en-US" altLang="zh-CN" sz="2800" i="1" dirty="0" smtClean="0">
                <a:solidFill>
                  <a:srgbClr val="C00000"/>
                </a:solidFill>
              </a:rPr>
              <a:t>v.</a:t>
            </a:r>
            <a:r>
              <a:rPr lang="en-US" altLang="zh-CN" sz="2800" dirty="0" smtClean="0"/>
              <a:t> </a:t>
            </a:r>
            <a:r>
              <a:rPr lang="en-US" dirty="0" smtClean="0"/>
              <a:t>drink in small amounts </a:t>
            </a:r>
            <a:r>
              <a:rPr lang="en-US" sz="2400" dirty="0" smtClean="0">
                <a:solidFill>
                  <a:srgbClr val="0070C0"/>
                </a:solidFill>
                <a:latin typeface="+mn-ea"/>
              </a:rPr>
              <a:t>小</a:t>
            </a:r>
            <a:r>
              <a:rPr lang="zh-CN" altLang="en-US" sz="2400" dirty="0" smtClean="0">
                <a:solidFill>
                  <a:srgbClr val="0070C0"/>
                </a:solidFill>
                <a:latin typeface="+mn-ea"/>
              </a:rPr>
              <a:t>口地喝；抿</a:t>
            </a:r>
            <a:endParaRPr lang="en-US" altLang="zh-CN" sz="2400" dirty="0" smtClean="0">
              <a:solidFill>
                <a:srgbClr val="0070C0"/>
              </a:solidFill>
              <a:latin typeface="+mn-ea"/>
            </a:endParaRPr>
          </a:p>
          <a:p>
            <a:pPr eaLnBrk="1" hangingPunct="1">
              <a:lnSpc>
                <a:spcPct val="100000"/>
              </a:lnSpc>
              <a:spcBef>
                <a:spcPts val="0"/>
              </a:spcBef>
              <a:buSzPct val="120000"/>
              <a:buNone/>
            </a:pPr>
            <a:r>
              <a:rPr lang="en-US" altLang="zh-CN" sz="2800" i="1" dirty="0" smtClean="0"/>
              <a:t>e.g.</a:t>
            </a:r>
            <a:r>
              <a:rPr lang="en-US" altLang="zh-CN" sz="2800" dirty="0" smtClean="0"/>
              <a:t>  </a:t>
            </a:r>
          </a:p>
          <a:p>
            <a:pPr eaLnBrk="1" hangingPunct="1">
              <a:lnSpc>
                <a:spcPct val="100000"/>
              </a:lnSpc>
              <a:spcBef>
                <a:spcPts val="0"/>
              </a:spcBef>
              <a:buSzPct val="120000"/>
              <a:buNone/>
            </a:pPr>
            <a:r>
              <a:rPr lang="en-US" altLang="zh-CN" dirty="0" smtClean="0"/>
              <a:t>1. She sat in the warm sun, idly sipping champagne. </a:t>
            </a:r>
          </a:p>
          <a:p>
            <a:pPr eaLnBrk="1" hangingPunct="1">
              <a:lnSpc>
                <a:spcPct val="100000"/>
              </a:lnSpc>
              <a:spcBef>
                <a:spcPts val="0"/>
              </a:spcBef>
              <a:buSzPct val="120000"/>
              <a:buNone/>
            </a:pPr>
            <a:r>
              <a:rPr lang="zh-CN" altLang="en-US" sz="2400" dirty="0" smtClean="0">
                <a:solidFill>
                  <a:schemeClr val="hlink"/>
                </a:solidFill>
              </a:rPr>
              <a:t>     她坐在温暖的阳光下，悠闲地品着香槟酒。</a:t>
            </a:r>
            <a:endParaRPr lang="en-US" altLang="zh-CN" sz="2400" dirty="0" smtClean="0">
              <a:solidFill>
                <a:schemeClr val="hlink"/>
              </a:solidFill>
            </a:endParaRPr>
          </a:p>
          <a:p>
            <a:pPr eaLnBrk="1" hangingPunct="1">
              <a:lnSpc>
                <a:spcPct val="100000"/>
              </a:lnSpc>
              <a:spcBef>
                <a:spcPts val="0"/>
              </a:spcBef>
              <a:buSzPct val="120000"/>
              <a:buNone/>
            </a:pPr>
            <a:r>
              <a:rPr lang="en-US" dirty="0" smtClean="0"/>
              <a:t>2. He paused to take a sip of water, and then went on.</a:t>
            </a:r>
          </a:p>
          <a:p>
            <a:pPr eaLnBrk="1" hangingPunct="1">
              <a:lnSpc>
                <a:spcPct val="100000"/>
              </a:lnSpc>
              <a:spcBef>
                <a:spcPts val="0"/>
              </a:spcBef>
              <a:buSzPct val="120000"/>
              <a:buNone/>
            </a:pPr>
            <a:r>
              <a:rPr lang="en-US" altLang="zh-CN" sz="2400" dirty="0" smtClean="0">
                <a:solidFill>
                  <a:srgbClr val="0070C0"/>
                </a:solidFill>
                <a:latin typeface="+mn-ea"/>
              </a:rPr>
              <a:t>  </a:t>
            </a:r>
            <a:r>
              <a:rPr lang="zh-CN" altLang="en-US" sz="2400" dirty="0" smtClean="0">
                <a:solidFill>
                  <a:srgbClr val="0070C0"/>
                </a:solidFill>
                <a:latin typeface="+mn-ea"/>
              </a:rPr>
              <a:t>他停下来喝了一小口水，然后又接着讲。</a:t>
            </a:r>
            <a:endParaRPr lang="en-US" altLang="zh-CN" sz="2400" dirty="0" smtClean="0">
              <a:solidFill>
                <a:srgbClr val="0070C0"/>
              </a:solidFill>
              <a:latin typeface="+mn-ea"/>
            </a:endParaRPr>
          </a:p>
          <a:p>
            <a:pPr eaLnBrk="1" hangingPunct="1">
              <a:buSzPct val="120000"/>
              <a:buFont typeface="Arial" charset="0"/>
              <a:buNone/>
            </a:pPr>
            <a:endParaRPr lang="en-US" altLang="zh-CN" sz="2800" dirty="0" smtClean="0"/>
          </a:p>
          <a:p>
            <a:pPr eaLnBrk="1" hangingPunct="1">
              <a:buSzPct val="120000"/>
              <a:buFont typeface="Arial" charset="0"/>
              <a:buNone/>
            </a:pPr>
            <a:endParaRPr lang="zh-CN" altLang="en-US" sz="2800" dirty="0" smtClean="0"/>
          </a:p>
          <a:p>
            <a:pPr eaLnBrk="1" hangingPunct="1">
              <a:buSzPct val="120000"/>
              <a:buFont typeface="Arial" charset="0"/>
              <a:buNone/>
            </a:pPr>
            <a:endParaRPr lang="en-US" altLang="zh-CN"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5122" name="Picture 2"/>
          <p:cNvPicPr>
            <a:picLocks noChangeAspect="1" noChangeArrowheads="1"/>
          </p:cNvPicPr>
          <p:nvPr/>
        </p:nvPicPr>
        <p:blipFill>
          <a:blip/>
          <a:srcRect/>
          <a:stretch>
            <a:fillRect/>
          </a:stretch>
        </p:blipFill>
        <p:spPr bwMode="auto">
          <a:xfrm>
            <a:off x="1052513" y="766763"/>
            <a:ext cx="561975" cy="333375"/>
          </a:xfrm>
          <a:prstGeom prst="rect">
            <a:avLst/>
          </a:prstGeom>
          <a:noFill/>
          <a:ln w="9525">
            <a:noFill/>
            <a:miter lim="800000"/>
            <a:headEnd/>
            <a:tailEnd/>
          </a:ln>
          <a:effectLst/>
        </p:spPr>
      </p:pic>
      <p:pic>
        <p:nvPicPr>
          <p:cNvPr id="9"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dissolve">
                                      <p:cBhvr>
                                        <p:cTn id="12" dur="500"/>
                                        <p:tgtEl>
                                          <p:spTgt spid="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animEffect transition="in" filter="dissolve">
                                      <p:cBhvr>
                                        <p:cTn id="17" dur="500"/>
                                        <p:tgtEl>
                                          <p:spTgt spid="8">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12" end="12"/>
                                            </p:txEl>
                                          </p:spTgt>
                                        </p:tgtEl>
                                        <p:attrNameLst>
                                          <p:attrName>style.visibility</p:attrName>
                                        </p:attrNameLst>
                                      </p:cBhvr>
                                      <p:to>
                                        <p:strVal val="visible"/>
                                      </p:to>
                                    </p:set>
                                    <p:animEffect transition="in" filter="dissolve">
                                      <p:cBhvr>
                                        <p:cTn id="22" dur="500"/>
                                        <p:tgtEl>
                                          <p:spTgt spid="8">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lnSpc>
                <a:spcPct val="100000"/>
              </a:lnSpc>
              <a:spcBef>
                <a:spcPts val="600"/>
              </a:spcBef>
              <a:buSzPct val="120000"/>
              <a:buNone/>
            </a:pPr>
            <a:r>
              <a:rPr lang="en-US" sz="3200" b="1" dirty="0" smtClean="0"/>
              <a:t>thunderstruck</a:t>
            </a:r>
            <a:r>
              <a:rPr lang="en-US" altLang="zh-CN" b="1" dirty="0" smtClean="0"/>
              <a:t>                       </a:t>
            </a:r>
            <a:r>
              <a:rPr lang="en-US" altLang="zh-CN" sz="2800" i="1" dirty="0" smtClean="0">
                <a:solidFill>
                  <a:srgbClr val="C00000"/>
                </a:solidFill>
              </a:rPr>
              <a:t>a.</a:t>
            </a:r>
            <a:r>
              <a:rPr lang="en-US" altLang="zh-CN" i="1" dirty="0" smtClean="0">
                <a:solidFill>
                  <a:schemeClr val="accent2"/>
                </a:solidFill>
              </a:rPr>
              <a:t>     </a:t>
            </a:r>
            <a:r>
              <a:rPr lang="en-US" altLang="zh-CN" dirty="0" smtClean="0">
                <a:solidFill>
                  <a:schemeClr val="tx1">
                    <a:lumMod val="95000"/>
                    <a:lumOff val="5000"/>
                  </a:schemeClr>
                </a:solidFill>
              </a:rPr>
              <a:t>very surprised or shocked   </a:t>
            </a:r>
            <a:r>
              <a:rPr lang="zh-CN" altLang="en-US" sz="2400" dirty="0" smtClean="0">
                <a:solidFill>
                  <a:srgbClr val="0070C0"/>
                </a:solidFill>
              </a:rPr>
              <a:t>非常吃惊的；极其震惊的</a:t>
            </a:r>
          </a:p>
          <a:p>
            <a:pPr algn="just" eaLnBrk="1" hangingPunct="1">
              <a:lnSpc>
                <a:spcPct val="100000"/>
              </a:lnSpc>
              <a:spcBef>
                <a:spcPts val="600"/>
              </a:spcBef>
              <a:buSzPct val="120000"/>
              <a:buFont typeface="Arial" charset="0"/>
              <a:buNone/>
            </a:pPr>
            <a:r>
              <a:rPr lang="en-US" altLang="zh-CN" sz="2800" i="1" dirty="0" smtClean="0"/>
              <a:t>e.g. </a:t>
            </a:r>
          </a:p>
          <a:p>
            <a:pPr marL="398463" indent="-396875" algn="just" eaLnBrk="1" hangingPunct="1">
              <a:lnSpc>
                <a:spcPct val="100000"/>
              </a:lnSpc>
              <a:spcBef>
                <a:spcPts val="600"/>
              </a:spcBef>
              <a:buSzPct val="120000"/>
              <a:buNone/>
            </a:pPr>
            <a:r>
              <a:rPr lang="en-US" altLang="en-US" dirty="0" smtClean="0">
                <a:ea typeface="宋体" charset="-122"/>
              </a:rPr>
              <a:t>1. </a:t>
            </a:r>
            <a:r>
              <a:rPr lang="en-US" altLang="zh-CN" dirty="0" smtClean="0"/>
              <a:t>I was thunderstruck to find out he had been lying the whole time.</a:t>
            </a:r>
          </a:p>
          <a:p>
            <a:pPr algn="just" eaLnBrk="1" hangingPunct="1">
              <a:lnSpc>
                <a:spcPct val="100000"/>
              </a:lnSpc>
              <a:spcBef>
                <a:spcPts val="600"/>
              </a:spcBef>
              <a:buSzPct val="120000"/>
              <a:buNone/>
            </a:pPr>
            <a:r>
              <a:rPr lang="zh-CN" altLang="en-US" sz="2400" dirty="0" smtClean="0"/>
              <a:t>      </a:t>
            </a:r>
            <a:r>
              <a:rPr lang="zh-CN" altLang="en-US" sz="2400" dirty="0" smtClean="0">
                <a:solidFill>
                  <a:srgbClr val="0070C0"/>
                </a:solidFill>
              </a:rPr>
              <a:t>发现她一直在说谎，我非常震惊。</a:t>
            </a:r>
            <a:endParaRPr lang="en-US" altLang="zh-CN" sz="2400" dirty="0" smtClean="0">
              <a:solidFill>
                <a:srgbClr val="0070C0"/>
              </a:solidFill>
              <a:latin typeface="+mn-ea"/>
            </a:endParaRPr>
          </a:p>
          <a:p>
            <a:pPr algn="just" eaLnBrk="1" hangingPunct="1">
              <a:lnSpc>
                <a:spcPct val="100000"/>
              </a:lnSpc>
              <a:spcBef>
                <a:spcPts val="600"/>
              </a:spcBef>
              <a:buSzPct val="120000"/>
              <a:buNone/>
            </a:pPr>
            <a:r>
              <a:rPr lang="en-US" altLang="zh-CN" dirty="0" smtClean="0"/>
              <a:t>2. I was thunderstruck when they told me the news.</a:t>
            </a:r>
          </a:p>
          <a:p>
            <a:pPr algn="just" eaLnBrk="1" hangingPunct="1">
              <a:lnSpc>
                <a:spcPct val="100000"/>
              </a:lnSpc>
              <a:spcBef>
                <a:spcPts val="600"/>
              </a:spcBef>
              <a:buSzPct val="120000"/>
              <a:buNone/>
            </a:pPr>
            <a:r>
              <a:rPr lang="zh-CN" altLang="en-US" sz="2400" dirty="0" smtClean="0">
                <a:solidFill>
                  <a:srgbClr val="0070C0"/>
                </a:solidFill>
              </a:rPr>
              <a:t>     当他们告诉我这一消息时</a:t>
            </a:r>
            <a:r>
              <a:rPr lang="en-US" altLang="zh-CN" sz="2400" dirty="0" smtClean="0">
                <a:solidFill>
                  <a:srgbClr val="0070C0"/>
                </a:solidFill>
              </a:rPr>
              <a:t>，</a:t>
            </a:r>
            <a:r>
              <a:rPr lang="zh-CN" altLang="en-US" sz="2400" dirty="0" smtClean="0">
                <a:solidFill>
                  <a:srgbClr val="0070C0"/>
                </a:solidFill>
              </a:rPr>
              <a:t>我惊呆了。</a:t>
            </a:r>
            <a:endParaRPr lang="en-US" altLang="zh-CN" sz="2400" dirty="0" smtClean="0">
              <a:solidFill>
                <a:srgbClr val="0070C0"/>
              </a:solidFill>
            </a:endParaRPr>
          </a:p>
          <a:p>
            <a:pPr marL="354013" indent="-352425" eaLnBrk="1" hangingPunct="1">
              <a:lnSpc>
                <a:spcPct val="100000"/>
              </a:lnSpc>
              <a:spcBef>
                <a:spcPts val="600"/>
              </a:spcBef>
              <a:buSzPct val="120000"/>
              <a:buNone/>
            </a:pPr>
            <a:r>
              <a:rPr lang="en-US" dirty="0" smtClean="0"/>
              <a:t>3. When her wandering eyes rested on the picture of a    young man, she stood up, looking thunderstruck.</a:t>
            </a:r>
          </a:p>
          <a:p>
            <a:pPr marL="309563" indent="-307975" algn="just" eaLnBrk="1" hangingPunct="1">
              <a:lnSpc>
                <a:spcPct val="100000"/>
              </a:lnSpc>
              <a:spcBef>
                <a:spcPts val="600"/>
              </a:spcBef>
              <a:buSzPct val="120000"/>
              <a:buNone/>
            </a:pPr>
            <a:r>
              <a:rPr lang="zh-CN" altLang="en-US" sz="2400" dirty="0" smtClean="0">
                <a:solidFill>
                  <a:srgbClr val="0070C0"/>
                </a:solidFill>
              </a:rPr>
              <a:t>    当她移动的视线停留在一个青年人的照片上时，她站起身来， 仿佛遭到雷击一般震惊。     </a:t>
            </a:r>
          </a:p>
        </p:txBody>
      </p:sp>
      <p:pic>
        <p:nvPicPr>
          <p:cNvPr id="6146" name="Picture 2"/>
          <p:cNvPicPr>
            <a:picLocks noChangeAspect="1" noChangeArrowheads="1"/>
          </p:cNvPicPr>
          <p:nvPr/>
        </p:nvPicPr>
        <p:blipFill>
          <a:blip r:embed="rId6"/>
          <a:srcRect/>
          <a:stretch>
            <a:fillRect/>
          </a:stretch>
        </p:blipFill>
        <p:spPr bwMode="auto">
          <a:xfrm>
            <a:off x="3262313" y="757238"/>
            <a:ext cx="1724025" cy="371475"/>
          </a:xfrm>
          <a:prstGeom prst="rect">
            <a:avLst/>
          </a:prstGeom>
          <a:noFill/>
          <a:ln w="9525">
            <a:noFill/>
            <a:miter lim="800000"/>
            <a:headEnd/>
            <a:tailEnd/>
          </a:ln>
          <a:effectLst/>
        </p:spPr>
      </p:pic>
      <p:pic>
        <p:nvPicPr>
          <p:cNvPr id="10"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buSzPct val="120000"/>
              <a:buNone/>
            </a:pPr>
            <a:r>
              <a:rPr lang="en-US" sz="3200" b="1" dirty="0" smtClean="0"/>
              <a:t>enquire                  </a:t>
            </a:r>
            <a:r>
              <a:rPr lang="en-US" sz="3200" i="1" dirty="0" smtClean="0">
                <a:solidFill>
                  <a:srgbClr val="C00000"/>
                </a:solidFill>
              </a:rPr>
              <a:t>v.</a:t>
            </a:r>
            <a:r>
              <a:rPr lang="en-US" sz="3200" i="1" dirty="0" smtClean="0"/>
              <a:t> </a:t>
            </a:r>
            <a:r>
              <a:rPr lang="en-US" dirty="0" smtClean="0"/>
              <a:t>(</a:t>
            </a:r>
            <a:r>
              <a:rPr lang="en-US" i="1" dirty="0" err="1" smtClean="0"/>
              <a:t>AmE</a:t>
            </a:r>
            <a:r>
              <a:rPr lang="en-US" i="1" dirty="0" smtClean="0"/>
              <a:t> </a:t>
            </a:r>
            <a:r>
              <a:rPr lang="en-US" b="1" dirty="0" smtClean="0"/>
              <a:t>inquire</a:t>
            </a:r>
            <a:r>
              <a:rPr lang="en-US" dirty="0" smtClean="0"/>
              <a:t>)</a:t>
            </a:r>
            <a:r>
              <a:rPr lang="zh-CN" altLang="en-US" dirty="0" smtClean="0"/>
              <a:t> </a:t>
            </a:r>
            <a:r>
              <a:rPr lang="en-US" altLang="zh-CN" dirty="0" smtClean="0"/>
              <a:t>ask sb. for information about </a:t>
            </a:r>
            <a:r>
              <a:rPr lang="en-US" altLang="zh-CN" dirty="0" err="1" smtClean="0"/>
              <a:t>sth</a:t>
            </a:r>
            <a:r>
              <a:rPr lang="en-US" altLang="zh-CN" dirty="0" smtClean="0"/>
              <a:t>. </a:t>
            </a:r>
            <a:r>
              <a:rPr lang="zh-CN" altLang="en-US" sz="2400" dirty="0" smtClean="0">
                <a:solidFill>
                  <a:srgbClr val="0070C0"/>
                </a:solidFill>
              </a:rPr>
              <a:t>询问；打听</a:t>
            </a:r>
          </a:p>
          <a:p>
            <a:pPr algn="just" eaLnBrk="1" hangingPunct="1">
              <a:buSzPct val="120000"/>
              <a:buFont typeface="Arial" charset="0"/>
              <a:buNone/>
            </a:pPr>
            <a:r>
              <a:rPr lang="en-US" altLang="zh-CN" sz="2800" i="1" dirty="0" smtClean="0"/>
              <a:t>e.g. </a:t>
            </a:r>
          </a:p>
          <a:p>
            <a:pPr marL="412750" indent="-411163" algn="just" eaLnBrk="1" hangingPunct="1">
              <a:buSzPct val="120000"/>
              <a:buNone/>
            </a:pPr>
            <a:r>
              <a:rPr lang="en-US" altLang="en-US" dirty="0" smtClean="0">
                <a:ea typeface="宋体" charset="-122"/>
              </a:rPr>
              <a:t>1. </a:t>
            </a:r>
            <a:r>
              <a:rPr lang="en-US" altLang="zh-CN" dirty="0" smtClean="0"/>
              <a:t>She wrote to enquire the cause of the delay to deliver    the washing-machine.</a:t>
            </a:r>
          </a:p>
          <a:p>
            <a:pPr algn="just" eaLnBrk="1" hangingPunct="1">
              <a:buSzPct val="120000"/>
              <a:buNone/>
            </a:pPr>
            <a:r>
              <a:rPr lang="zh-CN" altLang="en-US" sz="2400" dirty="0" smtClean="0">
                <a:solidFill>
                  <a:srgbClr val="0070C0"/>
                </a:solidFill>
              </a:rPr>
              <a:t>      她写信去询问推迟派送洗衣机的理由。</a:t>
            </a:r>
            <a:endParaRPr lang="en-US" altLang="zh-CN" sz="2400" dirty="0" smtClean="0">
              <a:solidFill>
                <a:srgbClr val="0070C0"/>
              </a:solidFill>
              <a:latin typeface="+mn-ea"/>
            </a:endParaRPr>
          </a:p>
          <a:p>
            <a:pPr algn="just" eaLnBrk="1" hangingPunct="1">
              <a:buSzPct val="120000"/>
              <a:buNone/>
            </a:pPr>
            <a:r>
              <a:rPr lang="en-US" altLang="zh-CN" dirty="0" smtClean="0"/>
              <a:t>2.  I must enquire further into this matter.</a:t>
            </a:r>
          </a:p>
          <a:p>
            <a:pPr marL="384175" indent="-382588" algn="just" eaLnBrk="1" hangingPunct="1">
              <a:buSzPct val="120000"/>
              <a:buNone/>
            </a:pPr>
            <a:r>
              <a:rPr lang="zh-CN" altLang="en-US" sz="2400" dirty="0" smtClean="0">
                <a:solidFill>
                  <a:srgbClr val="0070C0"/>
                </a:solidFill>
                <a:latin typeface="+mn-ea"/>
              </a:rPr>
              <a:t>   我要进一步调查此事。</a:t>
            </a:r>
            <a:endParaRPr lang="en-US" dirty="0" smtClean="0"/>
          </a:p>
          <a:p>
            <a:pPr algn="just" eaLnBrk="1" hangingPunct="1">
              <a:buSzPct val="120000"/>
              <a:buNone/>
            </a:pPr>
            <a:r>
              <a:rPr lang="en-US" altLang="zh-CN" b="1" dirty="0" smtClean="0">
                <a:solidFill>
                  <a:schemeClr val="accent6">
                    <a:lumMod val="50000"/>
                  </a:schemeClr>
                </a:solidFill>
              </a:rPr>
              <a:t>Word family:  </a:t>
            </a:r>
            <a:r>
              <a:rPr lang="en-US" altLang="zh-CN" b="1" dirty="0" smtClean="0"/>
              <a:t>enquiry</a:t>
            </a:r>
            <a:r>
              <a:rPr lang="en-US" altLang="zh-CN" dirty="0" smtClean="0"/>
              <a:t>   </a:t>
            </a:r>
            <a:r>
              <a:rPr lang="en-US" altLang="zh-CN" i="1" dirty="0" smtClean="0">
                <a:solidFill>
                  <a:srgbClr val="C00000"/>
                </a:solidFill>
              </a:rPr>
              <a:t>n. </a:t>
            </a:r>
            <a:r>
              <a:rPr lang="zh-CN" altLang="en-US" i="1" dirty="0" smtClean="0">
                <a:solidFill>
                  <a:srgbClr val="C00000"/>
                </a:solidFill>
              </a:rPr>
              <a:t>    </a:t>
            </a:r>
          </a:p>
        </p:txBody>
      </p:sp>
      <p:pic>
        <p:nvPicPr>
          <p:cNvPr id="7170" name="Picture 2"/>
          <p:cNvPicPr>
            <a:picLocks noChangeAspect="1" noChangeArrowheads="1"/>
          </p:cNvPicPr>
          <p:nvPr/>
        </p:nvPicPr>
        <p:blipFill>
          <a:blip r:embed="rId6"/>
          <a:srcRect/>
          <a:stretch>
            <a:fillRect/>
          </a:stretch>
        </p:blipFill>
        <p:spPr bwMode="auto">
          <a:xfrm>
            <a:off x="2362200" y="738188"/>
            <a:ext cx="1276350" cy="33337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5"/>
          <a:srcRect/>
          <a:stretch>
            <a:fillRect/>
          </a:stretch>
        </p:blipFill>
        <p:spPr bwMode="auto">
          <a:xfrm>
            <a:off x="7991475" y="6237288"/>
            <a:ext cx="912813" cy="228600"/>
          </a:xfrm>
          <a:prstGeom prst="rect">
            <a:avLst/>
          </a:prstGeom>
          <a:noFill/>
          <a:ln w="9525">
            <a:noFill/>
            <a:miter lim="800000"/>
            <a:headEnd/>
            <a:tailEnd/>
          </a:ln>
        </p:spPr>
      </p:pic>
      <p:sp>
        <p:nvSpPr>
          <p:cNvPr id="11" name="内容占位符 1"/>
          <p:cNvSpPr>
            <a:spLocks noGrp="1"/>
          </p:cNvSpPr>
          <p:nvPr>
            <p:ph idx="4294967295"/>
          </p:nvPr>
        </p:nvSpPr>
        <p:spPr bwMode="auto">
          <a:xfrm>
            <a:off x="183655" y="663843"/>
            <a:ext cx="8787817" cy="6021629"/>
          </a:xfrm>
          <a:prstGeom prst="rect">
            <a:avLst/>
          </a:prstGeom>
          <a:noFill/>
          <a:ln>
            <a:miter lim="800000"/>
            <a:headEnd/>
            <a:tailEnd/>
          </a:ln>
        </p:spPr>
        <p:txBody>
          <a:bodyPr/>
          <a:lstStyle/>
          <a:p>
            <a:pPr marL="711200" indent="-711200" algn="ctr" eaLnBrk="1" hangingPunct="1">
              <a:buSzPct val="120000"/>
              <a:buFont typeface="Arial" charset="0"/>
              <a:buNone/>
            </a:pPr>
            <a:r>
              <a:rPr lang="en-US" altLang="zh-CN" b="1" dirty="0" smtClean="0">
                <a:solidFill>
                  <a:schemeClr val="accent5">
                    <a:lumMod val="50000"/>
                  </a:schemeClr>
                </a:solidFill>
              </a:rPr>
              <a:t>How to write a diary in English</a:t>
            </a:r>
          </a:p>
          <a:p>
            <a:pPr marL="711200" indent="-711200" eaLnBrk="1" hangingPunct="1">
              <a:buSzPct val="120000"/>
              <a:buFont typeface="Arial" charset="0"/>
              <a:buNone/>
            </a:pPr>
            <a:r>
              <a:rPr lang="en-US" altLang="zh-CN" sz="2800" b="1" dirty="0" smtClean="0">
                <a:solidFill>
                  <a:schemeClr val="accent5">
                    <a:lumMod val="50000"/>
                  </a:schemeClr>
                </a:solidFill>
              </a:rPr>
              <a:t>1. Format:</a:t>
            </a:r>
          </a:p>
          <a:p>
            <a:pPr marL="711200" indent="-711200" algn="just" eaLnBrk="1" hangingPunct="1">
              <a:buSzPct val="120000"/>
              <a:buFont typeface="Arial" charset="0"/>
              <a:buNone/>
            </a:pPr>
            <a:r>
              <a:rPr lang="en-US" altLang="zh-CN" sz="2800" dirty="0" smtClean="0">
                <a:solidFill>
                  <a:schemeClr val="accent5">
                    <a:lumMod val="50000"/>
                  </a:schemeClr>
                </a:solidFill>
              </a:rPr>
              <a:t>    a. Write down the date, the day and the weather on the first line. The date and the day are on the left, while the weather is on the right.</a:t>
            </a:r>
          </a:p>
          <a:p>
            <a:pPr marL="711200" indent="-711200" algn="just" eaLnBrk="1" hangingPunct="1">
              <a:buSzPct val="50000"/>
              <a:buFont typeface="Wingdings" pitchFamily="2" charset="2"/>
              <a:buNone/>
            </a:pPr>
            <a:r>
              <a:rPr lang="en-US" altLang="zh-CN" sz="2800" dirty="0" smtClean="0">
                <a:solidFill>
                  <a:schemeClr val="accent5">
                    <a:lumMod val="50000"/>
                  </a:schemeClr>
                </a:solidFill>
              </a:rPr>
              <a:t>    b. Write the body part. Write this part on the second line.</a:t>
            </a:r>
          </a:p>
          <a:p>
            <a:pPr marL="711200" indent="-711200" algn="just" eaLnBrk="1" hangingPunct="1">
              <a:buSzPct val="50000"/>
              <a:buFont typeface="Wingdings" pitchFamily="2" charset="2"/>
              <a:buNone/>
            </a:pPr>
            <a:endParaRPr lang="en-US" altLang="zh-CN" dirty="0" smtClean="0">
              <a:solidFill>
                <a:schemeClr val="accent5">
                  <a:lumMod val="50000"/>
                </a:schemeClr>
              </a:solidFill>
            </a:endParaRPr>
          </a:p>
          <a:p>
            <a:pPr eaLnBrk="1" hangingPunct="1">
              <a:buSzPct val="120000"/>
              <a:buNone/>
            </a:pPr>
            <a:r>
              <a:rPr lang="en-US" altLang="zh-CN" b="1" dirty="0" smtClean="0">
                <a:solidFill>
                  <a:schemeClr val="accent5">
                    <a:lumMod val="50000"/>
                  </a:schemeClr>
                </a:solidFill>
              </a:rPr>
              <a:t>2. Person:</a:t>
            </a:r>
            <a:r>
              <a:rPr lang="en-US" altLang="zh-CN" dirty="0" smtClean="0">
                <a:solidFill>
                  <a:schemeClr val="accent5">
                    <a:lumMod val="50000"/>
                  </a:schemeClr>
                </a:solidFill>
              </a:rPr>
              <a:t> </a:t>
            </a:r>
          </a:p>
          <a:p>
            <a:pPr eaLnBrk="1" hangingPunct="1">
              <a:buSzPct val="120000"/>
              <a:buNone/>
            </a:pPr>
            <a:r>
              <a:rPr lang="en-US" altLang="zh-CN" dirty="0" smtClean="0">
                <a:solidFill>
                  <a:schemeClr val="accent5">
                    <a:lumMod val="50000"/>
                  </a:schemeClr>
                </a:solidFill>
              </a:rPr>
              <a:t>    Write the diary in the first person.</a:t>
            </a:r>
          </a:p>
          <a:p>
            <a:pPr marL="711200" indent="-711200" algn="just" eaLnBrk="1" hangingPunct="1">
              <a:buSzPct val="50000"/>
              <a:buFont typeface="Wingdings" pitchFamily="2" charset="2"/>
              <a:buNone/>
            </a:pPr>
            <a:endParaRPr lang="en-US" altLang="zh-CN" sz="2800" dirty="0" smtClean="0"/>
          </a:p>
          <a:p>
            <a:pPr marL="711200" indent="-711200" eaLnBrk="1" hangingPunct="1">
              <a:buSzPct val="50000"/>
              <a:buFont typeface="Wingdings" pitchFamily="2" charset="2"/>
              <a:buNone/>
            </a:pPr>
            <a:endParaRPr lang="zh-CN" altLang="en-US" sz="2800" dirty="0" smtClean="0"/>
          </a:p>
        </p:txBody>
      </p:sp>
      <p:pic>
        <p:nvPicPr>
          <p:cNvPr id="7"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dissolv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dissolve">
                                      <p:cBhvr>
                                        <p:cTn id="12" dur="500"/>
                                        <p:tgtEl>
                                          <p:spTgt spid="1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animEffect transition="in" filter="dissolve">
                                      <p:cBhvr>
                                        <p:cTn id="17" dur="500"/>
                                        <p:tgtEl>
                                          <p:spTgt spid="1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dissolve">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02"/>
                                        </p:tgtEl>
                                        <p:attrNameLst>
                                          <p:attrName>style.visibility</p:attrName>
                                        </p:attrNameLst>
                                      </p:cBhvr>
                                      <p:to>
                                        <p:strVal val="visible"/>
                                      </p:to>
                                    </p:set>
                                    <p:animEffect transition="in" filter="dissolve">
                                      <p:cBhvr>
                                        <p:cTn id="2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lnSpc>
                <a:spcPct val="100000"/>
              </a:lnSpc>
              <a:buSzPct val="120000"/>
              <a:buNone/>
            </a:pPr>
            <a:r>
              <a:rPr lang="en-US" sz="3200" b="1" dirty="0" smtClean="0"/>
              <a:t>peckish                  </a:t>
            </a:r>
            <a:r>
              <a:rPr lang="en-US" i="1" dirty="0" smtClean="0">
                <a:solidFill>
                  <a:srgbClr val="C00000"/>
                </a:solidFill>
              </a:rPr>
              <a:t>a.</a:t>
            </a:r>
            <a:r>
              <a:rPr lang="en-US" sz="3200" i="1" dirty="0" smtClean="0">
                <a:solidFill>
                  <a:srgbClr val="C00000"/>
                </a:solidFill>
              </a:rPr>
              <a:t>  </a:t>
            </a:r>
            <a:r>
              <a:rPr lang="en-US" sz="3200" i="1" dirty="0" smtClean="0"/>
              <a:t> </a:t>
            </a:r>
            <a:r>
              <a:rPr lang="en-US" dirty="0" smtClean="0"/>
              <a:t>(</a:t>
            </a:r>
            <a:r>
              <a:rPr lang="en-US" i="1" dirty="0" err="1" smtClean="0"/>
              <a:t>infml</a:t>
            </a:r>
            <a:r>
              <a:rPr lang="en-US" dirty="0" smtClean="0"/>
              <a:t>)</a:t>
            </a:r>
            <a:r>
              <a:rPr lang="zh-CN" altLang="en-US" dirty="0" smtClean="0"/>
              <a:t> </a:t>
            </a:r>
            <a:r>
              <a:rPr lang="en-US" dirty="0" smtClean="0"/>
              <a:t>slightly hungry   </a:t>
            </a:r>
            <a:r>
              <a:rPr lang="en-US" sz="2400" dirty="0" smtClean="0">
                <a:solidFill>
                  <a:srgbClr val="0070C0"/>
                </a:solidFill>
                <a:latin typeface="+mn-ea"/>
              </a:rPr>
              <a:t>有</a:t>
            </a:r>
            <a:r>
              <a:rPr lang="zh-CN" altLang="en-US" sz="2400" dirty="0" smtClean="0">
                <a:solidFill>
                  <a:srgbClr val="0070C0"/>
                </a:solidFill>
                <a:latin typeface="+mn-ea"/>
              </a:rPr>
              <a:t>点饿的</a:t>
            </a:r>
          </a:p>
          <a:p>
            <a:pPr algn="just" eaLnBrk="1" hangingPunct="1">
              <a:lnSpc>
                <a:spcPct val="100000"/>
              </a:lnSpc>
              <a:buSzPct val="120000"/>
              <a:buFont typeface="Arial" charset="0"/>
              <a:buNone/>
            </a:pPr>
            <a:r>
              <a:rPr lang="en-US" altLang="zh-CN" sz="2800" i="1" dirty="0" smtClean="0"/>
              <a:t>e.g. </a:t>
            </a:r>
          </a:p>
          <a:p>
            <a:pPr marL="339725" indent="-338138" algn="just" eaLnBrk="1" hangingPunct="1">
              <a:lnSpc>
                <a:spcPct val="100000"/>
              </a:lnSpc>
              <a:buSzPct val="120000"/>
              <a:buNone/>
            </a:pPr>
            <a:r>
              <a:rPr lang="en-US" altLang="en-US" dirty="0" smtClean="0">
                <a:ea typeface="宋体" charset="-122"/>
              </a:rPr>
              <a:t>1. I am a bit peckish, especially as I didn’t have anything for breakfast.</a:t>
            </a:r>
            <a:endParaRPr lang="en-US" altLang="zh-CN" dirty="0" smtClean="0"/>
          </a:p>
          <a:p>
            <a:pPr algn="just" eaLnBrk="1" hangingPunct="1">
              <a:lnSpc>
                <a:spcPct val="100000"/>
              </a:lnSpc>
              <a:buSzPct val="120000"/>
              <a:buNone/>
            </a:pPr>
            <a:r>
              <a:rPr lang="zh-CN" altLang="en-US" sz="2400" dirty="0" smtClean="0">
                <a:solidFill>
                  <a:srgbClr val="0070C0"/>
                </a:solidFill>
              </a:rPr>
              <a:t>     我有点饿了，尤其是因为我没有吃早餐。   </a:t>
            </a:r>
            <a:endParaRPr lang="en-US" altLang="zh-CN" sz="2400" dirty="0" smtClean="0">
              <a:solidFill>
                <a:srgbClr val="0070C0"/>
              </a:solidFill>
              <a:latin typeface="+mn-ea"/>
            </a:endParaRPr>
          </a:p>
          <a:p>
            <a:pPr marL="354013" indent="-352425" algn="just" eaLnBrk="1" hangingPunct="1">
              <a:lnSpc>
                <a:spcPct val="100000"/>
              </a:lnSpc>
              <a:buSzPct val="120000"/>
              <a:buNone/>
            </a:pPr>
            <a:r>
              <a:rPr lang="en-US" altLang="zh-CN" dirty="0" smtClean="0"/>
              <a:t>2. Walking in the open air for almost two hours m</a:t>
            </a:r>
            <a:r>
              <a:rPr lang="en-US" dirty="0" smtClean="0"/>
              <a:t>ade him feel a bit peckish.</a:t>
            </a:r>
            <a:endParaRPr lang="en-US" altLang="zh-CN" dirty="0" smtClean="0"/>
          </a:p>
          <a:p>
            <a:pPr algn="just" eaLnBrk="1" hangingPunct="1">
              <a:lnSpc>
                <a:spcPct val="100000"/>
              </a:lnSpc>
              <a:buSzPct val="120000"/>
              <a:buNone/>
            </a:pPr>
            <a:r>
              <a:rPr lang="zh-CN" altLang="en-US" sz="2400" dirty="0" smtClean="0">
                <a:solidFill>
                  <a:srgbClr val="0070C0"/>
                </a:solidFill>
                <a:latin typeface="+mn-ea"/>
              </a:rPr>
              <a:t>  在户外走了几乎两个小时，他觉得肚子有点饿了。 </a:t>
            </a:r>
            <a:endParaRPr lang="en-US" dirty="0" smtClean="0"/>
          </a:p>
        </p:txBody>
      </p:sp>
      <p:pic>
        <p:nvPicPr>
          <p:cNvPr id="8194" name="Picture 2"/>
          <p:cNvPicPr>
            <a:picLocks noChangeAspect="1" noChangeArrowheads="1"/>
          </p:cNvPicPr>
          <p:nvPr/>
        </p:nvPicPr>
        <p:blipFill>
          <a:blip r:embed="rId6"/>
          <a:srcRect/>
          <a:stretch>
            <a:fillRect/>
          </a:stretch>
        </p:blipFill>
        <p:spPr bwMode="auto">
          <a:xfrm>
            <a:off x="1843088" y="776288"/>
            <a:ext cx="962025" cy="33337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buSzPct val="120000"/>
              <a:buNone/>
            </a:pPr>
            <a:r>
              <a:rPr lang="en-US" sz="3200" b="1" dirty="0" smtClean="0"/>
              <a:t>stumble                     </a:t>
            </a:r>
            <a:r>
              <a:rPr lang="en-US" i="1" dirty="0" smtClean="0">
                <a:solidFill>
                  <a:srgbClr val="C00000"/>
                </a:solidFill>
              </a:rPr>
              <a:t>vi.</a:t>
            </a:r>
            <a:r>
              <a:rPr lang="en-US" i="1" dirty="0" smtClean="0"/>
              <a:t> </a:t>
            </a:r>
            <a:endParaRPr lang="zh-CN" altLang="en-US" dirty="0" smtClean="0">
              <a:solidFill>
                <a:srgbClr val="0070C0"/>
              </a:solidFill>
            </a:endParaRPr>
          </a:p>
          <a:p>
            <a:pPr algn="just" eaLnBrk="1" hangingPunct="1">
              <a:buSzPct val="120000"/>
              <a:buNone/>
            </a:pPr>
            <a:r>
              <a:rPr lang="en-US" altLang="en-US" b="1" dirty="0" smtClean="0">
                <a:ea typeface="宋体" charset="-122"/>
              </a:rPr>
              <a:t>1. </a:t>
            </a:r>
            <a:r>
              <a:rPr lang="en-US" dirty="0" smtClean="0"/>
              <a:t>(</a:t>
            </a:r>
            <a:r>
              <a:rPr lang="en-US" b="1" dirty="0" smtClean="0"/>
              <a:t>~ along / across / into etc.</a:t>
            </a:r>
            <a:r>
              <a:rPr lang="en-US" dirty="0" smtClean="0"/>
              <a:t>) move with difficulty and nearly fall because you are tired or ill  </a:t>
            </a:r>
            <a:r>
              <a:rPr lang="en-US" sz="2400" dirty="0" smtClean="0">
                <a:solidFill>
                  <a:srgbClr val="0070C0"/>
                </a:solidFill>
                <a:latin typeface="+mn-ea"/>
              </a:rPr>
              <a:t>（由</a:t>
            </a:r>
            <a:r>
              <a:rPr lang="zh-CN" altLang="en-US" sz="2400" dirty="0" smtClean="0">
                <a:solidFill>
                  <a:srgbClr val="0070C0"/>
                </a:solidFill>
                <a:latin typeface="+mn-ea"/>
              </a:rPr>
              <a:t>于疲倦或生病而）跌跌撞撞地走，蹒跚而行</a:t>
            </a:r>
            <a:endParaRPr lang="en-US" altLang="zh-CN" sz="2400" dirty="0" smtClean="0">
              <a:solidFill>
                <a:srgbClr val="0070C0"/>
              </a:solidFill>
              <a:latin typeface="+mn-ea"/>
            </a:endParaRPr>
          </a:p>
          <a:p>
            <a:pPr marL="649288" indent="-647700" algn="just" eaLnBrk="1" hangingPunct="1">
              <a:buSzPct val="120000"/>
              <a:buNone/>
            </a:pPr>
            <a:r>
              <a:rPr lang="en-US" altLang="zh-CN" i="1" dirty="0" smtClean="0"/>
              <a:t>e.g. </a:t>
            </a:r>
            <a:r>
              <a:rPr lang="en-US" altLang="zh-CN" dirty="0" smtClean="0"/>
              <a:t>The old lady rose from the bed and stumbled over to   the door.</a:t>
            </a:r>
          </a:p>
          <a:p>
            <a:pPr algn="just" eaLnBrk="1" hangingPunct="1">
              <a:buSzPct val="120000"/>
              <a:buNone/>
            </a:pPr>
            <a:r>
              <a:rPr lang="zh-CN" altLang="en-US" sz="2400" dirty="0" smtClean="0">
                <a:solidFill>
                  <a:srgbClr val="0070C0"/>
                </a:solidFill>
                <a:latin typeface="+mn-ea"/>
              </a:rPr>
              <a:t>    老太太从床上起来，蹒跚地走到门口。</a:t>
            </a:r>
            <a:endParaRPr lang="en-US" altLang="zh-CN" sz="2400" dirty="0" smtClean="0">
              <a:solidFill>
                <a:srgbClr val="0070C0"/>
              </a:solidFill>
              <a:latin typeface="+mn-ea"/>
            </a:endParaRPr>
          </a:p>
          <a:p>
            <a:pPr algn="just" eaLnBrk="1" hangingPunct="1">
              <a:buSzPct val="120000"/>
              <a:buNone/>
            </a:pPr>
            <a:r>
              <a:rPr lang="en-US" altLang="zh-CN" b="1" dirty="0" smtClean="0"/>
              <a:t>2. </a:t>
            </a:r>
            <a:r>
              <a:rPr lang="en-US" dirty="0" smtClean="0"/>
              <a:t>fall or almost fall while you are walking or running </a:t>
            </a:r>
            <a:r>
              <a:rPr lang="en-US" dirty="0" smtClean="0">
                <a:latin typeface="+mn-ea"/>
              </a:rPr>
              <a:t> </a:t>
            </a:r>
          </a:p>
          <a:p>
            <a:pPr algn="just" eaLnBrk="1" hangingPunct="1">
              <a:buSzPct val="120000"/>
              <a:buNone/>
            </a:pPr>
            <a:r>
              <a:rPr lang="en-US" sz="2400" dirty="0" smtClean="0">
                <a:solidFill>
                  <a:srgbClr val="0070C0"/>
                </a:solidFill>
                <a:latin typeface="+mn-ea"/>
              </a:rPr>
              <a:t>   绊</a:t>
            </a:r>
            <a:r>
              <a:rPr lang="zh-CN" altLang="en-US" sz="2400" dirty="0" smtClean="0">
                <a:solidFill>
                  <a:srgbClr val="0070C0"/>
                </a:solidFill>
                <a:latin typeface="+mn-ea"/>
              </a:rPr>
              <a:t>倒；</a:t>
            </a:r>
            <a:r>
              <a:rPr lang="en-US" sz="2400" dirty="0" smtClean="0">
                <a:solidFill>
                  <a:srgbClr val="0070C0"/>
                </a:solidFill>
                <a:latin typeface="+mn-ea"/>
              </a:rPr>
              <a:t>绊</a:t>
            </a:r>
            <a:r>
              <a:rPr lang="zh-CN" altLang="en-US" sz="2400" dirty="0" smtClean="0">
                <a:solidFill>
                  <a:srgbClr val="0070C0"/>
                </a:solidFill>
                <a:latin typeface="+mn-ea"/>
              </a:rPr>
              <a:t>了一下</a:t>
            </a:r>
            <a:endParaRPr lang="en-US" altLang="zh-CN" sz="2400" dirty="0" smtClean="0">
              <a:solidFill>
                <a:srgbClr val="0070C0"/>
              </a:solidFill>
              <a:latin typeface="+mn-ea"/>
            </a:endParaRPr>
          </a:p>
          <a:p>
            <a:pPr algn="just" eaLnBrk="1" hangingPunct="1">
              <a:buSzPct val="120000"/>
              <a:buNone/>
            </a:pPr>
            <a:r>
              <a:rPr lang="en-US" altLang="zh-CN" i="1" dirty="0" smtClean="0"/>
              <a:t>e.g</a:t>
            </a:r>
            <a:r>
              <a:rPr lang="en-US" altLang="zh-CN" dirty="0" smtClean="0"/>
              <a:t>.  </a:t>
            </a:r>
            <a:r>
              <a:rPr lang="en-US" dirty="0" smtClean="0"/>
              <a:t>I stumbled over a stone and fell.</a:t>
            </a:r>
            <a:r>
              <a:rPr lang="zh-CN" altLang="en-US" dirty="0" smtClean="0"/>
              <a:t>  </a:t>
            </a:r>
            <a:endParaRPr lang="en-US" dirty="0" smtClean="0"/>
          </a:p>
          <a:p>
            <a:pPr algn="just" eaLnBrk="1" hangingPunct="1">
              <a:buSzPct val="120000"/>
              <a:buNone/>
            </a:pPr>
            <a:r>
              <a:rPr lang="zh-CN" altLang="en-US" sz="2400" dirty="0" smtClean="0">
                <a:solidFill>
                  <a:srgbClr val="0070C0"/>
                </a:solidFill>
              </a:rPr>
              <a:t>         我在石头上绊了一下跌倒了。</a:t>
            </a:r>
            <a:endParaRPr lang="zh-CN" altLang="en-US" sz="2400" i="1" dirty="0" smtClean="0">
              <a:solidFill>
                <a:srgbClr val="0070C0"/>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9218" name="Picture 2"/>
          <p:cNvPicPr>
            <a:picLocks noChangeAspect="1" noChangeArrowheads="1"/>
          </p:cNvPicPr>
          <p:nvPr/>
        </p:nvPicPr>
        <p:blipFill>
          <a:blip r:embed="rId6"/>
          <a:srcRect/>
          <a:stretch>
            <a:fillRect/>
          </a:stretch>
        </p:blipFill>
        <p:spPr bwMode="auto">
          <a:xfrm>
            <a:off x="1985963" y="709613"/>
            <a:ext cx="1114425" cy="33337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dissolve">
                                      <p:cBhvr>
                                        <p:cTn id="12" dur="500"/>
                                        <p:tgtEl>
                                          <p:spTgt spid="8">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74625" y="658813"/>
            <a:ext cx="8826500" cy="6018212"/>
          </a:xfrm>
          <a:prstGeom prst="rect">
            <a:avLst/>
          </a:prstGeom>
          <a:noFill/>
          <a:ln>
            <a:miter lim="800000"/>
            <a:headEnd/>
            <a:tailEnd/>
          </a:ln>
        </p:spPr>
        <p:txBody>
          <a:bodyPr/>
          <a:lstStyle/>
          <a:p>
            <a:pPr algn="just" eaLnBrk="1" hangingPunct="1">
              <a:lnSpc>
                <a:spcPct val="100000"/>
              </a:lnSpc>
              <a:spcBef>
                <a:spcPts val="600"/>
              </a:spcBef>
              <a:buFontTx/>
              <a:buNone/>
            </a:pPr>
            <a:r>
              <a:rPr lang="en-US" altLang="zh-CN" b="1" dirty="0" smtClean="0"/>
              <a:t>lengthy              </a:t>
            </a:r>
            <a:r>
              <a:rPr lang="en-US" altLang="zh-CN" sz="2800" i="1" dirty="0" smtClean="0">
                <a:solidFill>
                  <a:srgbClr val="C00000"/>
                </a:solidFill>
              </a:rPr>
              <a:t>a.</a:t>
            </a:r>
            <a:r>
              <a:rPr lang="en-US" altLang="zh-CN" sz="2800" i="1" dirty="0" smtClean="0">
                <a:solidFill>
                  <a:srgbClr val="800000"/>
                </a:solidFill>
              </a:rPr>
              <a:t>   </a:t>
            </a:r>
            <a:r>
              <a:rPr lang="zh-CN" altLang="en-US" sz="2800" dirty="0" smtClean="0"/>
              <a:t>long, often lasting for longer than you want or expect </a:t>
            </a:r>
            <a:r>
              <a:rPr lang="zh-CN" altLang="en-US" sz="2400" dirty="0" smtClean="0">
                <a:solidFill>
                  <a:srgbClr val="0070C0"/>
                </a:solidFill>
              </a:rPr>
              <a:t>长的；过长的；冗长的</a:t>
            </a:r>
          </a:p>
          <a:p>
            <a:pPr marL="752475" indent="-750888" algn="just" eaLnBrk="1" hangingPunct="1">
              <a:lnSpc>
                <a:spcPct val="100000"/>
              </a:lnSpc>
              <a:spcBef>
                <a:spcPts val="600"/>
              </a:spcBef>
              <a:buFontTx/>
              <a:buNone/>
            </a:pPr>
            <a:r>
              <a:rPr lang="en-US" altLang="zh-CN" sz="2800" i="1" dirty="0" smtClean="0"/>
              <a:t>e.g.</a:t>
            </a:r>
            <a:r>
              <a:rPr lang="en-US" altLang="zh-CN" sz="2400" dirty="0" smtClean="0">
                <a:solidFill>
                  <a:schemeClr val="hlink"/>
                </a:solidFill>
              </a:rPr>
              <a:t> </a:t>
            </a:r>
            <a:r>
              <a:rPr lang="en-US" altLang="zh-CN" sz="2800" dirty="0" smtClean="0"/>
              <a:t>After several lengthy discussions they decided to accept our offer.</a:t>
            </a:r>
          </a:p>
          <a:p>
            <a:pPr algn="just" eaLnBrk="1" hangingPunct="1">
              <a:lnSpc>
                <a:spcPct val="100000"/>
              </a:lnSpc>
              <a:spcBef>
                <a:spcPts val="600"/>
              </a:spcBef>
              <a:buFontTx/>
              <a:buNone/>
            </a:pPr>
            <a:r>
              <a:rPr lang="zh-CN" altLang="en-US" sz="2800" dirty="0" smtClean="0"/>
              <a:t>         </a:t>
            </a:r>
            <a:r>
              <a:rPr lang="zh-CN" altLang="en-US" sz="2400" dirty="0" smtClean="0">
                <a:solidFill>
                  <a:schemeClr val="hlink"/>
                </a:solidFill>
              </a:rPr>
              <a:t>经过多次长时间的讨论，他们决定接受我们开的价。</a:t>
            </a:r>
          </a:p>
          <a:p>
            <a:pPr algn="just" eaLnBrk="1" hangingPunct="1">
              <a:lnSpc>
                <a:spcPct val="100000"/>
              </a:lnSpc>
              <a:spcBef>
                <a:spcPts val="600"/>
              </a:spcBef>
              <a:buFontTx/>
              <a:buNone/>
            </a:pPr>
            <a:endParaRPr lang="zh-CN" altLang="en-US" sz="2400" dirty="0" smtClean="0">
              <a:solidFill>
                <a:schemeClr val="hlink"/>
              </a:solidFill>
            </a:endParaRPr>
          </a:p>
          <a:p>
            <a:pPr algn="just" eaLnBrk="1" hangingPunct="1">
              <a:lnSpc>
                <a:spcPct val="100000"/>
              </a:lnSpc>
              <a:spcBef>
                <a:spcPts val="600"/>
              </a:spcBef>
              <a:buFontTx/>
              <a:buNone/>
            </a:pPr>
            <a:r>
              <a:rPr lang="en-US" altLang="zh-CN" sz="2800" b="1" dirty="0" smtClean="0">
                <a:solidFill>
                  <a:schemeClr val="accent6">
                    <a:lumMod val="50000"/>
                  </a:schemeClr>
                </a:solidFill>
              </a:rPr>
              <a:t>Word family:    </a:t>
            </a:r>
            <a:r>
              <a:rPr lang="en-US" altLang="en-US" sz="2800" b="1" dirty="0" smtClean="0">
                <a:ea typeface="宋体" charset="-122"/>
              </a:rPr>
              <a:t>length</a:t>
            </a:r>
            <a:r>
              <a:rPr lang="en-US" altLang="zh-CN" sz="2800" b="1" dirty="0" smtClean="0">
                <a:solidFill>
                  <a:schemeClr val="hlink"/>
                </a:solidFill>
              </a:rPr>
              <a:t> </a:t>
            </a:r>
            <a:r>
              <a:rPr lang="en-US" altLang="zh-CN" sz="2400" dirty="0" smtClean="0">
                <a:solidFill>
                  <a:schemeClr val="hlink"/>
                </a:solidFill>
              </a:rPr>
              <a:t>  </a:t>
            </a:r>
            <a:r>
              <a:rPr lang="en-US" altLang="zh-CN" sz="2800" i="1" dirty="0" smtClean="0">
                <a:solidFill>
                  <a:srgbClr val="C00000"/>
                </a:solidFill>
              </a:rPr>
              <a:t>n.</a:t>
            </a:r>
          </a:p>
          <a:p>
            <a:pPr marL="633413" indent="-631825" algn="just" eaLnBrk="1" hangingPunct="1">
              <a:lnSpc>
                <a:spcPct val="100000"/>
              </a:lnSpc>
              <a:spcBef>
                <a:spcPts val="600"/>
              </a:spcBef>
              <a:buFontTx/>
              <a:buNone/>
            </a:pPr>
            <a:r>
              <a:rPr lang="en-US" altLang="zh-CN" sz="2800" i="1" dirty="0" smtClean="0"/>
              <a:t>e.g.</a:t>
            </a:r>
            <a:r>
              <a:rPr lang="en-US" altLang="zh-CN" sz="2400" dirty="0" smtClean="0">
                <a:solidFill>
                  <a:schemeClr val="hlink"/>
                </a:solidFill>
              </a:rPr>
              <a:t> </a:t>
            </a:r>
            <a:r>
              <a:rPr lang="en-US" altLang="zh-CN" sz="2800" dirty="0" smtClean="0"/>
              <a:t>Size of pension depends on length of service with the    company.</a:t>
            </a:r>
          </a:p>
          <a:p>
            <a:pPr algn="just" eaLnBrk="1" hangingPunct="1">
              <a:lnSpc>
                <a:spcPct val="100000"/>
              </a:lnSpc>
              <a:spcBef>
                <a:spcPts val="600"/>
              </a:spcBef>
              <a:buFontTx/>
              <a:buNone/>
            </a:pPr>
            <a:r>
              <a:rPr lang="zh-CN" altLang="en-US" sz="2400" dirty="0" smtClean="0">
                <a:solidFill>
                  <a:schemeClr val="hlink"/>
                </a:solidFill>
              </a:rPr>
              <a:t>          养老金的多少取决于为公司服务年限的长短。</a:t>
            </a:r>
          </a:p>
          <a:p>
            <a:pPr algn="just" eaLnBrk="1" hangingPunct="1">
              <a:spcBef>
                <a:spcPct val="0"/>
              </a:spcBef>
              <a:buFontTx/>
              <a:buNone/>
            </a:pPr>
            <a:r>
              <a:rPr lang="en-US" altLang="zh-CN" sz="2400" dirty="0" smtClean="0">
                <a:solidFill>
                  <a:schemeClr val="hlink"/>
                </a:solidFill>
              </a:rPr>
              <a:t> </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10" name="Picture 8"/>
          <p:cNvPicPr>
            <a:picLocks noChangeAspect="1" noChangeArrowheads="1"/>
          </p:cNvPicPr>
          <p:nvPr/>
        </p:nvPicPr>
        <p:blipFill>
          <a:blip r:embed="rId6"/>
          <a:srcRect/>
          <a:stretch>
            <a:fillRect/>
          </a:stretch>
        </p:blipFill>
        <p:spPr bwMode="auto">
          <a:xfrm>
            <a:off x="1673225" y="793750"/>
            <a:ext cx="803275" cy="322885"/>
          </a:xfrm>
          <a:prstGeom prst="rect">
            <a:avLst/>
          </a:prstGeom>
          <a:noFill/>
          <a:ln w="9525" algn="ctr">
            <a:noFill/>
            <a:miter lim="800000"/>
            <a:headEnd/>
            <a:tailEnd/>
          </a:ln>
          <a:effectLst/>
        </p:spPr>
      </p:pic>
      <p:pic>
        <p:nvPicPr>
          <p:cNvPr id="11"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2"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dissolv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dissolve">
                                      <p:cBhvr>
                                        <p:cTn id="12" dur="500"/>
                                        <p:tgtEl>
                                          <p:spTgt spid="9">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dissolve">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
                                            <p:txEl>
                                              <p:pRg st="6" end="6"/>
                                            </p:txEl>
                                          </p:spTgt>
                                        </p:tgtEl>
                                        <p:attrNameLst>
                                          <p:attrName>style.visibility</p:attrName>
                                        </p:attrNameLst>
                                      </p:cBhvr>
                                      <p:to>
                                        <p:strVal val="visible"/>
                                      </p:to>
                                    </p:set>
                                    <p:animEffect transition="in" filter="dissolve">
                                      <p:cBhvr>
                                        <p:cTn id="20" dur="500"/>
                                        <p:tgtEl>
                                          <p:spTgt spid="9">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buSzPct val="120000"/>
              <a:buNone/>
            </a:pPr>
            <a:r>
              <a:rPr lang="en-US" sz="3200" b="1" dirty="0" smtClean="0"/>
              <a:t>guy                </a:t>
            </a:r>
            <a:r>
              <a:rPr lang="en-US" i="1" dirty="0" smtClean="0">
                <a:solidFill>
                  <a:srgbClr val="C00000"/>
                </a:solidFill>
              </a:rPr>
              <a:t>n.</a:t>
            </a:r>
            <a:r>
              <a:rPr lang="en-US" dirty="0" smtClean="0">
                <a:solidFill>
                  <a:srgbClr val="C00000"/>
                </a:solidFill>
              </a:rPr>
              <a:t>[C]  </a:t>
            </a:r>
            <a:r>
              <a:rPr lang="en-US" i="1" dirty="0" smtClean="0"/>
              <a:t> </a:t>
            </a:r>
            <a:r>
              <a:rPr lang="en-US" dirty="0" smtClean="0"/>
              <a:t>(</a:t>
            </a:r>
            <a:r>
              <a:rPr lang="en-US" i="1" dirty="0" err="1" smtClean="0"/>
              <a:t>i</a:t>
            </a:r>
            <a:r>
              <a:rPr lang="en-US" altLang="zh-CN" i="1" dirty="0" err="1" smtClean="0"/>
              <a:t>n</a:t>
            </a:r>
            <a:r>
              <a:rPr lang="en-US" i="1" dirty="0" err="1" smtClean="0"/>
              <a:t>fml</a:t>
            </a:r>
            <a:r>
              <a:rPr lang="en-US" dirty="0" smtClean="0"/>
              <a:t>)</a:t>
            </a:r>
            <a:r>
              <a:rPr lang="zh-CN" altLang="en-US" dirty="0" smtClean="0"/>
              <a:t> </a:t>
            </a:r>
            <a:r>
              <a:rPr lang="en-US" altLang="zh-CN" dirty="0" smtClean="0"/>
              <a:t>a man </a:t>
            </a:r>
            <a:r>
              <a:rPr lang="zh-CN" altLang="en-US" sz="2400" dirty="0" smtClean="0">
                <a:solidFill>
                  <a:srgbClr val="0070C0"/>
                </a:solidFill>
              </a:rPr>
              <a:t>人；男人；家伙</a:t>
            </a:r>
          </a:p>
          <a:p>
            <a:pPr algn="just" eaLnBrk="1" hangingPunct="1">
              <a:buSzPct val="120000"/>
              <a:buFont typeface="Arial" charset="0"/>
              <a:buNone/>
            </a:pPr>
            <a:r>
              <a:rPr lang="en-US" altLang="zh-CN" sz="2800" i="1" dirty="0" smtClean="0"/>
              <a:t>e.g. </a:t>
            </a:r>
          </a:p>
          <a:p>
            <a:pPr algn="just" eaLnBrk="1" hangingPunct="1">
              <a:buSzPct val="120000"/>
              <a:buNone/>
            </a:pPr>
            <a:r>
              <a:rPr lang="en-US" altLang="zh-CN" dirty="0" smtClean="0"/>
              <a:t>1. You guys want some coffee?.</a:t>
            </a:r>
          </a:p>
          <a:p>
            <a:pPr algn="just" eaLnBrk="1" hangingPunct="1">
              <a:buSzPct val="120000"/>
              <a:buNone/>
            </a:pPr>
            <a:r>
              <a:rPr lang="zh-CN" altLang="en-US" dirty="0" smtClean="0"/>
              <a:t>    </a:t>
            </a:r>
            <a:r>
              <a:rPr lang="zh-CN" altLang="en-US" sz="2400" dirty="0" smtClean="0">
                <a:solidFill>
                  <a:schemeClr val="hlink"/>
                </a:solidFill>
              </a:rPr>
              <a:t>你们诸位要咖啡吗？</a:t>
            </a:r>
          </a:p>
          <a:p>
            <a:pPr algn="just" eaLnBrk="1" hangingPunct="1">
              <a:buSzPct val="120000"/>
              <a:buNone/>
            </a:pPr>
            <a:r>
              <a:rPr lang="en-US" altLang="zh-CN" dirty="0" smtClean="0"/>
              <a:t>2. She’s going out with some French guy she met on holiday.</a:t>
            </a:r>
          </a:p>
          <a:p>
            <a:pPr algn="just" eaLnBrk="1" hangingPunct="1">
              <a:buSzPct val="120000"/>
              <a:buNone/>
            </a:pPr>
            <a:r>
              <a:rPr lang="en-US" altLang="zh-CN" dirty="0" smtClean="0"/>
              <a:t>    </a:t>
            </a:r>
            <a:r>
              <a:rPr lang="zh-CN" altLang="en-US" sz="2400" dirty="0" smtClean="0">
                <a:solidFill>
                  <a:schemeClr val="hlink"/>
                </a:solidFill>
              </a:rPr>
              <a:t>她要和她在假期遇见的某个法国人去约会。</a:t>
            </a:r>
            <a:endParaRPr lang="en-US" altLang="zh-CN" sz="2400" dirty="0" smtClean="0">
              <a:solidFill>
                <a:schemeClr val="hlink"/>
              </a:solidFill>
            </a:endParaRPr>
          </a:p>
          <a:p>
            <a:pPr algn="just" eaLnBrk="1" hangingPunct="1">
              <a:buSzPct val="120000"/>
              <a:buNone/>
            </a:pPr>
            <a:r>
              <a:rPr lang="en-US" altLang="zh-CN" dirty="0" smtClean="0"/>
              <a:t>3. </a:t>
            </a:r>
            <a:r>
              <a:rPr lang="en-US" dirty="0" smtClean="0"/>
              <a:t>He is not a good guy. You’d better brush him off.</a:t>
            </a:r>
          </a:p>
          <a:p>
            <a:pPr algn="just" eaLnBrk="1" hangingPunct="1">
              <a:buSzPct val="120000"/>
              <a:buNone/>
            </a:pPr>
            <a:r>
              <a:rPr lang="zh-CN" altLang="en-US" sz="2400" dirty="0" smtClean="0">
                <a:solidFill>
                  <a:srgbClr val="0070C0"/>
                </a:solidFill>
              </a:rPr>
              <a:t>     此人并非好人，你最好别理他。</a:t>
            </a:r>
          </a:p>
        </p:txBody>
      </p:sp>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5" action="ppaction://hlinksldjump"/>
          </p:cNvPr>
          <p:cNvPicPr>
            <a:picLocks noChangeAspect="1"/>
          </p:cNvPicPr>
          <p:nvPr/>
        </p:nvPicPr>
        <p:blipFill>
          <a:blip r:embed="rId6"/>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10242" name="Picture 2"/>
          <p:cNvPicPr>
            <a:picLocks noChangeAspect="1" noChangeArrowheads="1"/>
          </p:cNvPicPr>
          <p:nvPr/>
        </p:nvPicPr>
        <p:blipFill>
          <a:blip r:embed="rId8"/>
          <a:srcRect/>
          <a:stretch>
            <a:fillRect/>
          </a:stretch>
        </p:blipFill>
        <p:spPr bwMode="auto">
          <a:xfrm>
            <a:off x="1290638" y="738188"/>
            <a:ext cx="600075" cy="352425"/>
          </a:xfrm>
          <a:prstGeom prst="rect">
            <a:avLst/>
          </a:prstGeom>
          <a:noFill/>
          <a:ln w="9525">
            <a:noFill/>
            <a:miter lim="800000"/>
            <a:headEnd/>
            <a:tailEnd/>
          </a:ln>
          <a:effectLst/>
        </p:spPr>
      </p:pic>
      <p:pic>
        <p:nvPicPr>
          <p:cNvPr id="9"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90499" y="649288"/>
            <a:ext cx="8772525" cy="6046787"/>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zh-CN" b="1" dirty="0" smtClean="0"/>
              <a:t>weird</a:t>
            </a:r>
            <a:r>
              <a:rPr lang="en-US" altLang="zh-CN" dirty="0" smtClean="0"/>
              <a:t>               </a:t>
            </a:r>
            <a:r>
              <a:rPr lang="en-US" altLang="zh-CN" i="1" dirty="0" smtClean="0">
                <a:solidFill>
                  <a:srgbClr val="C00000"/>
                </a:solidFill>
              </a:rPr>
              <a:t>a.</a:t>
            </a:r>
            <a:r>
              <a:rPr lang="en-US" altLang="zh-CN" i="1" dirty="0" smtClean="0">
                <a:solidFill>
                  <a:srgbClr val="996633"/>
                </a:solidFill>
              </a:rPr>
              <a:t>  </a:t>
            </a:r>
            <a:r>
              <a:rPr lang="en-US" altLang="zh-CN" sz="2800" dirty="0" smtClean="0"/>
              <a:t>strange and unusual, sometimes in a way that upsets you</a:t>
            </a:r>
            <a:r>
              <a:rPr lang="en-US" altLang="zh-CN" sz="2400" dirty="0" smtClean="0">
                <a:solidFill>
                  <a:schemeClr val="hlink"/>
                </a:solidFill>
              </a:rPr>
              <a:t>  </a:t>
            </a:r>
            <a:r>
              <a:rPr lang="zh-CN" altLang="en-US" sz="2400" dirty="0" smtClean="0">
                <a:solidFill>
                  <a:schemeClr val="hlink"/>
                </a:solidFill>
              </a:rPr>
              <a:t>奇怪的；古怪的；不寻常的</a:t>
            </a:r>
            <a:endParaRPr lang="zh-CN" altLang="en-US" sz="2800" dirty="0" smtClean="0"/>
          </a:p>
          <a:p>
            <a:pPr eaLnBrk="1" hangingPunct="1">
              <a:lnSpc>
                <a:spcPct val="100000"/>
              </a:lnSpc>
              <a:buSzPct val="120000"/>
              <a:buFont typeface="Arial" charset="0"/>
              <a:buNone/>
            </a:pPr>
            <a:r>
              <a:rPr lang="en-US" altLang="zh-CN" sz="2800" dirty="0" smtClean="0"/>
              <a:t> </a:t>
            </a:r>
            <a:r>
              <a:rPr lang="en-US" altLang="zh-CN" sz="2800" i="1" dirty="0" smtClean="0"/>
              <a:t>e.g.</a:t>
            </a:r>
            <a:r>
              <a:rPr lang="en-US" altLang="zh-CN" sz="2800" dirty="0" smtClean="0">
                <a:solidFill>
                  <a:schemeClr val="hlink"/>
                </a:solidFill>
              </a:rPr>
              <a:t> </a:t>
            </a:r>
          </a:p>
          <a:p>
            <a:pPr eaLnBrk="1" hangingPunct="1">
              <a:lnSpc>
                <a:spcPct val="100000"/>
              </a:lnSpc>
              <a:buSzPct val="120000"/>
              <a:buFont typeface="Arial" charset="0"/>
              <a:buNone/>
            </a:pPr>
            <a:r>
              <a:rPr lang="en-US" altLang="zh-CN" sz="2800" dirty="0" smtClean="0"/>
              <a:t>1. Mike’s father got a really weird sense of </a:t>
            </a:r>
            <a:r>
              <a:rPr lang="en-US" altLang="zh-CN" sz="2800" dirty="0" err="1" smtClean="0"/>
              <a:t>humour</a:t>
            </a:r>
            <a:r>
              <a:rPr lang="en-US" altLang="zh-CN" sz="2800" dirty="0" smtClean="0"/>
              <a:t>.</a:t>
            </a:r>
          </a:p>
          <a:p>
            <a:pPr eaLnBrk="1" hangingPunct="1">
              <a:lnSpc>
                <a:spcPct val="100000"/>
              </a:lnSpc>
              <a:buSzPct val="120000"/>
              <a:buFont typeface="Arial" charset="0"/>
              <a:buNone/>
            </a:pPr>
            <a:r>
              <a:rPr lang="zh-CN" altLang="en-US" sz="2400" dirty="0" smtClean="0">
                <a:solidFill>
                  <a:schemeClr val="hlink"/>
                </a:solidFill>
              </a:rPr>
              <a:t>     </a:t>
            </a:r>
            <a:r>
              <a:rPr lang="zh-CN" altLang="zh-CN" sz="2400" dirty="0" smtClean="0">
                <a:solidFill>
                  <a:schemeClr val="hlink"/>
                </a:solidFill>
              </a:rPr>
              <a:t>迈克</a:t>
            </a:r>
            <a:r>
              <a:rPr lang="zh-CN" altLang="en-US" sz="2400" dirty="0" smtClean="0">
                <a:solidFill>
                  <a:schemeClr val="hlink"/>
                </a:solidFill>
              </a:rPr>
              <a:t>的父亲</a:t>
            </a:r>
            <a:r>
              <a:rPr lang="zh-CN" altLang="zh-CN" sz="2400" dirty="0" smtClean="0">
                <a:solidFill>
                  <a:schemeClr val="hlink"/>
                </a:solidFill>
              </a:rPr>
              <a:t>有一种很怪异的幽默感。</a:t>
            </a:r>
            <a:endParaRPr lang="en-US" altLang="zh-CN" sz="2400" dirty="0" smtClean="0"/>
          </a:p>
          <a:p>
            <a:pPr eaLnBrk="1" hangingPunct="1">
              <a:lnSpc>
                <a:spcPct val="100000"/>
              </a:lnSpc>
              <a:buSzPct val="90000"/>
              <a:buFont typeface="Wingdings" pitchFamily="2" charset="2"/>
              <a:buNone/>
            </a:pPr>
            <a:r>
              <a:rPr lang="en-US" altLang="zh-CN" sz="2800" dirty="0" smtClean="0"/>
              <a:t>2. Tom’s full of weird and wonderful ideas.</a:t>
            </a:r>
          </a:p>
          <a:p>
            <a:pPr eaLnBrk="1" hangingPunct="1">
              <a:lnSpc>
                <a:spcPct val="100000"/>
              </a:lnSpc>
              <a:buSzPct val="120000"/>
              <a:buFont typeface="Arial" charset="0"/>
              <a:buNone/>
            </a:pPr>
            <a:r>
              <a:rPr lang="zh-CN" altLang="en-US" sz="2400" dirty="0" smtClean="0">
                <a:solidFill>
                  <a:schemeClr val="hlink"/>
                </a:solidFill>
              </a:rPr>
              <a:t>     </a:t>
            </a:r>
            <a:r>
              <a:rPr lang="zh-CN" altLang="zh-CN" sz="2400" dirty="0" smtClean="0">
                <a:solidFill>
                  <a:schemeClr val="hlink"/>
                </a:solidFill>
              </a:rPr>
              <a:t>汤姆满脑子古灵精怪的念头。</a:t>
            </a:r>
            <a:endParaRPr lang="en-US" altLang="zh-CN" sz="2400" dirty="0" smtClean="0">
              <a:solidFill>
                <a:schemeClr val="hlink"/>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11266" name="Picture 2"/>
          <p:cNvPicPr>
            <a:picLocks noChangeAspect="1" noChangeArrowheads="1"/>
          </p:cNvPicPr>
          <p:nvPr/>
        </p:nvPicPr>
        <p:blipFill>
          <a:blip r:embed="rId6"/>
          <a:srcRect/>
          <a:stretch>
            <a:fillRect/>
          </a:stretch>
        </p:blipFill>
        <p:spPr bwMode="auto">
          <a:xfrm>
            <a:off x="1581150" y="757238"/>
            <a:ext cx="800100" cy="276225"/>
          </a:xfrm>
          <a:prstGeom prst="rect">
            <a:avLst/>
          </a:prstGeom>
          <a:noFill/>
          <a:ln w="9525">
            <a:noFill/>
            <a:miter lim="800000"/>
            <a:headEnd/>
            <a:tailEnd/>
          </a:ln>
          <a:effectLst/>
        </p:spPr>
      </p:pic>
      <p:pic>
        <p:nvPicPr>
          <p:cNvPr id="10"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spcBef>
                <a:spcPts val="600"/>
              </a:spcBef>
              <a:buSzPct val="120000"/>
              <a:buNone/>
            </a:pPr>
            <a:r>
              <a:rPr lang="en-US" sz="3200" b="1" dirty="0" smtClean="0"/>
              <a:t>frighteningly                          </a:t>
            </a:r>
            <a:r>
              <a:rPr lang="en-US" i="1" dirty="0" err="1" smtClean="0">
                <a:solidFill>
                  <a:srgbClr val="C00000"/>
                </a:solidFill>
              </a:rPr>
              <a:t>ad.</a:t>
            </a:r>
            <a:r>
              <a:rPr lang="en-US" sz="3200" i="1" dirty="0" smtClean="0"/>
              <a:t> </a:t>
            </a:r>
            <a:endParaRPr lang="zh-CN" altLang="en-US" sz="2400" dirty="0" smtClean="0">
              <a:solidFill>
                <a:srgbClr val="0070C0"/>
              </a:solidFill>
            </a:endParaRPr>
          </a:p>
          <a:p>
            <a:pPr algn="just" eaLnBrk="1" hangingPunct="1">
              <a:spcBef>
                <a:spcPts val="600"/>
              </a:spcBef>
              <a:buSzPct val="120000"/>
              <a:buNone/>
            </a:pPr>
            <a:r>
              <a:rPr lang="en-US" altLang="zh-CN" b="1" dirty="0" smtClean="0"/>
              <a:t>1.</a:t>
            </a:r>
            <a:r>
              <a:rPr lang="en-US" altLang="zh-CN" dirty="0" smtClean="0"/>
              <a:t> (</a:t>
            </a:r>
            <a:r>
              <a:rPr lang="en-US" altLang="zh-CN" i="1" dirty="0" err="1" smtClean="0"/>
              <a:t>infml</a:t>
            </a:r>
            <a:r>
              <a:rPr lang="en-US" altLang="zh-CN" dirty="0" smtClean="0"/>
              <a:t>) used for emphasizing </a:t>
            </a:r>
            <a:r>
              <a:rPr lang="en-US" altLang="zh-CN" dirty="0" err="1" smtClean="0"/>
              <a:t>sth</a:t>
            </a:r>
            <a:r>
              <a:rPr lang="en-US" altLang="zh-CN" dirty="0" smtClean="0"/>
              <a:t>.</a:t>
            </a:r>
            <a:r>
              <a:rPr lang="zh-CN" altLang="en-US" sz="2400" dirty="0" smtClean="0">
                <a:solidFill>
                  <a:srgbClr val="0070C0"/>
                </a:solidFill>
              </a:rPr>
              <a:t>（用于强调）非常，极其</a:t>
            </a:r>
          </a:p>
          <a:p>
            <a:pPr algn="just" eaLnBrk="1" hangingPunct="1">
              <a:spcBef>
                <a:spcPts val="600"/>
              </a:spcBef>
              <a:buSzPct val="120000"/>
              <a:buNone/>
            </a:pPr>
            <a:r>
              <a:rPr lang="en-US" altLang="zh-CN" i="1" dirty="0" smtClean="0"/>
              <a:t>e.g.</a:t>
            </a:r>
            <a:r>
              <a:rPr lang="en-US" altLang="zh-CN" dirty="0" smtClean="0"/>
              <a:t> The film was frighteningly realistic.</a:t>
            </a:r>
          </a:p>
          <a:p>
            <a:pPr algn="just" eaLnBrk="1" hangingPunct="1">
              <a:spcBef>
                <a:spcPts val="600"/>
              </a:spcBef>
              <a:buSzPct val="120000"/>
              <a:buNone/>
            </a:pPr>
            <a:r>
              <a:rPr lang="en-US" altLang="zh-CN" dirty="0" smtClean="0"/>
              <a:t>        </a:t>
            </a:r>
            <a:r>
              <a:rPr lang="zh-CN" altLang="en-US" sz="2400" dirty="0" smtClean="0">
                <a:solidFill>
                  <a:srgbClr val="0070C0"/>
                </a:solidFill>
              </a:rPr>
              <a:t>这部影片极其现实。</a:t>
            </a:r>
            <a:endParaRPr lang="en-US" altLang="zh-CN" sz="2400" dirty="0" smtClean="0">
              <a:solidFill>
                <a:srgbClr val="0070C0"/>
              </a:solidFill>
            </a:endParaRPr>
          </a:p>
          <a:p>
            <a:pPr algn="just" eaLnBrk="1" hangingPunct="1">
              <a:spcBef>
                <a:spcPts val="600"/>
              </a:spcBef>
              <a:buSzPct val="120000"/>
              <a:buNone/>
            </a:pPr>
            <a:r>
              <a:rPr lang="en-US" altLang="zh-CN" b="1" dirty="0" smtClean="0"/>
              <a:t>2.</a:t>
            </a:r>
            <a:r>
              <a:rPr lang="en-US" altLang="zh-CN" dirty="0" smtClean="0"/>
              <a:t> in a way that makes you feel afraid or nervous </a:t>
            </a:r>
            <a:r>
              <a:rPr lang="zh-CN" altLang="en-US" sz="2400" dirty="0" smtClean="0">
                <a:solidFill>
                  <a:srgbClr val="0070C0"/>
                </a:solidFill>
              </a:rPr>
              <a:t>令人恐惧地；令人不安地</a:t>
            </a:r>
          </a:p>
          <a:p>
            <a:pPr algn="just" eaLnBrk="1" hangingPunct="1">
              <a:spcBef>
                <a:spcPts val="600"/>
              </a:spcBef>
              <a:buSzPct val="120000"/>
              <a:buNone/>
            </a:pPr>
            <a:r>
              <a:rPr lang="en-US" altLang="zh-CN" i="1" dirty="0" smtClean="0"/>
              <a:t>e.g</a:t>
            </a:r>
            <a:r>
              <a:rPr lang="en-US" altLang="zh-CN" dirty="0" smtClean="0"/>
              <a:t>. </a:t>
            </a:r>
          </a:p>
          <a:p>
            <a:pPr algn="just" eaLnBrk="1" hangingPunct="1">
              <a:spcBef>
                <a:spcPts val="600"/>
              </a:spcBef>
              <a:buSzPct val="120000"/>
              <a:buNone/>
            </a:pPr>
            <a:r>
              <a:rPr lang="en-US" altLang="zh-CN" dirty="0" smtClean="0"/>
              <a:t>1. The tiger snarled frighteningly.</a:t>
            </a:r>
            <a:endParaRPr lang="en-US" altLang="zh-CN" i="1" dirty="0" smtClean="0"/>
          </a:p>
          <a:p>
            <a:pPr algn="just" eaLnBrk="1" hangingPunct="1">
              <a:spcBef>
                <a:spcPts val="600"/>
              </a:spcBef>
              <a:buSzPct val="120000"/>
              <a:buNone/>
            </a:pPr>
            <a:r>
              <a:rPr lang="zh-CN" altLang="en-US" sz="2400" dirty="0" smtClean="0">
                <a:solidFill>
                  <a:srgbClr val="0070C0"/>
                </a:solidFill>
                <a:latin typeface="+mn-ea"/>
              </a:rPr>
              <a:t>  老虎发出可怕的吼声。</a:t>
            </a:r>
            <a:endParaRPr lang="en-US" altLang="zh-CN" sz="2400" dirty="0" smtClean="0">
              <a:solidFill>
                <a:srgbClr val="0070C0"/>
              </a:solidFill>
              <a:latin typeface="+mn-ea"/>
            </a:endParaRPr>
          </a:p>
          <a:p>
            <a:pPr algn="just" eaLnBrk="1" hangingPunct="1">
              <a:spcBef>
                <a:spcPts val="600"/>
              </a:spcBef>
              <a:buSzPct val="120000"/>
              <a:buNone/>
            </a:pPr>
            <a:r>
              <a:rPr lang="en-US" altLang="zh-CN" dirty="0" smtClean="0"/>
              <a:t>2. His eyes were frighteningly red.</a:t>
            </a:r>
          </a:p>
          <a:p>
            <a:pPr algn="just" eaLnBrk="1" hangingPunct="1">
              <a:spcBef>
                <a:spcPts val="600"/>
              </a:spcBef>
              <a:buSzPct val="120000"/>
              <a:buNone/>
            </a:pPr>
            <a:r>
              <a:rPr lang="zh-CN" altLang="en-US" sz="2400" dirty="0" smtClean="0">
                <a:solidFill>
                  <a:srgbClr val="0070C0"/>
                </a:solidFill>
                <a:latin typeface="+mn-ea"/>
              </a:rPr>
              <a:t>  他的眼睛红得可怕。</a:t>
            </a:r>
            <a:endParaRPr lang="en-US" altLang="zh-CN" sz="2400" dirty="0" smtClean="0">
              <a:solidFill>
                <a:srgbClr val="0070C0"/>
              </a:solidFill>
              <a:latin typeface="+mn-ea"/>
            </a:endParaRPr>
          </a:p>
          <a:p>
            <a:pPr algn="just" eaLnBrk="1" hangingPunct="1">
              <a:spcBef>
                <a:spcPts val="600"/>
              </a:spcBef>
              <a:buSzPct val="120000"/>
              <a:buNone/>
            </a:pPr>
            <a:r>
              <a:rPr lang="en-US" altLang="zh-CN" b="1" dirty="0" smtClean="0">
                <a:solidFill>
                  <a:schemeClr val="accent6">
                    <a:lumMod val="50000"/>
                  </a:schemeClr>
                </a:solidFill>
                <a:ea typeface="宋体" charset="-122"/>
              </a:rPr>
              <a:t>Word family:  </a:t>
            </a:r>
            <a:r>
              <a:rPr lang="en-US" altLang="zh-CN" b="1" dirty="0" smtClean="0">
                <a:ea typeface="宋体" charset="-122"/>
              </a:rPr>
              <a:t>frightening</a:t>
            </a:r>
            <a:r>
              <a:rPr lang="en-US" altLang="zh-CN" dirty="0" smtClean="0">
                <a:ea typeface="宋体" charset="-122"/>
              </a:rPr>
              <a:t>   </a:t>
            </a:r>
            <a:r>
              <a:rPr lang="en-US" altLang="zh-CN" i="1" dirty="0" smtClean="0">
                <a:solidFill>
                  <a:srgbClr val="C00000"/>
                </a:solidFill>
                <a:ea typeface="宋体" charset="-122"/>
              </a:rPr>
              <a:t>a.</a:t>
            </a:r>
            <a:endParaRPr lang="en-US" altLang="zh-CN" i="1" dirty="0" smtClean="0">
              <a:solidFill>
                <a:srgbClr val="C00000"/>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12291" name="Picture 3"/>
          <p:cNvPicPr>
            <a:picLocks noChangeAspect="1" noChangeArrowheads="1"/>
          </p:cNvPicPr>
          <p:nvPr/>
        </p:nvPicPr>
        <p:blipFill>
          <a:blip r:embed="rId6"/>
          <a:srcRect/>
          <a:stretch>
            <a:fillRect/>
          </a:stretch>
        </p:blipFill>
        <p:spPr bwMode="auto">
          <a:xfrm>
            <a:off x="2886075" y="752475"/>
            <a:ext cx="1371600" cy="30480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dissolve">
                                      <p:cBhvr>
                                        <p:cTn id="12" dur="500"/>
                                        <p:tgtEl>
                                          <p:spTgt spid="8">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dissolve">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10" end="10"/>
                                            </p:txEl>
                                          </p:spTgt>
                                        </p:tgtEl>
                                        <p:attrNameLst>
                                          <p:attrName>style.visibility</p:attrName>
                                        </p:attrNameLst>
                                      </p:cBhvr>
                                      <p:to>
                                        <p:strVal val="visible"/>
                                      </p:to>
                                    </p:set>
                                    <p:animEffect transition="in" filter="dissolve">
                                      <p:cBhvr>
                                        <p:cTn id="22" dur="500"/>
                                        <p:tgtEl>
                                          <p:spTgt spid="8">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63513" y="649288"/>
            <a:ext cx="8856662" cy="6046787"/>
          </a:xfrm>
          <a:prstGeom prst="rect">
            <a:avLst/>
          </a:prstGeom>
          <a:noFill/>
          <a:ln>
            <a:miter lim="800000"/>
            <a:headEnd/>
            <a:tailEnd/>
          </a:ln>
        </p:spPr>
        <p:txBody>
          <a:bodyPr/>
          <a:lstStyle/>
          <a:p>
            <a:pPr algn="just" eaLnBrk="1" hangingPunct="1">
              <a:lnSpc>
                <a:spcPct val="100000"/>
              </a:lnSpc>
              <a:buSzPct val="120000"/>
              <a:buNone/>
            </a:pPr>
            <a:r>
              <a:rPr lang="en-US" altLang="zh-CN" sz="3200" b="1" dirty="0" smtClean="0">
                <a:ea typeface="微软雅黑" pitchFamily="34" charset="-122"/>
              </a:rPr>
              <a:t>intelligent</a:t>
            </a:r>
            <a:r>
              <a:rPr lang="en-US" altLang="zh-CN" b="1" dirty="0" smtClean="0">
                <a:ea typeface="微软雅黑" pitchFamily="34" charset="-122"/>
              </a:rPr>
              <a:t>                              </a:t>
            </a:r>
            <a:r>
              <a:rPr lang="en-US" altLang="zh-CN" sz="2800" i="1" dirty="0" smtClean="0">
                <a:solidFill>
                  <a:srgbClr val="C00000"/>
                </a:solidFill>
                <a:ea typeface="微软雅黑" pitchFamily="34" charset="-122"/>
              </a:rPr>
              <a:t>a.   </a:t>
            </a:r>
            <a:r>
              <a:rPr lang="en-US" dirty="0" smtClean="0"/>
              <a:t>good at thinking clearly and quickly, at understanding  difficult ideas and subjects, and </a:t>
            </a:r>
            <a:r>
              <a:rPr lang="en-US" spc="-40" dirty="0" smtClean="0"/>
              <a:t>at gaining and using knowledge </a:t>
            </a:r>
            <a:r>
              <a:rPr lang="en-US" sz="2400" spc="-40" dirty="0" smtClean="0">
                <a:solidFill>
                  <a:srgbClr val="0070C0"/>
                </a:solidFill>
                <a:latin typeface="+mn-ea"/>
              </a:rPr>
              <a:t>有</a:t>
            </a:r>
            <a:r>
              <a:rPr lang="zh-CN" altLang="en-US" sz="2400" spc="-40" dirty="0" smtClean="0">
                <a:solidFill>
                  <a:srgbClr val="0070C0"/>
                </a:solidFill>
                <a:latin typeface="+mn-ea"/>
              </a:rPr>
              <a:t>智慧的；悟性高的；聪明的</a:t>
            </a:r>
            <a:endParaRPr lang="en-US" altLang="zh-CN" sz="2800" i="1" spc="-40" dirty="0" smtClean="0">
              <a:solidFill>
                <a:srgbClr val="C00000"/>
              </a:solidFill>
            </a:endParaRPr>
          </a:p>
          <a:p>
            <a:pPr>
              <a:buSzPct val="120000"/>
              <a:buFontTx/>
              <a:buNone/>
            </a:pPr>
            <a:endParaRPr lang="en-US" altLang="zh-CN" sz="2800" b="1" dirty="0" smtClean="0">
              <a:solidFill>
                <a:schemeClr val="accent6">
                  <a:lumMod val="50000"/>
                </a:schemeClr>
              </a:solidFill>
            </a:endParaRPr>
          </a:p>
          <a:p>
            <a:pPr>
              <a:buSzPct val="120000"/>
              <a:buFontTx/>
              <a:buNone/>
            </a:pPr>
            <a:r>
              <a:rPr lang="en-US" altLang="zh-CN" sz="2800" b="1" dirty="0" smtClean="0">
                <a:solidFill>
                  <a:schemeClr val="accent6">
                    <a:lumMod val="50000"/>
                  </a:schemeClr>
                </a:solidFill>
              </a:rPr>
              <a:t>Word family:</a:t>
            </a:r>
          </a:p>
          <a:p>
            <a:pPr>
              <a:buSzPct val="120000"/>
              <a:buFontTx/>
              <a:buNone/>
            </a:pPr>
            <a:r>
              <a:rPr lang="en-US" altLang="zh-CN" sz="2800" b="1" dirty="0" smtClean="0"/>
              <a:t>intelligently  </a:t>
            </a:r>
            <a:r>
              <a:rPr lang="en-US" altLang="zh-CN" sz="2800" i="1" dirty="0" err="1" smtClean="0">
                <a:solidFill>
                  <a:srgbClr val="C00000"/>
                </a:solidFill>
              </a:rPr>
              <a:t>ad.</a:t>
            </a:r>
            <a:r>
              <a:rPr lang="en-US" altLang="zh-CN" sz="2800" b="1" dirty="0" smtClean="0">
                <a:solidFill>
                  <a:srgbClr val="C00000"/>
                </a:solidFill>
              </a:rPr>
              <a:t>                 </a:t>
            </a:r>
            <a:r>
              <a:rPr lang="en-US" altLang="zh-CN" sz="2800" b="1" dirty="0" smtClean="0"/>
              <a:t>intelligence  </a:t>
            </a:r>
            <a:r>
              <a:rPr lang="en-US" altLang="zh-CN" sz="2800" i="1" dirty="0" smtClean="0">
                <a:solidFill>
                  <a:srgbClr val="C00000"/>
                </a:solidFill>
              </a:rPr>
              <a:t>n.</a:t>
            </a:r>
            <a:r>
              <a:rPr lang="en-US" altLang="zh-CN" b="1" dirty="0" smtClean="0">
                <a:solidFill>
                  <a:srgbClr val="C00000"/>
                </a:solidFill>
              </a:rPr>
              <a:t> </a:t>
            </a:r>
          </a:p>
          <a:p>
            <a:pPr>
              <a:buSzPct val="120000"/>
              <a:buFontTx/>
              <a:buNone/>
            </a:pPr>
            <a:r>
              <a:rPr lang="en-US" altLang="zh-CN" sz="2800" i="1" dirty="0" smtClean="0"/>
              <a:t>e.g.</a:t>
            </a:r>
          </a:p>
          <a:p>
            <a:pPr algn="just">
              <a:buSzPct val="120000"/>
              <a:buFont typeface="Arial" charset="0"/>
              <a:buNone/>
            </a:pPr>
            <a:r>
              <a:rPr lang="en-US" altLang="zh-CN" sz="2800" dirty="0" smtClean="0"/>
              <a:t>1. A person who quickly learns and understands has good   </a:t>
            </a:r>
          </a:p>
          <a:p>
            <a:pPr algn="just">
              <a:buSzPct val="120000"/>
              <a:buFont typeface="Arial" charset="0"/>
              <a:buNone/>
            </a:pPr>
            <a:r>
              <a:rPr lang="en-US" altLang="zh-CN" sz="2800" b="1" dirty="0" smtClean="0">
                <a:solidFill>
                  <a:schemeClr val="accent6">
                    <a:lumMod val="50000"/>
                  </a:schemeClr>
                </a:solidFill>
              </a:rPr>
              <a:t>intelligence</a:t>
            </a:r>
            <a:r>
              <a:rPr lang="en-US" altLang="zh-CN" sz="2800" dirty="0" smtClean="0"/>
              <a:t>.</a:t>
            </a:r>
          </a:p>
          <a:p>
            <a:pPr algn="just">
              <a:buSzPct val="120000"/>
              <a:buFont typeface="Arial" charset="0"/>
              <a:buNone/>
            </a:pPr>
            <a:r>
              <a:rPr lang="en-US" altLang="zh-CN" sz="2800" dirty="0" smtClean="0"/>
              <a:t>2. Is there, somewhere out in space, </a:t>
            </a:r>
            <a:r>
              <a:rPr lang="en-US" altLang="zh-CN" sz="2800" b="1" dirty="0" smtClean="0">
                <a:solidFill>
                  <a:schemeClr val="accent6">
                    <a:lumMod val="50000"/>
                  </a:schemeClr>
                </a:solidFill>
              </a:rPr>
              <a:t>intelligent</a:t>
            </a:r>
            <a:r>
              <a:rPr lang="en-US" altLang="zh-CN" sz="2800" dirty="0" smtClean="0"/>
              <a:t> life trying to speak to us?</a:t>
            </a:r>
          </a:p>
          <a:p>
            <a:pPr eaLnBrk="1" hangingPunct="1">
              <a:buSzPct val="120000"/>
              <a:buFont typeface="Arial" charset="0"/>
              <a:buNone/>
            </a:pPr>
            <a:endParaRPr lang="zh-CN" altLang="en-US" sz="2800" b="1" dirty="0" smtClean="0"/>
          </a:p>
        </p:txBody>
      </p:sp>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5" action="ppaction://hlinksldjump"/>
          </p:cNvPr>
          <p:cNvPicPr>
            <a:picLocks noChangeAspect="1"/>
          </p:cNvPicPr>
          <p:nvPr/>
        </p:nvPicPr>
        <p:blipFill>
          <a:blip r:embed="rId6"/>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
        <p:nvSpPr>
          <p:cNvPr id="9" name="Text Box 10"/>
          <p:cNvSpPr txBox="1">
            <a:spLocks noChangeArrowheads="1"/>
          </p:cNvSpPr>
          <p:nvPr/>
        </p:nvSpPr>
        <p:spPr bwMode="auto">
          <a:xfrm>
            <a:off x="2143206" y="4619726"/>
            <a:ext cx="2952750" cy="457200"/>
          </a:xfrm>
          <a:prstGeom prst="rect">
            <a:avLst/>
          </a:prstGeom>
          <a:noFill/>
          <a:ln w="9525" algn="ctr">
            <a:noFill/>
            <a:miter lim="800000"/>
            <a:headEnd/>
            <a:tailEnd/>
          </a:ln>
        </p:spPr>
        <p:txBody>
          <a:bodyPr>
            <a:spAutoFit/>
          </a:bodyPr>
          <a:lstStyle/>
          <a:p>
            <a:pPr marL="742950" indent="-285750"/>
            <a:r>
              <a:rPr lang="zh-CN" altLang="en-US" sz="2400" dirty="0">
                <a:solidFill>
                  <a:srgbClr val="0070C0"/>
                </a:solidFill>
                <a:latin typeface="+mn-ea"/>
                <a:ea typeface="+mn-ea"/>
              </a:rPr>
              <a:t>智力；理解力</a:t>
            </a:r>
          </a:p>
        </p:txBody>
      </p:sp>
      <p:sp>
        <p:nvSpPr>
          <p:cNvPr id="10" name="Text Box 11"/>
          <p:cNvSpPr txBox="1">
            <a:spLocks noChangeArrowheads="1"/>
          </p:cNvSpPr>
          <p:nvPr/>
        </p:nvSpPr>
        <p:spPr bwMode="auto">
          <a:xfrm>
            <a:off x="2269150" y="5575601"/>
            <a:ext cx="3600450" cy="457200"/>
          </a:xfrm>
          <a:prstGeom prst="rect">
            <a:avLst/>
          </a:prstGeom>
          <a:noFill/>
          <a:ln w="9525" algn="ctr">
            <a:noFill/>
            <a:miter lim="800000"/>
            <a:headEnd/>
            <a:tailEnd/>
          </a:ln>
        </p:spPr>
        <p:txBody>
          <a:bodyPr>
            <a:spAutoFit/>
          </a:bodyPr>
          <a:lstStyle/>
          <a:p>
            <a:pPr marL="742950" indent="-285750"/>
            <a:r>
              <a:rPr lang="zh-CN" altLang="en-US" sz="2400" dirty="0">
                <a:solidFill>
                  <a:srgbClr val="0070C0"/>
                </a:solidFill>
                <a:latin typeface="+mn-ea"/>
                <a:ea typeface="+mn-ea"/>
              </a:rPr>
              <a:t>有智力的；聪明的</a:t>
            </a:r>
          </a:p>
        </p:txBody>
      </p:sp>
      <p:pic>
        <p:nvPicPr>
          <p:cNvPr id="13314" name="Picture 2"/>
          <p:cNvPicPr>
            <a:picLocks noChangeAspect="1" noChangeArrowheads="1"/>
          </p:cNvPicPr>
          <p:nvPr/>
        </p:nvPicPr>
        <p:blipFill>
          <a:blip r:embed="rId8"/>
          <a:srcRect/>
          <a:stretch>
            <a:fillRect/>
          </a:stretch>
        </p:blipFill>
        <p:spPr bwMode="auto">
          <a:xfrm>
            <a:off x="2457450" y="771525"/>
            <a:ext cx="1790700" cy="361950"/>
          </a:xfrm>
          <a:prstGeom prst="rect">
            <a:avLst/>
          </a:prstGeom>
          <a:noFill/>
          <a:ln w="9525">
            <a:noFill/>
            <a:miter lim="800000"/>
            <a:headEnd/>
            <a:tailEnd/>
          </a:ln>
          <a:effectLst/>
        </p:spPr>
      </p:pic>
      <p:pic>
        <p:nvPicPr>
          <p:cNvPr id="11"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a:srcRect/>
          <a:stretch>
            <a:fillRect/>
          </a:stretch>
        </p:blipFill>
        <p:spPr bwMode="auto">
          <a:xfrm>
            <a:off x="6714676" y="6297194"/>
            <a:ext cx="912813" cy="228600"/>
          </a:xfrm>
          <a:prstGeom prst="rect">
            <a:avLst/>
          </a:prstGeom>
          <a:noFill/>
          <a:ln w="9525">
            <a:noFill/>
            <a:miter lim="800000"/>
            <a:headEnd/>
            <a:tailEnd/>
          </a:ln>
        </p:spPr>
      </p:pic>
      <p:sp>
        <p:nvSpPr>
          <p:cNvPr id="6" name="内容占位符 1"/>
          <p:cNvSpPr>
            <a:spLocks noGrp="1"/>
          </p:cNvSpPr>
          <p:nvPr>
            <p:ph idx="4294967295"/>
          </p:nvPr>
        </p:nvSpPr>
        <p:spPr bwMode="auto">
          <a:xfrm>
            <a:off x="173038" y="647700"/>
            <a:ext cx="8818562" cy="6057900"/>
          </a:xfrm>
          <a:prstGeom prst="rect">
            <a:avLst/>
          </a:prstGeom>
          <a:noFill/>
          <a:ln>
            <a:miter lim="800000"/>
            <a:headEnd/>
            <a:tailEnd/>
          </a:ln>
        </p:spPr>
        <p:txBody>
          <a:bodyPr/>
          <a:lstStyle/>
          <a:p>
            <a:pPr marL="609600" indent="-609600" eaLnBrk="1" hangingPunct="1">
              <a:spcBef>
                <a:spcPts val="600"/>
              </a:spcBef>
              <a:buSzPct val="120000"/>
              <a:buFont typeface="Arial" charset="0"/>
              <a:buNone/>
            </a:pPr>
            <a:r>
              <a:rPr lang="en-US" altLang="zh-CN" sz="3200" b="1" dirty="0" smtClean="0">
                <a:ea typeface="微软雅黑" pitchFamily="34" charset="-122"/>
              </a:rPr>
              <a:t>gap</a:t>
            </a:r>
            <a:r>
              <a:rPr lang="en-US" altLang="zh-CN" b="1" dirty="0" smtClean="0">
                <a:ea typeface="微软雅黑" pitchFamily="34" charset="-122"/>
              </a:rPr>
              <a:t>                </a:t>
            </a:r>
            <a:r>
              <a:rPr lang="en-US" altLang="zh-CN" sz="2800" i="1" dirty="0" smtClean="0">
                <a:solidFill>
                  <a:srgbClr val="C00000"/>
                </a:solidFill>
                <a:ea typeface="微软雅黑" pitchFamily="34" charset="-122"/>
              </a:rPr>
              <a:t>n. </a:t>
            </a:r>
            <a:r>
              <a:rPr lang="en-US" altLang="zh-CN" sz="2800" dirty="0" smtClean="0">
                <a:solidFill>
                  <a:srgbClr val="C00000"/>
                </a:solidFill>
                <a:ea typeface="微软雅黑" pitchFamily="34" charset="-122"/>
              </a:rPr>
              <a:t>[C]</a:t>
            </a:r>
          </a:p>
          <a:p>
            <a:pPr>
              <a:spcBef>
                <a:spcPts val="600"/>
              </a:spcBef>
              <a:buNone/>
            </a:pPr>
            <a:r>
              <a:rPr lang="en-US" b="1" spc="-40" dirty="0" smtClean="0"/>
              <a:t>1.</a:t>
            </a:r>
            <a:r>
              <a:rPr lang="en-US" spc="-40" dirty="0" smtClean="0"/>
              <a:t> a period of time in which </a:t>
            </a:r>
            <a:r>
              <a:rPr lang="en-US" spc="-40" dirty="0" err="1" smtClean="0"/>
              <a:t>sth</a:t>
            </a:r>
            <a:r>
              <a:rPr lang="en-US" spc="-40" dirty="0" smtClean="0"/>
              <a:t>. does not happen </a:t>
            </a:r>
            <a:r>
              <a:rPr lang="en-US" sz="2400" spc="-40" dirty="0" smtClean="0">
                <a:solidFill>
                  <a:srgbClr val="0070C0"/>
                </a:solidFill>
                <a:latin typeface="+mn-ea"/>
              </a:rPr>
              <a:t>间</a:t>
            </a:r>
            <a:r>
              <a:rPr lang="zh-CN" altLang="en-US" sz="2400" spc="-40" dirty="0" smtClean="0">
                <a:solidFill>
                  <a:srgbClr val="0070C0"/>
                </a:solidFill>
                <a:latin typeface="+mn-ea"/>
              </a:rPr>
              <a:t>隔；间断</a:t>
            </a:r>
          </a:p>
          <a:p>
            <a:pPr marL="361950" indent="-360363" algn="just">
              <a:spcBef>
                <a:spcPts val="600"/>
              </a:spcBef>
              <a:buNone/>
            </a:pPr>
            <a:r>
              <a:rPr lang="en-US" b="1" dirty="0" smtClean="0"/>
              <a:t>2.</a:t>
            </a:r>
            <a:r>
              <a:rPr lang="en-US" dirty="0" smtClean="0"/>
              <a:t> </a:t>
            </a:r>
            <a:r>
              <a:rPr lang="en-US" spc="-40" dirty="0" smtClean="0"/>
              <a:t>a space or opening in the middle of </a:t>
            </a:r>
            <a:r>
              <a:rPr lang="en-US" spc="-40" dirty="0" err="1" smtClean="0"/>
              <a:t>sth</a:t>
            </a:r>
            <a:r>
              <a:rPr lang="en-US" spc="-40" dirty="0" smtClean="0"/>
              <a:t>. or between </a:t>
            </a:r>
            <a:r>
              <a:rPr lang="en-US" dirty="0" smtClean="0"/>
              <a:t>things</a:t>
            </a:r>
            <a:r>
              <a:rPr lang="zh-CN" altLang="en-US" dirty="0" smtClean="0"/>
              <a:t>  </a:t>
            </a:r>
            <a:r>
              <a:rPr lang="zh-CN" altLang="en-US" sz="2400" dirty="0" smtClean="0">
                <a:solidFill>
                  <a:srgbClr val="0070C0"/>
                </a:solidFill>
              </a:rPr>
              <a:t>缺口；裂口；缝隙；裂缝</a:t>
            </a:r>
          </a:p>
          <a:p>
            <a:pPr marL="361950" indent="-361950" algn="just" eaLnBrk="1" hangingPunct="1">
              <a:spcBef>
                <a:spcPts val="600"/>
              </a:spcBef>
              <a:buSzPct val="120000"/>
              <a:buNone/>
            </a:pPr>
            <a:r>
              <a:rPr lang="en-US" altLang="zh-CN" b="1" dirty="0" smtClean="0">
                <a:ea typeface="微软雅黑" pitchFamily="34" charset="-122"/>
              </a:rPr>
              <a:t>3. </a:t>
            </a:r>
            <a:r>
              <a:rPr lang="en-US" altLang="zh-CN" dirty="0" smtClean="0"/>
              <a:t>a difference, especially an undesirable one, between two views or situations  </a:t>
            </a:r>
            <a:r>
              <a:rPr lang="zh-CN" altLang="en-US" sz="2400" dirty="0" smtClean="0">
                <a:solidFill>
                  <a:schemeClr val="hlink"/>
                </a:solidFill>
              </a:rPr>
              <a:t>差距</a:t>
            </a:r>
            <a:endParaRPr lang="en-US" altLang="zh-CN" sz="2400" dirty="0" smtClean="0">
              <a:solidFill>
                <a:schemeClr val="hlink"/>
              </a:solidFill>
            </a:endParaRPr>
          </a:p>
          <a:p>
            <a:pPr marL="361950" lvl="1" indent="-361950" eaLnBrk="1" hangingPunct="1">
              <a:spcBef>
                <a:spcPts val="600"/>
              </a:spcBef>
              <a:buSzPct val="120000"/>
              <a:buNone/>
            </a:pPr>
            <a:r>
              <a:rPr lang="en-US" altLang="zh-CN" sz="2800" b="1" dirty="0" smtClean="0"/>
              <a:t>Work in pairs and translate the following into Chinese.</a:t>
            </a:r>
            <a:endParaRPr lang="zh-CN" altLang="en-US" sz="2800" b="1" dirty="0" smtClean="0"/>
          </a:p>
          <a:p>
            <a:pPr marL="361950" indent="-361950" eaLnBrk="1" hangingPunct="1">
              <a:buSzPct val="120000"/>
              <a:buNone/>
            </a:pPr>
            <a:endParaRPr lang="zh-CN" altLang="en-US" sz="2400" dirty="0" smtClean="0">
              <a:solidFill>
                <a:srgbClr val="663300"/>
              </a:solidFill>
            </a:endParaRPr>
          </a:p>
        </p:txBody>
      </p:sp>
      <p:sp>
        <p:nvSpPr>
          <p:cNvPr id="7" name="TextBox 3"/>
          <p:cNvSpPr txBox="1">
            <a:spLocks noChangeArrowheads="1"/>
          </p:cNvSpPr>
          <p:nvPr/>
        </p:nvSpPr>
        <p:spPr bwMode="auto">
          <a:xfrm rot="940286">
            <a:off x="322263" y="4775200"/>
            <a:ext cx="2965450" cy="831850"/>
          </a:xfrm>
          <a:prstGeom prst="rect">
            <a:avLst/>
          </a:prstGeom>
          <a:solidFill>
            <a:schemeClr val="bg1"/>
          </a:solidFill>
          <a:ln w="9525">
            <a:solidFill>
              <a:srgbClr val="C23D02"/>
            </a:solidFill>
            <a:miter lim="800000"/>
            <a:headEnd/>
            <a:tailEnd/>
          </a:ln>
          <a:effectLst>
            <a:outerShdw dist="38100" dir="5400000" algn="t" rotWithShape="0">
              <a:srgbClr val="000000">
                <a:alpha val="39998"/>
              </a:srgbClr>
            </a:outerShdw>
          </a:effectLst>
        </p:spPr>
        <p:txBody>
          <a:bodyPr>
            <a:spAutoFit/>
          </a:bodyPr>
          <a:lstStyle/>
          <a:p>
            <a:pPr algn="ctr">
              <a:spcBef>
                <a:spcPct val="0"/>
              </a:spcBef>
              <a:buSzTx/>
              <a:buFontTx/>
              <a:buNone/>
              <a:defRPr/>
            </a:pPr>
            <a:r>
              <a:rPr lang="en-US" altLang="zh-CN" sz="2000" b="1" dirty="0">
                <a:solidFill>
                  <a:schemeClr val="tx2"/>
                </a:solidFill>
                <a:latin typeface="Century Gothic" pitchFamily="34" charset="0"/>
              </a:rPr>
              <a:t> </a:t>
            </a:r>
            <a:r>
              <a:rPr lang="en-US" altLang="zh-CN" sz="2000" b="1" dirty="0" smtClean="0">
                <a:solidFill>
                  <a:schemeClr val="tx2"/>
                </a:solidFill>
                <a:latin typeface="Century Gothic" pitchFamily="34" charset="0"/>
              </a:rPr>
              <a:t>1)  </a:t>
            </a:r>
            <a:r>
              <a:rPr lang="en-US" altLang="zh-CN" sz="2400" b="1" dirty="0" smtClean="0">
                <a:solidFill>
                  <a:schemeClr val="tx2"/>
                </a:solidFill>
              </a:rPr>
              <a:t>peep </a:t>
            </a:r>
            <a:r>
              <a:rPr lang="en-US" altLang="zh-CN" sz="2400" b="1" dirty="0">
                <a:solidFill>
                  <a:schemeClr val="tx2"/>
                </a:solidFill>
              </a:rPr>
              <a:t>through the gap in the curtains</a:t>
            </a:r>
          </a:p>
        </p:txBody>
      </p:sp>
      <p:sp>
        <p:nvSpPr>
          <p:cNvPr id="8" name="TextBox 7"/>
          <p:cNvSpPr txBox="1">
            <a:spLocks noChangeArrowheads="1"/>
          </p:cNvSpPr>
          <p:nvPr/>
        </p:nvSpPr>
        <p:spPr bwMode="auto">
          <a:xfrm rot="21252432">
            <a:off x="3203575" y="3838486"/>
            <a:ext cx="3130550" cy="1200329"/>
          </a:xfrm>
          <a:prstGeom prst="rect">
            <a:avLst/>
          </a:prstGeom>
          <a:solidFill>
            <a:schemeClr val="bg1"/>
          </a:solidFill>
          <a:ln w="9525">
            <a:solidFill>
              <a:srgbClr val="C23D02"/>
            </a:solidFill>
            <a:miter lim="800000"/>
            <a:headEnd/>
            <a:tailEnd/>
          </a:ln>
          <a:effectLst>
            <a:outerShdw dist="38100" dir="5400000" algn="t" rotWithShape="0">
              <a:srgbClr val="000000">
                <a:alpha val="39998"/>
              </a:srgbClr>
            </a:outerShdw>
          </a:effectLst>
        </p:spPr>
        <p:txBody>
          <a:bodyPr>
            <a:spAutoFit/>
          </a:bodyPr>
          <a:lstStyle/>
          <a:p>
            <a:pPr algn="ctr">
              <a:spcBef>
                <a:spcPct val="0"/>
              </a:spcBef>
              <a:buSzTx/>
              <a:buFontTx/>
              <a:buNone/>
              <a:defRPr/>
            </a:pPr>
            <a:r>
              <a:rPr lang="en-US" altLang="zh-CN" sz="2400" b="1" spc="-150" dirty="0" smtClean="0">
                <a:solidFill>
                  <a:srgbClr val="E46C0A"/>
                </a:solidFill>
              </a:rPr>
              <a:t>2)  bridge </a:t>
            </a:r>
            <a:r>
              <a:rPr lang="en-US" altLang="zh-CN" sz="2400" b="1" spc="-150" dirty="0">
                <a:solidFill>
                  <a:srgbClr val="E46C0A"/>
                </a:solidFill>
              </a:rPr>
              <a:t>the gap between the poor and the rich </a:t>
            </a:r>
            <a:r>
              <a:rPr lang="en-US" altLang="zh-CN" sz="2400" b="1" spc="-150" dirty="0"/>
              <a:t>(CET4-2005-06)</a:t>
            </a:r>
          </a:p>
        </p:txBody>
      </p:sp>
      <p:sp>
        <p:nvSpPr>
          <p:cNvPr id="10" name="TextBox 9"/>
          <p:cNvSpPr txBox="1">
            <a:spLocks noChangeArrowheads="1"/>
          </p:cNvSpPr>
          <p:nvPr/>
        </p:nvSpPr>
        <p:spPr bwMode="auto">
          <a:xfrm rot="740435">
            <a:off x="6732588" y="4416852"/>
            <a:ext cx="2106612" cy="830997"/>
          </a:xfrm>
          <a:prstGeom prst="rect">
            <a:avLst/>
          </a:prstGeom>
          <a:solidFill>
            <a:schemeClr val="bg1"/>
          </a:solidFill>
          <a:ln w="9525">
            <a:solidFill>
              <a:srgbClr val="C23D02"/>
            </a:solidFill>
            <a:miter lim="800000"/>
            <a:headEnd/>
            <a:tailEnd/>
          </a:ln>
          <a:effectLst>
            <a:outerShdw dist="38100" dir="5400000" algn="t" rotWithShape="0">
              <a:srgbClr val="000000">
                <a:alpha val="39998"/>
              </a:srgbClr>
            </a:outerShdw>
          </a:effectLst>
        </p:spPr>
        <p:txBody>
          <a:bodyPr>
            <a:spAutoFit/>
          </a:bodyPr>
          <a:lstStyle/>
          <a:p>
            <a:pPr algn="ctr">
              <a:spcBef>
                <a:spcPct val="0"/>
              </a:spcBef>
              <a:buSzTx/>
              <a:buFontTx/>
              <a:buNone/>
              <a:defRPr/>
            </a:pPr>
            <a:r>
              <a:rPr lang="en-US" altLang="zh-CN" b="1" dirty="0">
                <a:solidFill>
                  <a:srgbClr val="339933"/>
                </a:solidFill>
                <a:latin typeface="Century Gothic" pitchFamily="34" charset="0"/>
              </a:rPr>
              <a:t> </a:t>
            </a:r>
            <a:r>
              <a:rPr lang="en-US" altLang="zh-CN" b="1" spc="-150" dirty="0" smtClean="0">
                <a:solidFill>
                  <a:srgbClr val="339933"/>
                </a:solidFill>
                <a:latin typeface="Century Gothic" pitchFamily="34" charset="0"/>
              </a:rPr>
              <a:t>3)  </a:t>
            </a:r>
            <a:r>
              <a:rPr lang="en-US" altLang="zh-CN" sz="2400" b="1" spc="-150" dirty="0" smtClean="0">
                <a:solidFill>
                  <a:srgbClr val="339933"/>
                </a:solidFill>
                <a:latin typeface="Cambria" pitchFamily="18" charset="0"/>
              </a:rPr>
              <a:t>a </a:t>
            </a:r>
            <a:r>
              <a:rPr lang="en-US" altLang="zh-CN" sz="2400" b="1" spc="-150" dirty="0">
                <a:solidFill>
                  <a:srgbClr val="339933"/>
                </a:solidFill>
                <a:latin typeface="Cambria" pitchFamily="18" charset="0"/>
              </a:rPr>
              <a:t>generation gap</a:t>
            </a:r>
            <a:endParaRPr lang="en-US" altLang="zh-CN" sz="2400" b="1" spc="-150" dirty="0">
              <a:latin typeface="Cambria" pitchFamily="18" charset="0"/>
            </a:endParaRPr>
          </a:p>
        </p:txBody>
      </p:sp>
      <p:sp>
        <p:nvSpPr>
          <p:cNvPr id="11" name="TextBox 28"/>
          <p:cNvSpPr txBox="1">
            <a:spLocks noChangeArrowheads="1"/>
          </p:cNvSpPr>
          <p:nvPr/>
        </p:nvSpPr>
        <p:spPr bwMode="auto">
          <a:xfrm rot="981361">
            <a:off x="261938" y="5711825"/>
            <a:ext cx="3278187" cy="457200"/>
          </a:xfrm>
          <a:prstGeom prst="rect">
            <a:avLst/>
          </a:prstGeom>
          <a:gradFill rotWithShape="1">
            <a:gsLst>
              <a:gs pos="0">
                <a:srgbClr val="CCFFCC">
                  <a:alpha val="98000"/>
                </a:srgbClr>
              </a:gs>
              <a:gs pos="100000">
                <a:srgbClr val="FFFFFF"/>
              </a:gs>
            </a:gsLst>
            <a:lin ang="5400000" scaled="1"/>
          </a:gradFill>
          <a:ln w="9525">
            <a:noFill/>
            <a:miter lim="800000"/>
            <a:headEnd/>
            <a:tailEnd/>
          </a:ln>
          <a:effectLst>
            <a:outerShdw dist="38100" dir="5400000" algn="t" rotWithShape="0">
              <a:srgbClr val="000000">
                <a:alpha val="39998"/>
              </a:srgbClr>
            </a:outerShdw>
          </a:effectLst>
        </p:spPr>
        <p:txBody>
          <a:bodyPr>
            <a:spAutoFit/>
          </a:bodyPr>
          <a:lstStyle/>
          <a:p>
            <a:pPr algn="ctr">
              <a:spcBef>
                <a:spcPct val="0"/>
              </a:spcBef>
              <a:buSzTx/>
              <a:buFontTx/>
              <a:buNone/>
              <a:defRPr/>
            </a:pPr>
            <a:r>
              <a:rPr lang="zh-CN" altLang="en-US" dirty="0">
                <a:solidFill>
                  <a:schemeClr val="tx2"/>
                </a:solidFill>
                <a:latin typeface="宋体" charset="-122"/>
              </a:rPr>
              <a:t>透过窗帘上的缝隙窥视</a:t>
            </a:r>
          </a:p>
        </p:txBody>
      </p:sp>
      <p:sp>
        <p:nvSpPr>
          <p:cNvPr id="12" name="TextBox 7"/>
          <p:cNvSpPr txBox="1">
            <a:spLocks noChangeArrowheads="1"/>
          </p:cNvSpPr>
          <p:nvPr/>
        </p:nvSpPr>
        <p:spPr bwMode="auto">
          <a:xfrm rot="21171454">
            <a:off x="3563938" y="5280025"/>
            <a:ext cx="2808287" cy="457200"/>
          </a:xfrm>
          <a:prstGeom prst="rect">
            <a:avLst/>
          </a:prstGeom>
          <a:gradFill rotWithShape="1">
            <a:gsLst>
              <a:gs pos="0">
                <a:srgbClr val="CCFFCC">
                  <a:alpha val="98000"/>
                </a:srgbClr>
              </a:gs>
              <a:gs pos="100000">
                <a:srgbClr val="FFFFFF"/>
              </a:gs>
            </a:gsLst>
            <a:lin ang="5400000" scaled="1"/>
          </a:gradFill>
          <a:ln w="9525">
            <a:noFill/>
            <a:miter lim="800000"/>
            <a:headEnd/>
            <a:tailEnd/>
          </a:ln>
          <a:effectLst>
            <a:outerShdw dist="38100" dir="5400000" algn="t" rotWithShape="0">
              <a:srgbClr val="000000">
                <a:alpha val="39998"/>
              </a:srgbClr>
            </a:outerShdw>
          </a:effectLst>
        </p:spPr>
        <p:txBody>
          <a:bodyPr>
            <a:spAutoFit/>
          </a:bodyPr>
          <a:lstStyle/>
          <a:p>
            <a:pPr algn="ctr">
              <a:spcBef>
                <a:spcPct val="0"/>
              </a:spcBef>
              <a:buSzTx/>
              <a:buFontTx/>
              <a:buNone/>
              <a:defRPr/>
            </a:pPr>
            <a:r>
              <a:rPr lang="zh-CN" altLang="en-US" dirty="0">
                <a:solidFill>
                  <a:schemeClr val="tx2"/>
                </a:solidFill>
                <a:latin typeface="宋体" charset="-122"/>
              </a:rPr>
              <a:t>缩小贫富差距</a:t>
            </a:r>
          </a:p>
        </p:txBody>
      </p:sp>
      <p:sp>
        <p:nvSpPr>
          <p:cNvPr id="13" name="TextBox 31"/>
          <p:cNvSpPr txBox="1">
            <a:spLocks noChangeArrowheads="1"/>
          </p:cNvSpPr>
          <p:nvPr/>
        </p:nvSpPr>
        <p:spPr bwMode="auto">
          <a:xfrm rot="514358">
            <a:off x="7019925" y="5424488"/>
            <a:ext cx="1249363" cy="457200"/>
          </a:xfrm>
          <a:prstGeom prst="rect">
            <a:avLst/>
          </a:prstGeom>
          <a:gradFill rotWithShape="1">
            <a:gsLst>
              <a:gs pos="0">
                <a:srgbClr val="CCFFCC">
                  <a:alpha val="98000"/>
                </a:srgbClr>
              </a:gs>
              <a:gs pos="100000">
                <a:srgbClr val="FFFFFF"/>
              </a:gs>
            </a:gsLst>
            <a:lin ang="5400000" scaled="1"/>
          </a:gradFill>
          <a:ln w="9525">
            <a:noFill/>
            <a:miter lim="800000"/>
            <a:headEnd/>
            <a:tailEnd/>
          </a:ln>
          <a:effectLst>
            <a:outerShdw dist="38100" dir="5400000" algn="t" rotWithShape="0">
              <a:srgbClr val="000000">
                <a:alpha val="39998"/>
              </a:srgbClr>
            </a:outerShdw>
          </a:effectLst>
        </p:spPr>
        <p:txBody>
          <a:bodyPr>
            <a:spAutoFit/>
          </a:bodyPr>
          <a:lstStyle/>
          <a:p>
            <a:pPr algn="ctr">
              <a:spcBef>
                <a:spcPct val="0"/>
              </a:spcBef>
              <a:buSzTx/>
              <a:buFontTx/>
              <a:buNone/>
              <a:defRPr/>
            </a:pPr>
            <a:r>
              <a:rPr lang="zh-CN" altLang="en-US" dirty="0">
                <a:solidFill>
                  <a:schemeClr val="tx2"/>
                </a:solidFill>
                <a:latin typeface="宋体" charset="-122"/>
              </a:rPr>
              <a:t>代沟</a:t>
            </a:r>
          </a:p>
        </p:txBody>
      </p:sp>
      <p:pic>
        <p:nvPicPr>
          <p:cNvPr id="14"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2050" name="Picture 2"/>
          <p:cNvPicPr>
            <a:picLocks noChangeAspect="1" noChangeArrowheads="1"/>
          </p:cNvPicPr>
          <p:nvPr/>
        </p:nvPicPr>
        <p:blipFill>
          <a:blip r:embed="rId6"/>
          <a:srcRect/>
          <a:stretch>
            <a:fillRect/>
          </a:stretch>
        </p:blipFill>
        <p:spPr bwMode="auto">
          <a:xfrm>
            <a:off x="1104900" y="728663"/>
            <a:ext cx="723900" cy="333375"/>
          </a:xfrm>
          <a:prstGeom prst="rect">
            <a:avLst/>
          </a:prstGeom>
          <a:noFill/>
          <a:ln w="9525">
            <a:noFill/>
            <a:miter lim="800000"/>
            <a:headEnd/>
            <a:tailEnd/>
          </a:ln>
          <a:effectLst/>
        </p:spPr>
      </p:pic>
      <p:pic>
        <p:nvPicPr>
          <p:cNvPr id="15"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48" name="内容占位符 1"/>
          <p:cNvSpPr>
            <a:spLocks noGrp="1"/>
          </p:cNvSpPr>
          <p:nvPr>
            <p:ph idx="4294967295"/>
          </p:nvPr>
        </p:nvSpPr>
        <p:spPr bwMode="auto">
          <a:xfrm>
            <a:off x="182563" y="735013"/>
            <a:ext cx="8818562" cy="5884862"/>
          </a:xfrm>
          <a:prstGeom prst="rect">
            <a:avLst/>
          </a:prstGeom>
          <a:noFill/>
          <a:ln>
            <a:miter lim="800000"/>
            <a:headEnd/>
            <a:tailEnd/>
          </a:ln>
        </p:spPr>
        <p:txBody>
          <a:bodyPr/>
          <a:lstStyle/>
          <a:p>
            <a:pPr marL="0" indent="0" eaLnBrk="1" hangingPunct="1">
              <a:buSzPct val="120000"/>
              <a:buFont typeface="Wingdings" pitchFamily="2" charset="2"/>
              <a:buChar char="Ø"/>
              <a:tabLst>
                <a:tab pos="174625" algn="l"/>
              </a:tabLst>
            </a:pPr>
            <a:r>
              <a:rPr lang="en-US" altLang="zh-CN" b="1" dirty="0" smtClean="0">
                <a:solidFill>
                  <a:schemeClr val="accent6">
                    <a:lumMod val="50000"/>
                  </a:schemeClr>
                </a:solidFill>
              </a:rPr>
              <a:t>gap year   </a:t>
            </a:r>
            <a:r>
              <a:rPr lang="zh-CN" altLang="en-US" sz="2400" dirty="0" smtClean="0">
                <a:solidFill>
                  <a:srgbClr val="0070C0"/>
                </a:solidFill>
              </a:rPr>
              <a:t>间隔年</a:t>
            </a:r>
            <a:endParaRPr lang="en-US" altLang="zh-CN" sz="2400" dirty="0" smtClean="0">
              <a:solidFill>
                <a:srgbClr val="0070C0"/>
              </a:solidFill>
            </a:endParaRPr>
          </a:p>
          <a:p>
            <a:pPr marL="0" indent="0" algn="just" eaLnBrk="1" hangingPunct="1">
              <a:lnSpc>
                <a:spcPct val="100000"/>
              </a:lnSpc>
              <a:buSzPct val="120000"/>
              <a:buFont typeface="Arial" charset="0"/>
              <a:buNone/>
              <a:tabLst>
                <a:tab pos="174625" algn="l"/>
              </a:tabLst>
            </a:pPr>
            <a:r>
              <a:rPr lang="en-US" altLang="zh-CN" sz="2800" dirty="0" smtClean="0"/>
              <a:t>    Students sometimes take a </a:t>
            </a:r>
            <a:r>
              <a:rPr lang="en-US" altLang="zh-CN" sz="2800" b="1" dirty="0" smtClean="0"/>
              <a:t>gap year </a:t>
            </a:r>
            <a:r>
              <a:rPr lang="en-US" altLang="zh-CN" sz="2800" dirty="0" smtClean="0"/>
              <a:t>after leaving school and before going to university to widen their experience and, generally, to earn money. Some students choose a temporary job in a field related to what they intend to study (this helps their studies and improves their prospects for employment later). Other students travel around their country or to other countries to find out more about other cultures, learn another language, and gain experience of different aspects of  life.</a:t>
            </a:r>
          </a:p>
          <a:p>
            <a:pPr marL="179388" lvl="1" indent="342900" algn="dist" eaLnBrk="1" hangingPunct="1">
              <a:buSzPct val="50000"/>
              <a:buFont typeface="Wingdings" pitchFamily="2" charset="2"/>
              <a:buNone/>
              <a:tabLst>
                <a:tab pos="174625" algn="l"/>
              </a:tabLst>
            </a:pPr>
            <a:endParaRPr lang="zh-CN" altLang="en-US" dirty="0" smtClean="0"/>
          </a:p>
        </p:txBody>
      </p:sp>
      <p:pic>
        <p:nvPicPr>
          <p:cNvPr id="8"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49" y="649288"/>
            <a:ext cx="8778875" cy="6018212"/>
          </a:xfrm>
          <a:prstGeom prst="rect">
            <a:avLst/>
          </a:prstGeom>
          <a:noFill/>
          <a:ln>
            <a:miter lim="800000"/>
            <a:headEnd/>
            <a:tailEnd/>
          </a:ln>
        </p:spPr>
        <p:txBody>
          <a:bodyPr/>
          <a:lstStyle/>
          <a:p>
            <a:pPr marL="180975" indent="-179388" algn="just" eaLnBrk="1" hangingPunct="1">
              <a:buSzPct val="120000"/>
              <a:buFont typeface="Arial" charset="0"/>
              <a:buNone/>
            </a:pPr>
            <a:r>
              <a:rPr lang="en-US" altLang="zh-CN" sz="3200" b="1" dirty="0" smtClean="0"/>
              <a:t>impressive</a:t>
            </a:r>
            <a:r>
              <a:rPr lang="en-US" altLang="zh-CN" b="1" dirty="0" smtClean="0"/>
              <a:t>                      </a:t>
            </a:r>
            <a:r>
              <a:rPr lang="en-US" altLang="zh-CN" sz="2800" i="1" dirty="0" smtClean="0">
                <a:solidFill>
                  <a:srgbClr val="C00000"/>
                </a:solidFill>
              </a:rPr>
              <a:t>a.</a:t>
            </a:r>
            <a:r>
              <a:rPr lang="en-US" altLang="zh-CN" sz="2800" i="1" dirty="0" smtClean="0">
                <a:solidFill>
                  <a:srgbClr val="800000"/>
                </a:solidFill>
              </a:rPr>
              <a:t>   </a:t>
            </a:r>
            <a:r>
              <a:rPr lang="en-US" altLang="zh-CN" sz="2800" dirty="0" smtClean="0"/>
              <a:t>if </a:t>
            </a:r>
            <a:r>
              <a:rPr lang="en-US" altLang="zh-CN" sz="2800" dirty="0" err="1" smtClean="0"/>
              <a:t>sth</a:t>
            </a:r>
            <a:r>
              <a:rPr lang="en-US" altLang="zh-CN" sz="2800" dirty="0" smtClean="0"/>
              <a:t>. is impressive, you admire it, for example because it is very good, large, or shows great skill  </a:t>
            </a:r>
            <a:r>
              <a:rPr lang="zh-CN" altLang="en-US" sz="2400" dirty="0" smtClean="0">
                <a:solidFill>
                  <a:schemeClr val="hlink"/>
                </a:solidFill>
              </a:rPr>
              <a:t>令人钦佩的；令人印象深刻的</a:t>
            </a:r>
          </a:p>
          <a:p>
            <a:pPr eaLnBrk="1" hangingPunct="1">
              <a:buSzPct val="120000"/>
              <a:buFont typeface="Arial" charset="0"/>
              <a:buNone/>
            </a:pPr>
            <a:r>
              <a:rPr lang="en-US" altLang="zh-CN" sz="2800" i="1" dirty="0" smtClean="0"/>
              <a:t>e.g.</a:t>
            </a:r>
            <a:r>
              <a:rPr lang="en-US" altLang="zh-CN" sz="2800" dirty="0" smtClean="0"/>
              <a:t> </a:t>
            </a:r>
          </a:p>
          <a:p>
            <a:pPr eaLnBrk="1" hangingPunct="1">
              <a:buSzPct val="120000"/>
              <a:buFont typeface="Arial" charset="0"/>
              <a:buNone/>
            </a:pPr>
            <a:r>
              <a:rPr lang="en-US" altLang="zh-CN" sz="2800" dirty="0" smtClean="0"/>
              <a:t>1. It was an impressive list of achievements.</a:t>
            </a:r>
            <a:r>
              <a:rPr lang="en-US" altLang="zh-CN" dirty="0" smtClean="0"/>
              <a:t> </a:t>
            </a:r>
          </a:p>
          <a:p>
            <a:pPr eaLnBrk="1" hangingPunct="1">
              <a:buSzPct val="120000"/>
              <a:buFont typeface="Arial" charset="0"/>
              <a:buNone/>
            </a:pPr>
            <a:r>
              <a:rPr lang="zh-CN" altLang="en-US" sz="2400" dirty="0" smtClean="0">
                <a:solidFill>
                  <a:schemeClr val="hlink"/>
                </a:solidFill>
              </a:rPr>
              <a:t>     那是份给人印象深刻的成绩单。</a:t>
            </a:r>
            <a:endParaRPr lang="en-US" altLang="zh-CN" sz="2400" dirty="0" smtClean="0"/>
          </a:p>
          <a:p>
            <a:pPr eaLnBrk="1" hangingPunct="1">
              <a:buSzPct val="120000"/>
              <a:buFont typeface="Arial" charset="0"/>
              <a:buNone/>
            </a:pPr>
            <a:r>
              <a:rPr lang="en-US" altLang="zh-CN" sz="2800" dirty="0" smtClean="0"/>
              <a:t>2. His collection of paintings is the most impressive.</a:t>
            </a:r>
          </a:p>
          <a:p>
            <a:pPr eaLnBrk="1" hangingPunct="1">
              <a:buSzPct val="120000"/>
              <a:buFont typeface="Arial" charset="0"/>
              <a:buNone/>
            </a:pPr>
            <a:r>
              <a:rPr lang="zh-CN" altLang="en-US" sz="2800" dirty="0" smtClean="0"/>
              <a:t>    </a:t>
            </a:r>
            <a:r>
              <a:rPr lang="zh-CN" altLang="en-US" sz="2400" dirty="0" smtClean="0">
                <a:solidFill>
                  <a:schemeClr val="hlink"/>
                </a:solidFill>
              </a:rPr>
              <a:t>他的绘画收藏令人叹为观止。</a:t>
            </a:r>
          </a:p>
          <a:p>
            <a:pPr eaLnBrk="1" hangingPunct="1">
              <a:buSzPct val="120000"/>
              <a:buFont typeface="Arial" charset="0"/>
              <a:buNone/>
            </a:pPr>
            <a:r>
              <a:rPr lang="en-US" altLang="zh-CN" sz="2800" b="1" dirty="0" smtClean="0">
                <a:solidFill>
                  <a:schemeClr val="accent6">
                    <a:lumMod val="50000"/>
                  </a:schemeClr>
                </a:solidFill>
              </a:rPr>
              <a:t>Word family:</a:t>
            </a:r>
            <a:r>
              <a:rPr lang="en-US" altLang="zh-CN" b="1" dirty="0" smtClean="0">
                <a:solidFill>
                  <a:schemeClr val="accent6">
                    <a:lumMod val="50000"/>
                  </a:schemeClr>
                </a:solidFill>
              </a:rPr>
              <a:t>   </a:t>
            </a:r>
            <a:r>
              <a:rPr lang="en-US" altLang="zh-CN" sz="2800" b="1" dirty="0" smtClean="0"/>
              <a:t>impress</a:t>
            </a:r>
            <a:r>
              <a:rPr lang="en-US" altLang="zh-CN" sz="2800" dirty="0" smtClean="0">
                <a:solidFill>
                  <a:schemeClr val="folHlink"/>
                </a:solidFill>
              </a:rPr>
              <a:t>   </a:t>
            </a:r>
            <a:r>
              <a:rPr lang="en-US" altLang="zh-CN" sz="2800" i="1" dirty="0" smtClean="0">
                <a:solidFill>
                  <a:srgbClr val="C00000"/>
                </a:solidFill>
              </a:rPr>
              <a:t>v.</a:t>
            </a:r>
          </a:p>
          <a:p>
            <a:pPr eaLnBrk="1" hangingPunct="1">
              <a:buSzPct val="120000"/>
              <a:buFont typeface="Arial" charset="0"/>
              <a:buNone/>
            </a:pPr>
            <a:r>
              <a:rPr lang="zh-CN" altLang="en-US" sz="2400" dirty="0" smtClean="0"/>
              <a:t>                               </a:t>
            </a:r>
            <a:r>
              <a:rPr lang="en-US" altLang="zh-CN" sz="2800" b="1" dirty="0" smtClean="0"/>
              <a:t>impression   </a:t>
            </a:r>
            <a:r>
              <a:rPr lang="en-US" altLang="zh-CN" sz="2800" i="1" dirty="0" smtClean="0">
                <a:solidFill>
                  <a:srgbClr val="C00000"/>
                </a:solidFill>
              </a:rPr>
              <a:t>n.</a:t>
            </a:r>
            <a:endParaRPr lang="en-US" altLang="zh-CN" sz="2800" dirty="0" smtClean="0">
              <a:solidFill>
                <a:srgbClr val="C00000"/>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14338" name="Picture 2"/>
          <p:cNvPicPr>
            <a:picLocks noChangeAspect="1" noChangeArrowheads="1"/>
          </p:cNvPicPr>
          <p:nvPr/>
        </p:nvPicPr>
        <p:blipFill>
          <a:blip r:embed="rId6"/>
          <a:srcRect/>
          <a:stretch>
            <a:fillRect/>
          </a:stretch>
        </p:blipFill>
        <p:spPr bwMode="auto">
          <a:xfrm>
            <a:off x="2667000" y="719138"/>
            <a:ext cx="1352550" cy="35242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8">
                                            <p:txEl>
                                              <p:pRg st="7" end="7"/>
                                            </p:txEl>
                                          </p:spTgt>
                                        </p:tgtEl>
                                        <p:attrNameLst>
                                          <p:attrName>style.visibility</p:attrName>
                                        </p:attrNameLst>
                                      </p:cBhvr>
                                      <p:to>
                                        <p:strVal val="visible"/>
                                      </p:to>
                                    </p:set>
                                    <p:animEffect transition="in" filter="dissolve">
                                      <p:cBhvr>
                                        <p:cTn id="20" dur="500"/>
                                        <p:tgtEl>
                                          <p:spTgt spid="8">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75029" y="897147"/>
            <a:ext cx="8796443" cy="5796951"/>
          </a:xfrm>
          <a:prstGeom prst="rect">
            <a:avLst/>
          </a:prstGeom>
          <a:noFill/>
          <a:ln>
            <a:miter lim="800000"/>
            <a:headEnd/>
            <a:tailEnd/>
          </a:ln>
        </p:spPr>
        <p:txBody>
          <a:bodyPr/>
          <a:lstStyle/>
          <a:p>
            <a:pPr eaLnBrk="1" hangingPunct="1">
              <a:buSzPct val="120000"/>
              <a:buFont typeface="Arial" charset="0"/>
              <a:buNone/>
            </a:pPr>
            <a:r>
              <a:rPr lang="en-US" altLang="zh-CN" sz="2800" b="1" dirty="0" smtClean="0">
                <a:solidFill>
                  <a:schemeClr val="accent5">
                    <a:lumMod val="50000"/>
                  </a:schemeClr>
                </a:solidFill>
              </a:rPr>
              <a:t>3. Tense:</a:t>
            </a:r>
          </a:p>
          <a:p>
            <a:pPr eaLnBrk="1" hangingPunct="1">
              <a:buSzPct val="50000"/>
              <a:buFont typeface="Wingdings" pitchFamily="2" charset="2"/>
              <a:buNone/>
            </a:pPr>
            <a:r>
              <a:rPr lang="en-US" altLang="zh-CN" sz="2800" dirty="0" smtClean="0">
                <a:solidFill>
                  <a:schemeClr val="accent5">
                    <a:lumMod val="50000"/>
                  </a:schemeClr>
                </a:solidFill>
              </a:rPr>
              <a:t>     a.   Past tense;</a:t>
            </a:r>
          </a:p>
          <a:p>
            <a:pPr eaLnBrk="1" hangingPunct="1">
              <a:buSzPct val="50000"/>
              <a:buFont typeface="Wingdings" pitchFamily="2" charset="2"/>
              <a:buNone/>
            </a:pPr>
            <a:r>
              <a:rPr lang="en-US" altLang="zh-CN" sz="2800" dirty="0" smtClean="0">
                <a:solidFill>
                  <a:schemeClr val="accent5">
                    <a:lumMod val="50000"/>
                  </a:schemeClr>
                </a:solidFill>
              </a:rPr>
              <a:t>     b.   Present tense;</a:t>
            </a:r>
          </a:p>
          <a:p>
            <a:pPr eaLnBrk="1" hangingPunct="1">
              <a:buSzPct val="50000"/>
              <a:buFont typeface="Wingdings" pitchFamily="2" charset="2"/>
              <a:buNone/>
            </a:pPr>
            <a:r>
              <a:rPr lang="en-US" altLang="zh-CN" sz="2800" dirty="0" smtClean="0">
                <a:solidFill>
                  <a:schemeClr val="accent5">
                    <a:lumMod val="50000"/>
                  </a:schemeClr>
                </a:solidFill>
              </a:rPr>
              <a:t>     c.   Future tense.</a:t>
            </a:r>
          </a:p>
          <a:p>
            <a:pPr eaLnBrk="1" hangingPunct="1">
              <a:buSzPct val="50000"/>
              <a:buFont typeface="Wingdings" pitchFamily="2" charset="2"/>
              <a:buNone/>
            </a:pPr>
            <a:r>
              <a:rPr lang="en-US" altLang="zh-CN" sz="2800" b="1" dirty="0" smtClean="0">
                <a:solidFill>
                  <a:schemeClr val="accent5">
                    <a:lumMod val="50000"/>
                  </a:schemeClr>
                </a:solidFill>
              </a:rPr>
              <a:t>4. Order:</a:t>
            </a:r>
          </a:p>
          <a:p>
            <a:pPr eaLnBrk="1" hangingPunct="1">
              <a:buSzPct val="50000"/>
              <a:buFont typeface="Wingdings" pitchFamily="2" charset="2"/>
              <a:buNone/>
            </a:pPr>
            <a:r>
              <a:rPr lang="en-US" altLang="zh-CN" sz="2800" dirty="0" smtClean="0">
                <a:solidFill>
                  <a:schemeClr val="accent5">
                    <a:lumMod val="50000"/>
                  </a:schemeClr>
                </a:solidFill>
              </a:rPr>
              <a:t>    Write the diary in chronological order.</a:t>
            </a:r>
            <a:endParaRPr lang="en-US" altLang="zh-CN" dirty="0" smtClean="0">
              <a:solidFill>
                <a:schemeClr val="accent5">
                  <a:lumMod val="50000"/>
                </a:schemeClr>
              </a:solidFill>
            </a:endParaRPr>
          </a:p>
          <a:p>
            <a:pPr>
              <a:buNone/>
            </a:pPr>
            <a:r>
              <a:rPr lang="en-US" altLang="zh-CN" b="1" dirty="0" smtClean="0">
                <a:solidFill>
                  <a:schemeClr val="accent5">
                    <a:lumMod val="50000"/>
                  </a:schemeClr>
                </a:solidFill>
              </a:rPr>
              <a:t>5. Style</a:t>
            </a:r>
          </a:p>
          <a:p>
            <a:pPr marL="354013" indent="-352425" algn="just">
              <a:buNone/>
            </a:pPr>
            <a:r>
              <a:rPr lang="en-US" altLang="zh-CN" dirty="0" smtClean="0">
                <a:solidFill>
                  <a:schemeClr val="accent5">
                    <a:lumMod val="50000"/>
                  </a:schemeClr>
                </a:solidFill>
              </a:rPr>
              <a:t>    Casual and informal: express a personal viewpoint with reactions, reflections and feelings.</a:t>
            </a:r>
          </a:p>
          <a:p>
            <a:pPr eaLnBrk="1" hangingPunct="1">
              <a:buSzPct val="50000"/>
              <a:buFont typeface="Wingdings" pitchFamily="2" charset="2"/>
              <a:buNone/>
            </a:pPr>
            <a:endParaRPr lang="en-US" altLang="zh-CN" sz="2800" dirty="0" smtClean="0"/>
          </a:p>
          <a:p>
            <a:pPr eaLnBrk="1" hangingPunct="1">
              <a:buSzPct val="120000"/>
              <a:buFont typeface="Arial" charset="0"/>
              <a:buNone/>
            </a:pPr>
            <a:endParaRPr lang="zh-CN" altLang="en-US" dirty="0" smtClean="0"/>
          </a:p>
        </p:txBody>
      </p:sp>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7" name="图片 9" descr="END"/>
          <p:cNvPicPr>
            <a:picLocks noChangeAspect="1" noChangeArrowheads="1"/>
          </p:cNvPicPr>
          <p:nvPr/>
        </p:nvPicPr>
        <p:blipFill>
          <a:blip r:embed="rId5"/>
          <a:srcRect/>
          <a:stretch>
            <a:fillRect/>
          </a:stretch>
        </p:blipFill>
        <p:spPr bwMode="auto">
          <a:xfrm>
            <a:off x="8371019" y="6333761"/>
            <a:ext cx="476250" cy="225425"/>
          </a:xfrm>
          <a:prstGeom prst="rect">
            <a:avLst/>
          </a:prstGeom>
          <a:noFill/>
          <a:ln w="9525">
            <a:noFill/>
            <a:miter lim="800000"/>
            <a:headEnd/>
            <a:tailEnd/>
          </a:ln>
        </p:spPr>
      </p:pic>
      <p:pic>
        <p:nvPicPr>
          <p:cNvPr id="8"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dissolv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dissolv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dissolv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dissolv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73038" y="658813"/>
            <a:ext cx="8818562" cy="6008687"/>
          </a:xfrm>
          <a:prstGeom prst="rect">
            <a:avLst/>
          </a:prstGeom>
          <a:noFill/>
          <a:ln>
            <a:miter lim="800000"/>
            <a:headEnd/>
            <a:tailEnd/>
          </a:ln>
        </p:spPr>
        <p:txBody>
          <a:bodyPr/>
          <a:lstStyle/>
          <a:p>
            <a:pPr marL="266700" indent="-266700" algn="just" eaLnBrk="1" hangingPunct="1">
              <a:lnSpc>
                <a:spcPct val="100000"/>
              </a:lnSpc>
              <a:spcBef>
                <a:spcPts val="0"/>
              </a:spcBef>
              <a:buSzPct val="120000"/>
              <a:buNone/>
              <a:tabLst>
                <a:tab pos="266700" algn="l"/>
              </a:tabLst>
            </a:pPr>
            <a:r>
              <a:rPr lang="en-US" altLang="zh-CN" sz="3200" b="1" dirty="0" smtClean="0"/>
              <a:t>ignorant</a:t>
            </a:r>
            <a:r>
              <a:rPr lang="en-US" altLang="zh-CN" b="1" dirty="0" smtClean="0"/>
              <a:t>                     </a:t>
            </a:r>
            <a:r>
              <a:rPr lang="en-US" altLang="zh-CN" sz="2800" i="1" dirty="0" smtClean="0">
                <a:solidFill>
                  <a:srgbClr val="C00000"/>
                </a:solidFill>
              </a:rPr>
              <a:t>adj.</a:t>
            </a:r>
            <a:r>
              <a:rPr lang="en-US" altLang="zh-CN" dirty="0" smtClean="0">
                <a:solidFill>
                  <a:srgbClr val="C00000"/>
                </a:solidFill>
              </a:rPr>
              <a:t> </a:t>
            </a:r>
            <a:r>
              <a:rPr lang="en-US" dirty="0" smtClean="0"/>
              <a:t>(</a:t>
            </a:r>
            <a:r>
              <a:rPr lang="en-US" b="1" dirty="0" smtClean="0">
                <a:latin typeface="Times New Roman" pitchFamily="18" charset="0"/>
                <a:cs typeface="Times New Roman" pitchFamily="18" charset="0"/>
              </a:rPr>
              <a:t>~</a:t>
            </a:r>
            <a:r>
              <a:rPr lang="en-US" b="1" dirty="0" smtClean="0"/>
              <a:t> of</a:t>
            </a:r>
            <a:r>
              <a:rPr lang="en-US" dirty="0" smtClean="0"/>
              <a:t>) not knowing </a:t>
            </a:r>
            <a:r>
              <a:rPr lang="en-US" dirty="0" err="1" smtClean="0"/>
              <a:t>sth</a:t>
            </a:r>
            <a:r>
              <a:rPr lang="en-US" dirty="0" smtClean="0"/>
              <a:t>. that you should know or need to know </a:t>
            </a:r>
            <a:r>
              <a:rPr lang="en-US" sz="2400" dirty="0" smtClean="0">
                <a:solidFill>
                  <a:srgbClr val="0070C0"/>
                </a:solidFill>
                <a:latin typeface="+mn-ea"/>
              </a:rPr>
              <a:t>无</a:t>
            </a:r>
            <a:r>
              <a:rPr lang="zh-CN" altLang="en-US" sz="2400" dirty="0" smtClean="0">
                <a:solidFill>
                  <a:srgbClr val="0070C0"/>
                </a:solidFill>
                <a:latin typeface="+mn-ea"/>
              </a:rPr>
              <a:t>知的；愚昧的；无学识的</a:t>
            </a:r>
          </a:p>
          <a:p>
            <a:pPr marL="266700" indent="-266700" eaLnBrk="1" hangingPunct="1">
              <a:lnSpc>
                <a:spcPct val="100000"/>
              </a:lnSpc>
              <a:spcBef>
                <a:spcPts val="0"/>
              </a:spcBef>
              <a:buSzPct val="60000"/>
              <a:buFont typeface="Wingdings" pitchFamily="2" charset="2"/>
              <a:buNone/>
              <a:tabLst>
                <a:tab pos="266700" algn="l"/>
              </a:tabLst>
            </a:pPr>
            <a:r>
              <a:rPr lang="en-US" altLang="zh-CN" sz="2800" i="1" dirty="0" smtClean="0"/>
              <a:t>e.g.</a:t>
            </a:r>
            <a:endParaRPr lang="en-US" altLang="zh-CN" sz="4000" i="1" dirty="0" smtClean="0"/>
          </a:p>
          <a:p>
            <a:pPr marL="398463" indent="-398463" algn="just">
              <a:lnSpc>
                <a:spcPct val="100000"/>
              </a:lnSpc>
              <a:spcBef>
                <a:spcPts val="0"/>
              </a:spcBef>
              <a:buSzPct val="120000"/>
              <a:buNone/>
              <a:tabLst>
                <a:tab pos="266700" algn="l"/>
              </a:tabLst>
            </a:pPr>
            <a:r>
              <a:rPr lang="en-US" altLang="zh-CN" sz="2800" dirty="0" smtClean="0"/>
              <a:t>1. </a:t>
            </a:r>
            <a:r>
              <a:rPr lang="en-US" altLang="zh-CN" spc="-150" dirty="0" smtClean="0"/>
              <a:t>There are many examples of mistranslations or inappropriate </a:t>
            </a:r>
            <a:r>
              <a:rPr lang="en-US" altLang="zh-CN" spc="-100" dirty="0" smtClean="0"/>
              <a:t>translations because the translators were ignorant of the cultural differences between languages.</a:t>
            </a:r>
          </a:p>
          <a:p>
            <a:pPr marL="354013" indent="-354013" algn="just">
              <a:lnSpc>
                <a:spcPct val="100000"/>
              </a:lnSpc>
              <a:spcBef>
                <a:spcPts val="0"/>
              </a:spcBef>
              <a:buSzPct val="120000"/>
              <a:buNone/>
              <a:tabLst>
                <a:tab pos="354013" algn="l"/>
              </a:tabLst>
            </a:pPr>
            <a:r>
              <a:rPr lang="zh-CN" altLang="en-US" sz="2400" dirty="0" smtClean="0">
                <a:solidFill>
                  <a:srgbClr val="0070C0"/>
                </a:solidFill>
                <a:latin typeface="+mn-ea"/>
              </a:rPr>
              <a:t>  很多时候，翻译者因不熟悉语言之间的文化差异而做出错误   或不妥的翻译。</a:t>
            </a:r>
            <a:endParaRPr lang="en-US" altLang="zh-CN" sz="2400" dirty="0" smtClean="0">
              <a:solidFill>
                <a:srgbClr val="0070C0"/>
              </a:solidFill>
              <a:latin typeface="+mn-ea"/>
            </a:endParaRPr>
          </a:p>
          <a:p>
            <a:pPr marL="368300" indent="-368300" algn="just">
              <a:lnSpc>
                <a:spcPct val="100000"/>
              </a:lnSpc>
              <a:spcBef>
                <a:spcPts val="0"/>
              </a:spcBef>
              <a:buSzPct val="120000"/>
              <a:buFontTx/>
              <a:buNone/>
              <a:tabLst>
                <a:tab pos="384175" algn="l"/>
              </a:tabLst>
            </a:pPr>
            <a:r>
              <a:rPr lang="en-US" altLang="zh-CN" sz="2800" dirty="0" smtClean="0"/>
              <a:t>2. Being ignorant of the law is not accepted as an excuse for   breaking the law</a:t>
            </a:r>
            <a:r>
              <a:rPr lang="en-US" altLang="zh-CN" sz="2000" b="1" dirty="0" smtClean="0">
                <a:solidFill>
                  <a:schemeClr val="accent6">
                    <a:lumMod val="50000"/>
                  </a:schemeClr>
                </a:solidFill>
              </a:rPr>
              <a:t>.  </a:t>
            </a:r>
            <a:r>
              <a:rPr lang="en-US" altLang="zh-CN" sz="2400" b="1" dirty="0" smtClean="0">
                <a:solidFill>
                  <a:schemeClr val="accent6">
                    <a:lumMod val="50000"/>
                  </a:schemeClr>
                </a:solidFill>
              </a:rPr>
              <a:t>(CET4-2005-12)</a:t>
            </a:r>
            <a:endParaRPr lang="en-US" altLang="zh-CN" sz="2000" b="1" dirty="0" smtClean="0">
              <a:solidFill>
                <a:schemeClr val="accent6">
                  <a:lumMod val="50000"/>
                </a:schemeClr>
              </a:solidFill>
            </a:endParaRPr>
          </a:p>
          <a:p>
            <a:pPr marL="354013" indent="-354013" algn="just">
              <a:lnSpc>
                <a:spcPct val="100000"/>
              </a:lnSpc>
              <a:spcBef>
                <a:spcPts val="0"/>
              </a:spcBef>
              <a:buSzPct val="120000"/>
              <a:buFontTx/>
              <a:buNone/>
              <a:tabLst>
                <a:tab pos="266700" algn="l"/>
              </a:tabLst>
            </a:pPr>
            <a:r>
              <a:rPr lang="en-US" altLang="zh-CN" sz="2400" dirty="0" smtClean="0">
                <a:solidFill>
                  <a:srgbClr val="0070C0"/>
                </a:solidFill>
              </a:rPr>
              <a:t>     </a:t>
            </a:r>
            <a:r>
              <a:rPr lang="zh-CN" altLang="en-US" sz="2400" dirty="0" smtClean="0">
                <a:solidFill>
                  <a:srgbClr val="0070C0"/>
                </a:solidFill>
              </a:rPr>
              <a:t>对法律的无知并不能视作违法的借口。</a:t>
            </a:r>
            <a:endParaRPr lang="en-US" altLang="zh-CN" sz="2400" dirty="0" smtClean="0">
              <a:solidFill>
                <a:srgbClr val="0070C0"/>
              </a:solidFill>
            </a:endParaRPr>
          </a:p>
          <a:p>
            <a:pPr marL="354013" indent="-354013" algn="just">
              <a:lnSpc>
                <a:spcPct val="100000"/>
              </a:lnSpc>
              <a:spcBef>
                <a:spcPts val="0"/>
              </a:spcBef>
              <a:buSzPct val="120000"/>
              <a:buFontTx/>
              <a:buNone/>
              <a:tabLst>
                <a:tab pos="266700" algn="l"/>
              </a:tabLst>
            </a:pPr>
            <a:endParaRPr lang="zh-CN" altLang="en-US" sz="2400" dirty="0" smtClean="0">
              <a:solidFill>
                <a:srgbClr val="0070C0"/>
              </a:solidFill>
            </a:endParaRPr>
          </a:p>
          <a:p>
            <a:pPr marL="449263" indent="-449263" algn="just">
              <a:lnSpc>
                <a:spcPct val="100000"/>
              </a:lnSpc>
              <a:spcBef>
                <a:spcPts val="0"/>
              </a:spcBef>
              <a:buSzPct val="120000"/>
              <a:buFontTx/>
              <a:buNone/>
              <a:tabLst>
                <a:tab pos="266700" algn="l"/>
              </a:tabLst>
            </a:pPr>
            <a:r>
              <a:rPr lang="en-US" altLang="zh-CN" sz="2800" b="1" dirty="0" smtClean="0">
                <a:solidFill>
                  <a:schemeClr val="accent6">
                    <a:lumMod val="50000"/>
                  </a:schemeClr>
                </a:solidFill>
              </a:rPr>
              <a:t>Word family:   </a:t>
            </a:r>
            <a:r>
              <a:rPr lang="en-US" altLang="zh-CN" b="1" dirty="0" smtClean="0"/>
              <a:t>ignorance</a:t>
            </a:r>
            <a:r>
              <a:rPr lang="en-US" altLang="zh-CN" dirty="0" smtClean="0"/>
              <a:t>  </a:t>
            </a:r>
            <a:r>
              <a:rPr lang="en-US" altLang="zh-CN" i="1" dirty="0" smtClean="0">
                <a:solidFill>
                  <a:srgbClr val="C00000"/>
                </a:solidFill>
              </a:rPr>
              <a:t>n.</a:t>
            </a:r>
            <a:r>
              <a:rPr lang="en-US" altLang="zh-CN" dirty="0" smtClean="0">
                <a:solidFill>
                  <a:srgbClr val="C00000"/>
                </a:solidFill>
              </a:rPr>
              <a:t>                 </a:t>
            </a:r>
            <a:r>
              <a:rPr lang="en-US" altLang="zh-CN" b="1" dirty="0" smtClean="0"/>
              <a:t>ignore</a:t>
            </a:r>
            <a:r>
              <a:rPr lang="en-US" altLang="zh-CN" dirty="0" smtClean="0"/>
              <a:t>  </a:t>
            </a:r>
            <a:r>
              <a:rPr lang="en-US" altLang="zh-CN" i="1" dirty="0" smtClean="0">
                <a:solidFill>
                  <a:srgbClr val="C00000"/>
                </a:solidFill>
              </a:rPr>
              <a:t>v.</a:t>
            </a:r>
            <a:r>
              <a:rPr lang="en-US" altLang="zh-CN" dirty="0" smtClean="0">
                <a:solidFill>
                  <a:srgbClr val="C00000"/>
                </a:solidFill>
              </a:rPr>
              <a:t>       </a:t>
            </a:r>
          </a:p>
          <a:p>
            <a:pPr marL="449263" indent="-449263" algn="just">
              <a:lnSpc>
                <a:spcPct val="100000"/>
              </a:lnSpc>
              <a:spcBef>
                <a:spcPts val="0"/>
              </a:spcBef>
              <a:buSzPct val="120000"/>
              <a:buFontTx/>
              <a:buNone/>
              <a:tabLst>
                <a:tab pos="266700" algn="l"/>
              </a:tabLst>
            </a:pPr>
            <a:r>
              <a:rPr lang="en-US" altLang="zh-CN" sz="2800" dirty="0" smtClean="0"/>
              <a:t>            </a:t>
            </a: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1026" name="Picture 2"/>
          <p:cNvPicPr>
            <a:picLocks noChangeAspect="1" noChangeArrowheads="1"/>
          </p:cNvPicPr>
          <p:nvPr/>
        </p:nvPicPr>
        <p:blipFill>
          <a:blip r:embed="rId6"/>
          <a:srcRect/>
          <a:stretch>
            <a:fillRect/>
          </a:stretch>
        </p:blipFill>
        <p:spPr bwMode="auto">
          <a:xfrm>
            <a:off x="1895475" y="776288"/>
            <a:ext cx="1295400" cy="35242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buSzPct val="120000"/>
              <a:buNone/>
            </a:pPr>
            <a:r>
              <a:rPr lang="en-US" sz="3200" b="1" dirty="0" smtClean="0"/>
              <a:t>concur                </a:t>
            </a:r>
            <a:r>
              <a:rPr lang="en-US" i="1" dirty="0" smtClean="0">
                <a:solidFill>
                  <a:srgbClr val="C00000"/>
                </a:solidFill>
              </a:rPr>
              <a:t>vi.</a:t>
            </a:r>
            <a:r>
              <a:rPr lang="en-US" sz="3200" i="1" dirty="0" smtClean="0"/>
              <a:t> </a:t>
            </a:r>
            <a:r>
              <a:rPr lang="en-US" dirty="0" smtClean="0"/>
              <a:t>(</a:t>
            </a:r>
            <a:r>
              <a:rPr lang="en-US" i="1" dirty="0" err="1" smtClean="0"/>
              <a:t>fml</a:t>
            </a:r>
            <a:r>
              <a:rPr lang="en-US" dirty="0" smtClean="0"/>
              <a:t>)</a:t>
            </a:r>
            <a:r>
              <a:rPr lang="zh-CN" altLang="en-US" dirty="0" smtClean="0"/>
              <a:t> </a:t>
            </a:r>
            <a:r>
              <a:rPr lang="en-US" dirty="0" smtClean="0"/>
              <a:t>agree with sb. or </a:t>
            </a:r>
            <a:r>
              <a:rPr lang="en-US" dirty="0" err="1" smtClean="0"/>
              <a:t>sth</a:t>
            </a:r>
            <a:r>
              <a:rPr lang="en-US" dirty="0" smtClean="0"/>
              <a:t>. </a:t>
            </a:r>
            <a:r>
              <a:rPr lang="en-US" sz="2400" dirty="0" smtClean="0">
                <a:solidFill>
                  <a:srgbClr val="0070C0"/>
                </a:solidFill>
                <a:latin typeface="+mn-ea"/>
              </a:rPr>
              <a:t>同</a:t>
            </a:r>
            <a:r>
              <a:rPr lang="zh-CN" altLang="en-US" sz="2400" dirty="0" smtClean="0">
                <a:solidFill>
                  <a:srgbClr val="0070C0"/>
                </a:solidFill>
                <a:latin typeface="+mn-ea"/>
              </a:rPr>
              <a:t>意；赞同</a:t>
            </a:r>
          </a:p>
          <a:p>
            <a:pPr algn="just" eaLnBrk="1" hangingPunct="1">
              <a:buSzPct val="120000"/>
              <a:buFont typeface="Arial" charset="0"/>
              <a:buNone/>
            </a:pPr>
            <a:r>
              <a:rPr lang="en-US" altLang="zh-CN" sz="2800" i="1" dirty="0" smtClean="0"/>
              <a:t>e.g. </a:t>
            </a:r>
          </a:p>
          <a:p>
            <a:pPr algn="just" eaLnBrk="1" hangingPunct="1">
              <a:buSzPct val="120000"/>
              <a:buNone/>
            </a:pPr>
            <a:r>
              <a:rPr lang="en-US" altLang="en-US" dirty="0" smtClean="0">
                <a:ea typeface="宋体" charset="-122"/>
              </a:rPr>
              <a:t>1. I concur absolutely with your decision.</a:t>
            </a:r>
            <a:endParaRPr lang="en-US" altLang="zh-CN" dirty="0" smtClean="0"/>
          </a:p>
          <a:p>
            <a:pPr algn="just" eaLnBrk="1" hangingPunct="1">
              <a:buSzPct val="120000"/>
              <a:buNone/>
            </a:pPr>
            <a:r>
              <a:rPr lang="zh-CN" altLang="en-US" sz="2400" dirty="0" smtClean="0">
                <a:solidFill>
                  <a:srgbClr val="0070C0"/>
                </a:solidFill>
              </a:rPr>
              <a:t>     我完全同意您的决定。</a:t>
            </a:r>
            <a:endParaRPr lang="en-US" altLang="zh-CN" sz="2400" dirty="0" smtClean="0">
              <a:solidFill>
                <a:srgbClr val="0070C0"/>
              </a:solidFill>
              <a:latin typeface="+mn-ea"/>
            </a:endParaRPr>
          </a:p>
          <a:p>
            <a:pPr marL="323850" indent="-322263" eaLnBrk="1" hangingPunct="1">
              <a:buSzPct val="120000"/>
              <a:buNone/>
            </a:pPr>
            <a:r>
              <a:rPr lang="en-US" altLang="zh-CN" dirty="0" smtClean="0"/>
              <a:t>2. I wonder if you will concur with the idea that money does not mean happiness</a:t>
            </a:r>
          </a:p>
          <a:p>
            <a:pPr algn="just" eaLnBrk="1" hangingPunct="1">
              <a:buSzPct val="120000"/>
              <a:buNone/>
            </a:pPr>
            <a:r>
              <a:rPr lang="zh-CN" altLang="en-US" sz="2400" dirty="0" smtClean="0">
                <a:solidFill>
                  <a:srgbClr val="0070C0"/>
                </a:solidFill>
                <a:latin typeface="+mn-ea"/>
              </a:rPr>
              <a:t>  不知您是否同意金钱并不是幸福。</a:t>
            </a:r>
            <a:endParaRPr lang="en-US" altLang="zh-CN" sz="2400" dirty="0" smtClean="0">
              <a:solidFill>
                <a:srgbClr val="0070C0"/>
              </a:solidFill>
              <a:latin typeface="+mn-ea"/>
            </a:endParaRPr>
          </a:p>
          <a:p>
            <a:pPr algn="just" eaLnBrk="1" hangingPunct="1">
              <a:buSzPct val="120000"/>
              <a:buNone/>
            </a:pPr>
            <a:r>
              <a:rPr lang="en-US" dirty="0" smtClean="0"/>
              <a:t>3. The brothers rarely concur on any issues.</a:t>
            </a:r>
          </a:p>
          <a:p>
            <a:pPr algn="just" eaLnBrk="1" hangingPunct="1">
              <a:buSzPct val="120000"/>
              <a:buNone/>
            </a:pPr>
            <a:r>
              <a:rPr lang="zh-CN" altLang="en-US" sz="2400" dirty="0" smtClean="0">
                <a:solidFill>
                  <a:srgbClr val="0070C0"/>
                </a:solidFill>
                <a:latin typeface="+mn-ea"/>
              </a:rPr>
              <a:t>  他们兄弟在任何问题上都很少有一致的意见。</a:t>
            </a:r>
            <a:endParaRPr lang="en-US" sz="2400" dirty="0" smtClean="0">
              <a:solidFill>
                <a:srgbClr val="0070C0"/>
              </a:solidFill>
              <a:latin typeface="+mn-ea"/>
            </a:endParaRPr>
          </a:p>
          <a:p>
            <a:pPr algn="just" eaLnBrk="1" hangingPunct="1">
              <a:buSzPct val="120000"/>
              <a:buNone/>
            </a:pPr>
            <a:r>
              <a:rPr lang="en-US" altLang="zh-CN" b="1" dirty="0" smtClean="0">
                <a:solidFill>
                  <a:schemeClr val="accent6">
                    <a:lumMod val="50000"/>
                  </a:schemeClr>
                </a:solidFill>
              </a:rPr>
              <a:t>Word family:  </a:t>
            </a:r>
            <a:r>
              <a:rPr lang="en-US" altLang="zh-CN" b="1" dirty="0" smtClean="0"/>
              <a:t>concurrence</a:t>
            </a:r>
            <a:r>
              <a:rPr lang="en-US" altLang="zh-CN" dirty="0" smtClean="0"/>
              <a:t>   </a:t>
            </a:r>
            <a:r>
              <a:rPr lang="en-US" altLang="zh-CN" i="1" dirty="0" smtClean="0">
                <a:solidFill>
                  <a:srgbClr val="C00000"/>
                </a:solidFill>
              </a:rPr>
              <a:t>n. </a:t>
            </a:r>
            <a:r>
              <a:rPr lang="zh-CN" altLang="en-US" i="1" dirty="0" smtClean="0">
                <a:solidFill>
                  <a:srgbClr val="C00000"/>
                </a:solidFill>
              </a:rPr>
              <a:t>    </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2050" name="Picture 2"/>
          <p:cNvPicPr>
            <a:picLocks noChangeAspect="1" noChangeArrowheads="1"/>
          </p:cNvPicPr>
          <p:nvPr/>
        </p:nvPicPr>
        <p:blipFill>
          <a:blip r:embed="rId6"/>
          <a:srcRect/>
          <a:stretch>
            <a:fillRect/>
          </a:stretch>
        </p:blipFill>
        <p:spPr bwMode="auto">
          <a:xfrm>
            <a:off x="1638300" y="747713"/>
            <a:ext cx="1085850" cy="29527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dissolve">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2563" y="658813"/>
            <a:ext cx="8780462" cy="5989637"/>
          </a:xfrm>
          <a:prstGeom prst="rect">
            <a:avLst/>
          </a:prstGeom>
          <a:noFill/>
          <a:ln>
            <a:miter lim="800000"/>
            <a:headEnd/>
            <a:tailEnd/>
          </a:ln>
        </p:spPr>
        <p:txBody>
          <a:bodyPr/>
          <a:lstStyle/>
          <a:p>
            <a:pPr eaLnBrk="1" hangingPunct="1">
              <a:buSzPct val="120000"/>
              <a:buFont typeface="Arial" charset="0"/>
              <a:buNone/>
            </a:pPr>
            <a:r>
              <a:rPr lang="en-US" altLang="zh-CN" sz="3200" b="1" dirty="0" smtClean="0"/>
              <a:t>ballroom</a:t>
            </a:r>
            <a:r>
              <a:rPr lang="en-US" altLang="zh-CN" b="1" dirty="0" smtClean="0"/>
              <a:t> </a:t>
            </a:r>
            <a:r>
              <a:rPr lang="en-US" altLang="zh-CN" dirty="0" smtClean="0"/>
              <a:t>             </a:t>
            </a:r>
            <a:r>
              <a:rPr lang="en-US" altLang="zh-CN" b="1" dirty="0" smtClean="0"/>
              <a:t>            </a:t>
            </a:r>
            <a:r>
              <a:rPr lang="en-US" altLang="zh-CN" sz="2800" i="1" dirty="0" smtClean="0">
                <a:solidFill>
                  <a:srgbClr val="C00000"/>
                </a:solidFill>
              </a:rPr>
              <a:t>n</a:t>
            </a:r>
            <a:r>
              <a:rPr lang="en-US" altLang="zh-CN" sz="2800" dirty="0" smtClean="0">
                <a:solidFill>
                  <a:srgbClr val="C00000"/>
                </a:solidFill>
              </a:rPr>
              <a:t>. [C]  </a:t>
            </a:r>
            <a:r>
              <a:rPr lang="en-US" altLang="zh-CN" sz="2800" dirty="0" smtClean="0"/>
              <a:t>a very large room used for dancing on formal occasions   </a:t>
            </a:r>
            <a:r>
              <a:rPr lang="zh-CN" altLang="en-US" sz="2400" dirty="0" smtClean="0">
                <a:solidFill>
                  <a:srgbClr val="0070C0"/>
                </a:solidFill>
              </a:rPr>
              <a:t>大舞厅；舞场</a:t>
            </a:r>
          </a:p>
          <a:p>
            <a:pPr eaLnBrk="1" hangingPunct="1">
              <a:buSzPct val="120000"/>
              <a:buNone/>
            </a:pPr>
            <a:r>
              <a:rPr lang="en-US" altLang="zh-CN" sz="2800" i="1" dirty="0" smtClean="0"/>
              <a:t>e.g</a:t>
            </a:r>
            <a:r>
              <a:rPr lang="en-US" altLang="zh-CN" i="1" dirty="0" smtClean="0"/>
              <a:t>. </a:t>
            </a:r>
          </a:p>
          <a:p>
            <a:pPr eaLnBrk="1" hangingPunct="1">
              <a:buSzPct val="120000"/>
              <a:buNone/>
            </a:pPr>
            <a:r>
              <a:rPr lang="en-US" altLang="zh-CN" dirty="0" smtClean="0"/>
              <a:t>1.</a:t>
            </a:r>
            <a:r>
              <a:rPr lang="en-US" altLang="zh-CN" i="1" dirty="0" smtClean="0"/>
              <a:t> </a:t>
            </a:r>
            <a:r>
              <a:rPr lang="en-US" altLang="zh-CN" dirty="0" smtClean="0"/>
              <a:t>Dancers wheeled gracefully on the ballroom floor.</a:t>
            </a:r>
          </a:p>
          <a:p>
            <a:pPr eaLnBrk="1" hangingPunct="1">
              <a:buSzPct val="120000"/>
              <a:buNone/>
            </a:pPr>
            <a:r>
              <a:rPr lang="zh-CN" altLang="en-US" sz="2400" dirty="0" smtClean="0">
                <a:solidFill>
                  <a:srgbClr val="0070C0"/>
                </a:solidFill>
                <a:latin typeface="+mn-ea"/>
              </a:rPr>
              <a:t>  舞蹈者在舞厅的地板上优雅地旋转。</a:t>
            </a:r>
            <a:endParaRPr lang="en-US" altLang="zh-CN" sz="2400" dirty="0" smtClean="0">
              <a:solidFill>
                <a:srgbClr val="0070C0"/>
              </a:solidFill>
              <a:latin typeface="+mn-ea"/>
            </a:endParaRPr>
          </a:p>
          <a:p>
            <a:pPr marL="354013" indent="-352425" eaLnBrk="1" hangingPunct="1">
              <a:buSzPct val="120000"/>
              <a:buNone/>
            </a:pPr>
            <a:r>
              <a:rPr lang="en-US" altLang="zh-CN" dirty="0" smtClean="0"/>
              <a:t>2. At eight o’clock the ballroom was a blaze of light and guests had begun to assemble.</a:t>
            </a:r>
          </a:p>
          <a:p>
            <a:pPr eaLnBrk="1" hangingPunct="1">
              <a:buSzPct val="120000"/>
              <a:buNone/>
            </a:pPr>
            <a:r>
              <a:rPr lang="en-US" altLang="zh-CN" sz="2400" dirty="0" smtClean="0">
                <a:solidFill>
                  <a:srgbClr val="0070C0"/>
                </a:solidFill>
                <a:latin typeface="+mn-ea"/>
              </a:rPr>
              <a:t>  8</a:t>
            </a:r>
            <a:r>
              <a:rPr lang="zh-CN" altLang="en-US" sz="2400" dirty="0" smtClean="0">
                <a:solidFill>
                  <a:srgbClr val="0070C0"/>
                </a:solidFill>
                <a:latin typeface="+mn-ea"/>
              </a:rPr>
              <a:t>点钟，舞会厅正灯火辉煌，客人们已开始聚集。</a:t>
            </a:r>
            <a:endParaRPr lang="en-US" altLang="zh-CN" sz="2400" i="1" dirty="0" smtClean="0">
              <a:solidFill>
                <a:srgbClr val="0070C0"/>
              </a:solidFill>
              <a:latin typeface="+mn-ea"/>
            </a:endParaRPr>
          </a:p>
          <a:p>
            <a:pPr eaLnBrk="1" hangingPunct="1">
              <a:buSzPct val="120000"/>
              <a:buNone/>
            </a:pPr>
            <a:r>
              <a:rPr lang="en-US" altLang="zh-CN" sz="2800" b="1" dirty="0" smtClean="0">
                <a:solidFill>
                  <a:schemeClr val="accent6">
                    <a:lumMod val="50000"/>
                  </a:schemeClr>
                </a:solidFill>
              </a:rPr>
              <a:t>See more about:   </a:t>
            </a:r>
            <a:r>
              <a:rPr lang="en-US" altLang="zh-CN" sz="2800" b="1" dirty="0" smtClean="0">
                <a:solidFill>
                  <a:schemeClr val="tx1">
                    <a:lumMod val="95000"/>
                    <a:lumOff val="5000"/>
                  </a:schemeClr>
                </a:solidFill>
              </a:rPr>
              <a:t>ballroom dancing   </a:t>
            </a:r>
            <a:r>
              <a:rPr lang="zh-CN" altLang="en-US" sz="2400" dirty="0" smtClean="0">
                <a:solidFill>
                  <a:schemeClr val="hlink"/>
                </a:solidFill>
              </a:rPr>
              <a:t>交谊舞；交际舞</a:t>
            </a:r>
          </a:p>
          <a:p>
            <a:pPr eaLnBrk="1" hangingPunct="1">
              <a:buSzPct val="120000"/>
              <a:buFont typeface="Arial" charset="0"/>
              <a:buNone/>
            </a:pPr>
            <a:endParaRPr lang="en-US" altLang="zh-CN" sz="2800" b="1" i="1" dirty="0" smtClean="0">
              <a:solidFill>
                <a:schemeClr val="tx1">
                  <a:lumMod val="95000"/>
                  <a:lumOff val="5000"/>
                </a:schemeClr>
              </a:solidFill>
            </a:endParaRPr>
          </a:p>
          <a:p>
            <a:pPr>
              <a:buSzPct val="120000"/>
              <a:buFontTx/>
              <a:buNone/>
            </a:pP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26" name="Picture 2"/>
          <p:cNvPicPr>
            <a:picLocks noChangeAspect="1" noChangeArrowheads="1"/>
          </p:cNvPicPr>
          <p:nvPr/>
        </p:nvPicPr>
        <p:blipFill>
          <a:blip r:embed="rId3"/>
          <a:srcRect/>
          <a:stretch>
            <a:fillRect/>
          </a:stretch>
        </p:blipFill>
        <p:spPr bwMode="auto">
          <a:xfrm>
            <a:off x="2143125" y="771525"/>
            <a:ext cx="1314450" cy="304800"/>
          </a:xfrm>
          <a:prstGeom prst="rect">
            <a:avLst/>
          </a:prstGeom>
          <a:noFill/>
          <a:ln w="9525">
            <a:noFill/>
            <a:miter lim="800000"/>
            <a:headEnd/>
            <a:tailEnd/>
          </a:ln>
          <a:effectLst/>
        </p:spPr>
      </p:pic>
      <p:pic>
        <p:nvPicPr>
          <p:cNvPr id="9"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11"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33350" y="647701"/>
            <a:ext cx="8839200" cy="6010274"/>
          </a:xfrm>
          <a:prstGeom prst="rect">
            <a:avLst/>
          </a:prstGeom>
          <a:noFill/>
          <a:ln>
            <a:miter lim="800000"/>
            <a:headEnd/>
            <a:tailEnd/>
          </a:ln>
        </p:spPr>
        <p:txBody>
          <a:bodyPr/>
          <a:lstStyle/>
          <a:p>
            <a:pPr marL="0" indent="0" eaLnBrk="1" hangingPunct="1">
              <a:buSzPct val="120000"/>
              <a:buFont typeface="Arial" charset="0"/>
              <a:buNone/>
            </a:pPr>
            <a:r>
              <a:rPr lang="en-US" altLang="zh-CN" b="1" dirty="0" smtClean="0">
                <a:solidFill>
                  <a:schemeClr val="hlink"/>
                </a:solidFill>
              </a:rPr>
              <a:t>           </a:t>
            </a:r>
          </a:p>
          <a:p>
            <a:pPr marL="0" indent="0" algn="just" eaLnBrk="1" hangingPunct="1">
              <a:buSzPct val="120000"/>
              <a:buFont typeface="Arial" charset="0"/>
              <a:buNone/>
            </a:pPr>
            <a:r>
              <a:rPr lang="en-US" altLang="zh-CN" b="1" dirty="0" smtClean="0">
                <a:solidFill>
                  <a:schemeClr val="hlink"/>
                </a:solidFill>
              </a:rPr>
              <a:t>     </a:t>
            </a:r>
            <a:r>
              <a:rPr lang="en-US" altLang="zh-CN" sz="2800" b="1" dirty="0" smtClean="0">
                <a:solidFill>
                  <a:schemeClr val="accent6">
                    <a:lumMod val="50000"/>
                  </a:schemeClr>
                </a:solidFill>
              </a:rPr>
              <a:t>Ballroom dancing</a:t>
            </a:r>
            <a:r>
              <a:rPr lang="en-US" altLang="zh-CN" sz="2800" dirty="0" smtClean="0">
                <a:solidFill>
                  <a:schemeClr val="accent6">
                    <a:lumMod val="50000"/>
                  </a:schemeClr>
                </a:solidFill>
              </a:rPr>
              <a:t> </a:t>
            </a:r>
            <a:r>
              <a:rPr lang="en-US" altLang="zh-CN" sz="2800" dirty="0" smtClean="0"/>
              <a:t>is a type of dancing done by a man and a woman together, often in a room where formal balls, or dances, take place.</a:t>
            </a:r>
          </a:p>
          <a:p>
            <a:pPr marL="0" indent="0" algn="just" eaLnBrk="1" hangingPunct="1">
              <a:buSzPct val="120000"/>
              <a:buFont typeface="Arial" charset="0"/>
              <a:buNone/>
            </a:pPr>
            <a:r>
              <a:rPr lang="en-US" altLang="zh-CN" sz="2800" dirty="0" smtClean="0"/>
              <a:t>     Ballroom dances include the waltz, the foxtrot and the tango. </a:t>
            </a:r>
          </a:p>
          <a:p>
            <a:pPr marL="0" indent="0" eaLnBrk="1" hangingPunct="1">
              <a:buSzPct val="120000"/>
              <a:buFont typeface="Arial" charset="0"/>
              <a:buNone/>
            </a:pPr>
            <a:r>
              <a:rPr lang="en-US" altLang="zh-CN" sz="2800" dirty="0" smtClean="0"/>
              <a:t>     Of course, there are other dances. Let’s watch…</a:t>
            </a: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pic>
        <p:nvPicPr>
          <p:cNvPr id="12" name="图片 7" descr="视频">
            <a:hlinkClick r:id="rId10" action="ppaction://hlinkfile"/>
          </p:cNvPr>
          <p:cNvPicPr>
            <a:picLocks noChangeAspect="1" noChangeArrowheads="1"/>
          </p:cNvPicPr>
          <p:nvPr/>
        </p:nvPicPr>
        <p:blipFill>
          <a:blip r:embed="rId11"/>
          <a:srcRect/>
          <a:stretch>
            <a:fillRect/>
          </a:stretch>
        </p:blipFill>
        <p:spPr bwMode="auto">
          <a:xfrm>
            <a:off x="168305" y="673160"/>
            <a:ext cx="442912" cy="517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dissolv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dissolve">
                                      <p:cBhvr>
                                        <p:cTn id="12" dur="500"/>
                                        <p:tgtEl>
                                          <p:spTgt spid="1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0975" y="658813"/>
            <a:ext cx="8791575" cy="6018212"/>
          </a:xfrm>
          <a:prstGeom prst="rect">
            <a:avLst/>
          </a:prstGeom>
          <a:noFill/>
          <a:ln>
            <a:miter lim="800000"/>
            <a:headEnd/>
            <a:tailEnd/>
          </a:ln>
        </p:spPr>
        <p:txBody>
          <a:bodyPr/>
          <a:lstStyle/>
          <a:p>
            <a:pPr algn="just" eaLnBrk="1" hangingPunct="1">
              <a:buSzPct val="120000"/>
              <a:buNone/>
            </a:pPr>
            <a:r>
              <a:rPr lang="en-US" altLang="zh-CN" sz="3200" b="1" dirty="0" smtClean="0"/>
              <a:t>dramatics</a:t>
            </a:r>
            <a:r>
              <a:rPr lang="en-US" altLang="zh-CN" b="1" dirty="0" smtClean="0"/>
              <a:t> </a:t>
            </a:r>
            <a:r>
              <a:rPr lang="en-US" altLang="zh-CN" dirty="0" smtClean="0"/>
              <a:t>             </a:t>
            </a:r>
            <a:r>
              <a:rPr lang="en-US" altLang="zh-CN" b="1" dirty="0" smtClean="0"/>
              <a:t>            </a:t>
            </a:r>
            <a:r>
              <a:rPr lang="en-US" altLang="zh-CN" sz="2800" i="1" dirty="0" smtClean="0">
                <a:solidFill>
                  <a:srgbClr val="C00000"/>
                </a:solidFill>
              </a:rPr>
              <a:t>n</a:t>
            </a:r>
            <a:r>
              <a:rPr lang="en-US" altLang="zh-CN" sz="2800" dirty="0" smtClean="0">
                <a:solidFill>
                  <a:srgbClr val="C00000"/>
                </a:solidFill>
              </a:rPr>
              <a:t>. [U] </a:t>
            </a:r>
            <a:r>
              <a:rPr lang="en-US" dirty="0" smtClean="0"/>
              <a:t>the activity of performing plays</a:t>
            </a:r>
            <a:r>
              <a:rPr lang="en-US" altLang="en-US" dirty="0" smtClean="0">
                <a:ea typeface="宋体" charset="-122"/>
              </a:rPr>
              <a:t> </a:t>
            </a:r>
            <a:r>
              <a:rPr lang="en-US" altLang="zh-CN" sz="2400" dirty="0" smtClean="0">
                <a:solidFill>
                  <a:srgbClr val="0070C0"/>
                </a:solidFill>
                <a:latin typeface="+mn-ea"/>
              </a:rPr>
              <a:t>戏</a:t>
            </a:r>
            <a:r>
              <a:rPr lang="zh-CN" altLang="en-US" sz="2400" dirty="0" smtClean="0">
                <a:solidFill>
                  <a:srgbClr val="0070C0"/>
                </a:solidFill>
                <a:latin typeface="+mn-ea"/>
              </a:rPr>
              <a:t>剧表演</a:t>
            </a:r>
            <a:endParaRPr lang="en-US" altLang="zh-CN" sz="2800" i="1" dirty="0" smtClean="0"/>
          </a:p>
          <a:p>
            <a:pPr>
              <a:buNone/>
            </a:pPr>
            <a:r>
              <a:rPr lang="en-US" altLang="zh-CN" sz="2800" i="1" dirty="0" smtClean="0"/>
              <a:t>e.g. </a:t>
            </a:r>
          </a:p>
          <a:p>
            <a:pPr marL="427038" indent="-425450" algn="just">
              <a:buNone/>
            </a:pPr>
            <a:r>
              <a:rPr lang="en-US" altLang="zh-CN" dirty="0" smtClean="0"/>
              <a:t>1. </a:t>
            </a:r>
            <a:r>
              <a:rPr lang="en-US" altLang="zh-CN" sz="2800" dirty="0" smtClean="0"/>
              <a:t>Jack, a college student of medicine, is interested </a:t>
            </a:r>
            <a:r>
              <a:rPr lang="en-US" altLang="zh-CN" dirty="0" smtClean="0"/>
              <a:t>in  extracurricular dramatics.</a:t>
            </a:r>
          </a:p>
          <a:p>
            <a:pPr>
              <a:buNone/>
            </a:pPr>
            <a:r>
              <a:rPr lang="en-US" altLang="zh-CN" sz="2400" dirty="0" smtClean="0">
                <a:solidFill>
                  <a:srgbClr val="0070C0"/>
                </a:solidFill>
              </a:rPr>
              <a:t>      </a:t>
            </a:r>
            <a:r>
              <a:rPr lang="zh-CN" altLang="en-US" sz="2400" dirty="0" smtClean="0">
                <a:solidFill>
                  <a:srgbClr val="0070C0"/>
                </a:solidFill>
              </a:rPr>
              <a:t>杰克，一个学医的大学生，对课外戏剧表演活动很有兴趣。</a:t>
            </a:r>
            <a:endParaRPr lang="en-US" altLang="zh-CN" sz="2400" dirty="0" smtClean="0">
              <a:solidFill>
                <a:srgbClr val="0070C0"/>
              </a:solidFill>
            </a:endParaRPr>
          </a:p>
          <a:p>
            <a:pPr marL="442913" indent="-441325">
              <a:buNone/>
            </a:pPr>
            <a:r>
              <a:rPr lang="en-US" altLang="zh-CN" sz="2800" dirty="0" smtClean="0"/>
              <a:t>2.</a:t>
            </a:r>
            <a:r>
              <a:rPr lang="en-US" dirty="0" smtClean="0"/>
              <a:t>  He was then the president of the dramatics society in our university.</a:t>
            </a:r>
          </a:p>
          <a:p>
            <a:pPr>
              <a:buNone/>
            </a:pPr>
            <a:r>
              <a:rPr lang="zh-CN" altLang="en-US" dirty="0" smtClean="0"/>
              <a:t>     </a:t>
            </a:r>
            <a:r>
              <a:rPr lang="zh-CN" altLang="en-US" sz="2400" dirty="0" smtClean="0">
                <a:solidFill>
                  <a:srgbClr val="0070C0"/>
                </a:solidFill>
              </a:rPr>
              <a:t>他当时是我们大学戏剧协会的主席。</a:t>
            </a:r>
            <a:endParaRPr lang="en-US" altLang="zh-CN" sz="2400" dirty="0" smtClean="0">
              <a:solidFill>
                <a:srgbClr val="0070C0"/>
              </a:solidFill>
            </a:endParaRPr>
          </a:p>
          <a:p>
            <a:pPr>
              <a:buNone/>
            </a:pPr>
            <a:endParaRPr lang="en-US" altLang="zh-CN" sz="2800" b="1" dirty="0" smtClean="0">
              <a:solidFill>
                <a:schemeClr val="accent6">
                  <a:lumMod val="50000"/>
                </a:schemeClr>
              </a:solidFill>
            </a:endParaRPr>
          </a:p>
          <a:p>
            <a:pPr>
              <a:buNone/>
            </a:pPr>
            <a:r>
              <a:rPr lang="en-US" altLang="zh-CN" sz="2800" b="1" dirty="0" smtClean="0">
                <a:solidFill>
                  <a:schemeClr val="accent6">
                    <a:lumMod val="50000"/>
                  </a:schemeClr>
                </a:solidFill>
              </a:rPr>
              <a:t>Word family:</a:t>
            </a:r>
            <a:r>
              <a:rPr lang="en-US" altLang="zh-CN" sz="2800" dirty="0" smtClean="0"/>
              <a:t>    </a:t>
            </a:r>
            <a:r>
              <a:rPr lang="en-US" altLang="zh-CN" sz="2800" b="1" dirty="0" smtClean="0"/>
              <a:t>dramatic</a:t>
            </a:r>
            <a:r>
              <a:rPr lang="en-US" altLang="zh-CN" sz="2800" dirty="0" smtClean="0"/>
              <a:t>  </a:t>
            </a:r>
            <a:r>
              <a:rPr lang="en-US" altLang="zh-CN" sz="2800" i="1" dirty="0" smtClean="0">
                <a:solidFill>
                  <a:srgbClr val="C00000"/>
                </a:solidFill>
              </a:rPr>
              <a:t>a.         </a:t>
            </a:r>
            <a:r>
              <a:rPr lang="en-US" altLang="zh-CN" b="1" dirty="0" smtClean="0"/>
              <a:t>drama</a:t>
            </a:r>
            <a:r>
              <a:rPr lang="en-US" altLang="zh-CN" dirty="0" smtClean="0"/>
              <a:t>   </a:t>
            </a:r>
            <a:r>
              <a:rPr lang="en-US" altLang="zh-CN" i="1" dirty="0" smtClean="0">
                <a:solidFill>
                  <a:srgbClr val="C00000"/>
                </a:solidFill>
              </a:rPr>
              <a:t>n. </a:t>
            </a:r>
            <a:endParaRPr lang="en-US" altLang="zh-CN" sz="2800" i="1" dirty="0" smtClean="0">
              <a:solidFill>
                <a:srgbClr val="C00000"/>
              </a:solidFill>
            </a:endParaRPr>
          </a:p>
          <a:p>
            <a:pPr>
              <a:buNone/>
            </a:pPr>
            <a:r>
              <a:rPr lang="en-US" altLang="zh-CN" sz="2800" b="1" dirty="0" smtClean="0"/>
              <a:t>                            dramatize</a:t>
            </a:r>
            <a:r>
              <a:rPr lang="en-US" altLang="zh-CN" sz="2800" dirty="0" smtClean="0"/>
              <a:t>  </a:t>
            </a:r>
            <a:r>
              <a:rPr lang="en-US" altLang="zh-CN" sz="2800" dirty="0" smtClean="0">
                <a:solidFill>
                  <a:srgbClr val="C00000"/>
                </a:solidFill>
              </a:rPr>
              <a:t>v.</a:t>
            </a:r>
          </a:p>
          <a:p>
            <a:pPr>
              <a:buSzPct val="120000"/>
              <a:buFontTx/>
              <a:buNone/>
            </a:pP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3074" name="Picture 2"/>
          <p:cNvPicPr>
            <a:picLocks noChangeAspect="1" noChangeArrowheads="1"/>
          </p:cNvPicPr>
          <p:nvPr/>
        </p:nvPicPr>
        <p:blipFill>
          <a:blip r:embed="rId6"/>
          <a:srcRect/>
          <a:stretch>
            <a:fillRect/>
          </a:stretch>
        </p:blipFill>
        <p:spPr bwMode="auto">
          <a:xfrm>
            <a:off x="2305050" y="738188"/>
            <a:ext cx="1543050" cy="33337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dissolve">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9" name="内容占位符 1"/>
          <p:cNvSpPr>
            <a:spLocks noGrp="1"/>
          </p:cNvSpPr>
          <p:nvPr>
            <p:ph idx="4294967295"/>
          </p:nvPr>
        </p:nvSpPr>
        <p:spPr bwMode="auto">
          <a:xfrm>
            <a:off x="192088" y="639763"/>
            <a:ext cx="4999037" cy="6046787"/>
          </a:xfrm>
          <a:prstGeom prst="rect">
            <a:avLst/>
          </a:prstGeom>
          <a:noFill/>
          <a:ln>
            <a:miter lim="800000"/>
            <a:headEnd/>
            <a:tailEnd/>
          </a:ln>
        </p:spPr>
        <p:txBody>
          <a:bodyPr/>
          <a:lstStyle/>
          <a:p>
            <a:pPr algn="just" eaLnBrk="1" hangingPunct="1">
              <a:lnSpc>
                <a:spcPct val="100000"/>
              </a:lnSpc>
              <a:buSzPct val="120000"/>
              <a:buNone/>
            </a:pPr>
            <a:r>
              <a:rPr lang="en-US" altLang="zh-CN" sz="3200" b="1" dirty="0" smtClean="0"/>
              <a:t>choir</a:t>
            </a:r>
            <a:r>
              <a:rPr lang="en-US" altLang="zh-CN" b="1" dirty="0" smtClean="0"/>
              <a:t> </a:t>
            </a:r>
            <a:r>
              <a:rPr lang="en-US" altLang="zh-CN" dirty="0" smtClean="0"/>
              <a:t>               </a:t>
            </a:r>
            <a:r>
              <a:rPr lang="en-US" altLang="zh-CN" b="1" dirty="0" smtClean="0"/>
              <a:t> </a:t>
            </a:r>
            <a:r>
              <a:rPr lang="en-US" altLang="zh-CN" sz="2800" i="1" spc="-150" dirty="0" smtClean="0">
                <a:solidFill>
                  <a:srgbClr val="C00000"/>
                </a:solidFill>
              </a:rPr>
              <a:t>n</a:t>
            </a:r>
            <a:r>
              <a:rPr lang="en-US" altLang="zh-CN" sz="2800" spc="-150" dirty="0" smtClean="0">
                <a:solidFill>
                  <a:srgbClr val="C00000"/>
                </a:solidFill>
              </a:rPr>
              <a:t>. [C] </a:t>
            </a:r>
            <a:r>
              <a:rPr lang="en-US" spc="-150" dirty="0" smtClean="0"/>
              <a:t>a group of singers who perform together, for example in a church or school</a:t>
            </a:r>
            <a:r>
              <a:rPr lang="zh-CN" altLang="en-US" sz="2400" spc="-150" dirty="0" smtClean="0">
                <a:solidFill>
                  <a:schemeClr val="hlink"/>
                </a:solidFill>
              </a:rPr>
              <a:t>（学校的）合唱团；（教堂的）唱诗班</a:t>
            </a:r>
            <a:endParaRPr lang="en-US" altLang="zh-CN" sz="2400" spc="-150" dirty="0" smtClean="0">
              <a:solidFill>
                <a:schemeClr val="hlink"/>
              </a:solidFill>
            </a:endParaRPr>
          </a:p>
          <a:p>
            <a:pPr algn="just" eaLnBrk="1" hangingPunct="1">
              <a:lnSpc>
                <a:spcPct val="100000"/>
              </a:lnSpc>
              <a:buSzPct val="120000"/>
              <a:buNone/>
            </a:pPr>
            <a:r>
              <a:rPr lang="en-US" altLang="zh-CN" i="1" dirty="0" smtClean="0"/>
              <a:t>e.g</a:t>
            </a:r>
            <a:r>
              <a:rPr lang="en-US" altLang="zh-CN" dirty="0" smtClean="0"/>
              <a:t>. </a:t>
            </a:r>
          </a:p>
          <a:p>
            <a:pPr marL="309563" indent="-307975" eaLnBrk="1" hangingPunct="1">
              <a:lnSpc>
                <a:spcPct val="100000"/>
              </a:lnSpc>
              <a:buSzPct val="120000"/>
              <a:buNone/>
            </a:pPr>
            <a:r>
              <a:rPr lang="en-US" altLang="zh-CN" dirty="0" smtClean="0"/>
              <a:t>1. The choir was singing   distinctly out of tune in places.</a:t>
            </a:r>
          </a:p>
          <a:p>
            <a:pPr algn="just" eaLnBrk="1" hangingPunct="1">
              <a:lnSpc>
                <a:spcPct val="100000"/>
              </a:lnSpc>
              <a:buSzPct val="120000"/>
              <a:buNone/>
            </a:pPr>
            <a:r>
              <a:rPr lang="zh-CN" altLang="en-US" sz="2400" dirty="0" smtClean="0">
                <a:solidFill>
                  <a:srgbClr val="0070C0"/>
                </a:solidFill>
              </a:rPr>
              <a:t>     合唱团有些地方明显唱走调了。</a:t>
            </a:r>
            <a:endParaRPr lang="en-US" altLang="zh-CN" sz="2400" dirty="0" smtClean="0">
              <a:solidFill>
                <a:srgbClr val="0070C0"/>
              </a:solidFill>
            </a:endParaRPr>
          </a:p>
          <a:p>
            <a:pPr marL="384175" indent="-382588" algn="just" eaLnBrk="1" hangingPunct="1">
              <a:lnSpc>
                <a:spcPct val="100000"/>
              </a:lnSpc>
              <a:buSzPct val="120000"/>
              <a:buNone/>
            </a:pPr>
            <a:r>
              <a:rPr lang="en-US" altLang="zh-CN" dirty="0" smtClean="0"/>
              <a:t>2. Robert sings in a church choir every Sunday.</a:t>
            </a:r>
          </a:p>
          <a:p>
            <a:pPr marL="368300" indent="-366713" algn="just" eaLnBrk="1" hangingPunct="1">
              <a:lnSpc>
                <a:spcPct val="100000"/>
              </a:lnSpc>
              <a:buSzPct val="120000"/>
              <a:buNone/>
            </a:pPr>
            <a:r>
              <a:rPr lang="zh-CN" altLang="en-US" sz="2400" dirty="0" smtClean="0">
                <a:solidFill>
                  <a:srgbClr val="0070C0"/>
                </a:solidFill>
              </a:rPr>
              <a:t>     罗伯特每个礼拜天在教堂唱诗班唱歌。</a:t>
            </a:r>
          </a:p>
        </p:txBody>
      </p:sp>
      <p:pic>
        <p:nvPicPr>
          <p:cNvPr id="10" name="Picture 10" descr="choir"/>
          <p:cNvPicPr>
            <a:picLocks noChangeAspect="1" noChangeArrowheads="1"/>
          </p:cNvPicPr>
          <p:nvPr/>
        </p:nvPicPr>
        <p:blipFill>
          <a:blip r:embed="rId6"/>
          <a:srcRect/>
          <a:stretch>
            <a:fillRect/>
          </a:stretch>
        </p:blipFill>
        <p:spPr bwMode="auto">
          <a:xfrm>
            <a:off x="5994400" y="952500"/>
            <a:ext cx="2087563" cy="1963738"/>
          </a:xfrm>
          <a:prstGeom prst="rect">
            <a:avLst/>
          </a:prstGeom>
          <a:noFill/>
          <a:ln w="9525">
            <a:noFill/>
            <a:miter lim="800000"/>
            <a:headEnd/>
            <a:tailEnd/>
          </a:ln>
        </p:spPr>
      </p:pic>
      <p:pic>
        <p:nvPicPr>
          <p:cNvPr id="11" name="Picture 11" descr="Full%20Choir,%20Canons%20&amp;%20Prob"/>
          <p:cNvPicPr>
            <a:picLocks noChangeAspect="1" noChangeArrowheads="1"/>
          </p:cNvPicPr>
          <p:nvPr/>
        </p:nvPicPr>
        <p:blipFill>
          <a:blip r:embed="rId7" cstate="print"/>
          <a:srcRect/>
          <a:stretch>
            <a:fillRect/>
          </a:stretch>
        </p:blipFill>
        <p:spPr bwMode="auto">
          <a:xfrm>
            <a:off x="5229226" y="3081076"/>
            <a:ext cx="3743326" cy="2280527"/>
          </a:xfrm>
          <a:prstGeom prst="rect">
            <a:avLst/>
          </a:prstGeom>
          <a:noFill/>
          <a:ln w="9525">
            <a:noFill/>
            <a:miter lim="800000"/>
            <a:headEnd/>
            <a:tailEnd/>
          </a:ln>
        </p:spPr>
      </p:pic>
      <p:pic>
        <p:nvPicPr>
          <p:cNvPr id="4098" name="Picture 2"/>
          <p:cNvPicPr>
            <a:picLocks noChangeAspect="1" noChangeArrowheads="1"/>
          </p:cNvPicPr>
          <p:nvPr/>
        </p:nvPicPr>
        <p:blipFill>
          <a:blip r:embed="rId8"/>
          <a:srcRect/>
          <a:stretch>
            <a:fillRect/>
          </a:stretch>
        </p:blipFill>
        <p:spPr bwMode="auto">
          <a:xfrm>
            <a:off x="1557338" y="766763"/>
            <a:ext cx="962025" cy="314325"/>
          </a:xfrm>
          <a:prstGeom prst="rect">
            <a:avLst/>
          </a:prstGeom>
          <a:noFill/>
          <a:ln w="9525">
            <a:noFill/>
            <a:miter lim="800000"/>
            <a:headEnd/>
            <a:tailEnd/>
          </a:ln>
          <a:effectLst/>
        </p:spPr>
      </p:pic>
      <p:pic>
        <p:nvPicPr>
          <p:cNvPr id="12"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pic>
        <p:nvPicPr>
          <p:cNvPr id="13" name="图片 5" descr="Back">
            <a:hlinkClick r:id="rId11" action="ppaction://hlinksldjump"/>
          </p:cNvPr>
          <p:cNvPicPr>
            <a:picLocks noChangeAspect="1" noChangeArrowheads="1"/>
          </p:cNvPicPr>
          <p:nvPr/>
        </p:nvPicPr>
        <p:blipFill>
          <a:blip r:embed="rId12"/>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61462"/>
            <a:ext cx="8778875" cy="6027738"/>
          </a:xfrm>
          <a:prstGeom prst="rect">
            <a:avLst/>
          </a:prstGeom>
          <a:noFill/>
          <a:ln>
            <a:miter lim="800000"/>
            <a:headEnd/>
            <a:tailEnd/>
          </a:ln>
        </p:spPr>
        <p:txBody>
          <a:bodyPr/>
          <a:lstStyle/>
          <a:p>
            <a:pPr algn="just" eaLnBrk="1" hangingPunct="1">
              <a:lnSpc>
                <a:spcPct val="125000"/>
              </a:lnSpc>
              <a:buSzPct val="120000"/>
              <a:buNone/>
            </a:pPr>
            <a:r>
              <a:rPr lang="en-US" sz="3200" b="1" dirty="0" smtClean="0"/>
              <a:t>buddy                </a:t>
            </a:r>
            <a:r>
              <a:rPr lang="en-US" i="1" dirty="0" smtClean="0">
                <a:solidFill>
                  <a:srgbClr val="C00000"/>
                </a:solidFill>
              </a:rPr>
              <a:t>n</a:t>
            </a:r>
            <a:r>
              <a:rPr lang="en-US" dirty="0" smtClean="0">
                <a:solidFill>
                  <a:srgbClr val="C00000"/>
                </a:solidFill>
              </a:rPr>
              <a:t>. [C]</a:t>
            </a:r>
            <a:r>
              <a:rPr lang="en-US" sz="3200" i="1" dirty="0" smtClean="0"/>
              <a:t> </a:t>
            </a:r>
            <a:r>
              <a:rPr lang="en-US" dirty="0" smtClean="0"/>
              <a:t>(</a:t>
            </a:r>
            <a:r>
              <a:rPr lang="en-US" i="1" dirty="0" err="1" smtClean="0"/>
              <a:t>AmE</a:t>
            </a:r>
            <a:r>
              <a:rPr lang="en-US" dirty="0" smtClean="0"/>
              <a:t>)(</a:t>
            </a:r>
            <a:r>
              <a:rPr lang="en-US" i="1" dirty="0" err="1" smtClean="0"/>
              <a:t>infml</a:t>
            </a:r>
            <a:r>
              <a:rPr lang="en-US" dirty="0" smtClean="0"/>
              <a:t>)</a:t>
            </a:r>
            <a:r>
              <a:rPr lang="en-US" i="1" dirty="0" smtClean="0"/>
              <a:t> </a:t>
            </a:r>
            <a:r>
              <a:rPr lang="en-US" dirty="0" smtClean="0"/>
              <a:t>a friend</a:t>
            </a:r>
            <a:r>
              <a:rPr lang="en-US" altLang="zh-CN" dirty="0" smtClean="0"/>
              <a:t> </a:t>
            </a:r>
            <a:r>
              <a:rPr lang="zh-CN" altLang="en-US" sz="2400" dirty="0" smtClean="0">
                <a:solidFill>
                  <a:srgbClr val="0070C0"/>
                </a:solidFill>
              </a:rPr>
              <a:t>朋友</a:t>
            </a:r>
          </a:p>
          <a:p>
            <a:pPr algn="just" eaLnBrk="1" hangingPunct="1">
              <a:lnSpc>
                <a:spcPct val="125000"/>
              </a:lnSpc>
              <a:buSzPct val="120000"/>
              <a:buFont typeface="Arial" charset="0"/>
              <a:buNone/>
            </a:pPr>
            <a:r>
              <a:rPr lang="en-US" altLang="zh-CN" sz="2800" i="1" dirty="0" smtClean="0"/>
              <a:t>e.g. </a:t>
            </a:r>
          </a:p>
          <a:p>
            <a:pPr algn="just" eaLnBrk="1" hangingPunct="1">
              <a:lnSpc>
                <a:spcPct val="125000"/>
              </a:lnSpc>
              <a:buSzPct val="120000"/>
              <a:buNone/>
            </a:pPr>
            <a:r>
              <a:rPr lang="en-US" altLang="en-US" dirty="0" smtClean="0">
                <a:ea typeface="宋体" charset="-122"/>
              </a:rPr>
              <a:t>1. We are only Internet buddies.</a:t>
            </a:r>
            <a:endParaRPr lang="en-US" altLang="zh-CN" dirty="0" smtClean="0"/>
          </a:p>
          <a:p>
            <a:pPr algn="just" eaLnBrk="1" hangingPunct="1">
              <a:lnSpc>
                <a:spcPct val="125000"/>
              </a:lnSpc>
              <a:buSzPct val="120000"/>
              <a:buNone/>
            </a:pPr>
            <a:r>
              <a:rPr lang="zh-CN" altLang="en-US" sz="2400" dirty="0" smtClean="0">
                <a:solidFill>
                  <a:srgbClr val="0070C0"/>
                </a:solidFill>
              </a:rPr>
              <a:t>     我们只是网友。 </a:t>
            </a:r>
            <a:endParaRPr lang="en-US" altLang="zh-CN" sz="2400" dirty="0" smtClean="0">
              <a:solidFill>
                <a:srgbClr val="0070C0"/>
              </a:solidFill>
              <a:latin typeface="+mn-ea"/>
            </a:endParaRPr>
          </a:p>
          <a:p>
            <a:pPr marL="339725" indent="-338138" algn="just" eaLnBrk="1" hangingPunct="1">
              <a:lnSpc>
                <a:spcPct val="125000"/>
              </a:lnSpc>
              <a:buSzPct val="120000"/>
              <a:buNone/>
            </a:pPr>
            <a:r>
              <a:rPr lang="en-US" altLang="zh-CN" dirty="0" smtClean="0"/>
              <a:t>2. Jack and Tom have been bosom buddies since they were kids.</a:t>
            </a:r>
          </a:p>
          <a:p>
            <a:pPr algn="just" eaLnBrk="1" hangingPunct="1">
              <a:lnSpc>
                <a:spcPct val="125000"/>
              </a:lnSpc>
              <a:buSzPct val="120000"/>
              <a:buNone/>
            </a:pPr>
            <a:r>
              <a:rPr lang="zh-CN" altLang="en-US" sz="2400" dirty="0" smtClean="0">
                <a:solidFill>
                  <a:srgbClr val="0070C0"/>
                </a:solidFill>
                <a:latin typeface="+mn-ea"/>
              </a:rPr>
              <a:t>  杰克和汤姆从小就是情同手足的好兄弟</a:t>
            </a:r>
            <a:r>
              <a:rPr lang="en-US" altLang="zh-CN" sz="2400" dirty="0" smtClean="0">
                <a:solidFill>
                  <a:srgbClr val="0070C0"/>
                </a:solidFill>
                <a:latin typeface="+mn-ea"/>
              </a:rPr>
              <a:t>/</a:t>
            </a:r>
            <a:r>
              <a:rPr lang="zh-CN" altLang="en-US" sz="2400" dirty="0" smtClean="0">
                <a:solidFill>
                  <a:srgbClr val="0070C0"/>
                </a:solidFill>
                <a:latin typeface="+mn-ea"/>
              </a:rPr>
              <a:t>铁哥们。</a:t>
            </a:r>
            <a:endParaRPr lang="en-US" sz="2400" dirty="0" smtClean="0">
              <a:solidFill>
                <a:srgbClr val="0070C0"/>
              </a:solidFill>
              <a:latin typeface="+mn-ea"/>
            </a:endParaRPr>
          </a:p>
        </p:txBody>
      </p:sp>
      <p:pic>
        <p:nvPicPr>
          <p:cNvPr id="5122" name="Picture 2"/>
          <p:cNvPicPr>
            <a:picLocks noChangeAspect="1" noChangeArrowheads="1"/>
          </p:cNvPicPr>
          <p:nvPr/>
        </p:nvPicPr>
        <p:blipFill>
          <a:blip r:embed="rId6"/>
          <a:srcRect/>
          <a:stretch>
            <a:fillRect/>
          </a:stretch>
        </p:blipFill>
        <p:spPr bwMode="auto">
          <a:xfrm>
            <a:off x="1675737" y="904815"/>
            <a:ext cx="809625" cy="31432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buSzPct val="120000"/>
              <a:buNone/>
            </a:pPr>
            <a:r>
              <a:rPr lang="en-US" sz="3200" b="1" dirty="0" smtClean="0"/>
              <a:t>reassure                </a:t>
            </a:r>
            <a:r>
              <a:rPr lang="en-US" i="1" dirty="0" err="1" smtClean="0">
                <a:solidFill>
                  <a:srgbClr val="C00000"/>
                </a:solidFill>
              </a:rPr>
              <a:t>vt</a:t>
            </a:r>
            <a:r>
              <a:rPr lang="en-US" i="1" dirty="0" smtClean="0">
                <a:solidFill>
                  <a:srgbClr val="C00000"/>
                </a:solidFill>
              </a:rPr>
              <a:t>.</a:t>
            </a:r>
            <a:r>
              <a:rPr lang="en-US" sz="3200" i="1" dirty="0" smtClean="0"/>
              <a:t> </a:t>
            </a:r>
            <a:r>
              <a:rPr lang="en-US" dirty="0" smtClean="0"/>
              <a:t>make sb. feel less worried about </a:t>
            </a:r>
            <a:r>
              <a:rPr lang="en-US" dirty="0" err="1" smtClean="0"/>
              <a:t>sth</a:t>
            </a:r>
            <a:r>
              <a:rPr lang="en-US" dirty="0" smtClean="0"/>
              <a:t>. </a:t>
            </a:r>
            <a:r>
              <a:rPr lang="en-US" sz="2400" dirty="0" smtClean="0">
                <a:solidFill>
                  <a:srgbClr val="0070C0"/>
                </a:solidFill>
                <a:latin typeface="+mn-ea"/>
              </a:rPr>
              <a:t>使</a:t>
            </a:r>
            <a:r>
              <a:rPr lang="zh-CN" altLang="en-US" sz="2400" dirty="0" smtClean="0">
                <a:solidFill>
                  <a:srgbClr val="0070C0"/>
                </a:solidFill>
                <a:latin typeface="+mn-ea"/>
              </a:rPr>
              <a:t>放心；使安心</a:t>
            </a:r>
          </a:p>
          <a:p>
            <a:pPr algn="just" eaLnBrk="1" hangingPunct="1">
              <a:buSzPct val="120000"/>
              <a:buFont typeface="Arial" charset="0"/>
              <a:buNone/>
            </a:pPr>
            <a:r>
              <a:rPr lang="en-US" altLang="zh-CN" sz="2800" i="1" dirty="0" smtClean="0"/>
              <a:t>e.g. </a:t>
            </a:r>
          </a:p>
          <a:p>
            <a:pPr marL="368300" indent="-366713" algn="just" eaLnBrk="1" hangingPunct="1">
              <a:buSzPct val="120000"/>
              <a:buNone/>
            </a:pPr>
            <a:r>
              <a:rPr lang="en-US" altLang="en-US" dirty="0" smtClean="0">
                <a:ea typeface="宋体" charset="-122"/>
              </a:rPr>
              <a:t>1. The manager tried to reassure her that she would not lose her job.</a:t>
            </a:r>
            <a:endParaRPr lang="en-US" altLang="zh-CN" dirty="0" smtClean="0"/>
          </a:p>
          <a:p>
            <a:pPr algn="just" eaLnBrk="1" hangingPunct="1">
              <a:buSzPct val="120000"/>
              <a:buNone/>
            </a:pPr>
            <a:r>
              <a:rPr lang="zh-CN" altLang="en-US" sz="2400" dirty="0" smtClean="0">
                <a:solidFill>
                  <a:srgbClr val="0070C0"/>
                </a:solidFill>
              </a:rPr>
              <a:t>      经理试图让她放心，说她不会失业。</a:t>
            </a:r>
            <a:endParaRPr lang="en-US" altLang="zh-CN" sz="2400" dirty="0" smtClean="0">
              <a:solidFill>
                <a:srgbClr val="0070C0"/>
              </a:solidFill>
              <a:latin typeface="+mn-ea"/>
            </a:endParaRPr>
          </a:p>
          <a:p>
            <a:pPr marL="368300" indent="-366713" algn="just" eaLnBrk="1" hangingPunct="1">
              <a:buSzPct val="120000"/>
              <a:buNone/>
            </a:pPr>
            <a:r>
              <a:rPr lang="en-US" altLang="zh-CN" dirty="0" smtClean="0"/>
              <a:t>2. We went to the hospital to reassure ourselves about his  condition.</a:t>
            </a:r>
          </a:p>
          <a:p>
            <a:pPr algn="just" eaLnBrk="1" hangingPunct="1">
              <a:buSzPct val="120000"/>
              <a:buNone/>
            </a:pPr>
            <a:r>
              <a:rPr lang="zh-CN" altLang="en-US" sz="2400" dirty="0" smtClean="0">
                <a:solidFill>
                  <a:srgbClr val="0070C0"/>
                </a:solidFill>
                <a:latin typeface="+mn-ea"/>
              </a:rPr>
              <a:t>   我们去医院查明他的病情以使我们安心。</a:t>
            </a:r>
            <a:endParaRPr lang="en-US" altLang="zh-CN" sz="2400" dirty="0" smtClean="0">
              <a:solidFill>
                <a:srgbClr val="0070C0"/>
              </a:solidFill>
              <a:latin typeface="+mn-ea"/>
            </a:endParaRPr>
          </a:p>
          <a:p>
            <a:pPr algn="just" eaLnBrk="1" hangingPunct="1">
              <a:buSzPct val="120000"/>
              <a:buNone/>
            </a:pPr>
            <a:r>
              <a:rPr lang="en-US" altLang="zh-CN" dirty="0" smtClean="0"/>
              <a:t>3.  </a:t>
            </a:r>
            <a:r>
              <a:rPr lang="en-US" altLang="zh-CN" spc="-50" dirty="0" smtClean="0"/>
              <a:t>The salesman reassures me that the machine is safe to use.</a:t>
            </a:r>
            <a:r>
              <a:rPr lang="en-US" altLang="zh-CN" dirty="0" smtClean="0"/>
              <a:t> </a:t>
            </a:r>
          </a:p>
          <a:p>
            <a:pPr marL="384175" indent="-382588" algn="just" eaLnBrk="1" hangingPunct="1">
              <a:buSzPct val="120000"/>
              <a:buNone/>
            </a:pPr>
            <a:r>
              <a:rPr lang="zh-CN" altLang="en-US" sz="2400" dirty="0" smtClean="0">
                <a:solidFill>
                  <a:srgbClr val="0070C0"/>
                </a:solidFill>
              </a:rPr>
              <a:t>      销售员让我放心，这台机器是可以安全使用的</a:t>
            </a:r>
            <a:r>
              <a:rPr lang="zh-CN" altLang="en-US" dirty="0" smtClean="0"/>
              <a:t>。</a:t>
            </a:r>
            <a:endParaRPr lang="en-US" altLang="zh-CN" dirty="0" smtClean="0"/>
          </a:p>
          <a:p>
            <a:pPr algn="just" eaLnBrk="1" hangingPunct="1">
              <a:buSzPct val="120000"/>
              <a:buNone/>
            </a:pPr>
            <a:r>
              <a:rPr lang="en-US" altLang="zh-CN" b="1" dirty="0" smtClean="0">
                <a:solidFill>
                  <a:schemeClr val="accent6">
                    <a:lumMod val="50000"/>
                  </a:schemeClr>
                </a:solidFill>
              </a:rPr>
              <a:t>Word family:   </a:t>
            </a:r>
            <a:r>
              <a:rPr lang="en-US" altLang="zh-CN" b="1" dirty="0" smtClean="0"/>
              <a:t>reassurance</a:t>
            </a:r>
            <a:r>
              <a:rPr lang="en-US" altLang="zh-CN" dirty="0" smtClean="0"/>
              <a:t>    </a:t>
            </a:r>
            <a:r>
              <a:rPr lang="en-US" altLang="zh-CN" i="1" dirty="0" smtClean="0">
                <a:solidFill>
                  <a:srgbClr val="C00000"/>
                </a:solidFill>
              </a:rPr>
              <a:t>n. </a:t>
            </a:r>
            <a:r>
              <a:rPr lang="zh-CN" altLang="en-US" i="1" dirty="0" smtClean="0">
                <a:solidFill>
                  <a:srgbClr val="C00000"/>
                </a:solidFill>
              </a:rPr>
              <a:t>    </a:t>
            </a:r>
          </a:p>
        </p:txBody>
      </p:sp>
      <p:pic>
        <p:nvPicPr>
          <p:cNvPr id="6146" name="Picture 2"/>
          <p:cNvPicPr>
            <a:picLocks noChangeAspect="1" noChangeArrowheads="1"/>
          </p:cNvPicPr>
          <p:nvPr/>
        </p:nvPicPr>
        <p:blipFill>
          <a:blip r:embed="rId6"/>
          <a:srcRect/>
          <a:stretch>
            <a:fillRect/>
          </a:stretch>
        </p:blipFill>
        <p:spPr bwMode="auto">
          <a:xfrm>
            <a:off x="2062163" y="733425"/>
            <a:ext cx="1190625" cy="381000"/>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dissolve">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49287"/>
            <a:ext cx="8778875" cy="6027738"/>
          </a:xfrm>
          <a:prstGeom prst="rect">
            <a:avLst/>
          </a:prstGeom>
          <a:noFill/>
          <a:ln>
            <a:miter lim="800000"/>
            <a:headEnd/>
            <a:tailEnd/>
          </a:ln>
        </p:spPr>
        <p:txBody>
          <a:bodyPr/>
          <a:lstStyle/>
          <a:p>
            <a:pPr algn="just" eaLnBrk="1" hangingPunct="1">
              <a:buSzPct val="120000"/>
              <a:buNone/>
            </a:pPr>
            <a:r>
              <a:rPr lang="en-US" sz="3200" b="1" dirty="0" smtClean="0"/>
              <a:t>inordinately                    </a:t>
            </a:r>
            <a:r>
              <a:rPr lang="en-US" i="1" dirty="0" err="1" smtClean="0">
                <a:solidFill>
                  <a:srgbClr val="C00000"/>
                </a:solidFill>
              </a:rPr>
              <a:t>ad.</a:t>
            </a:r>
            <a:r>
              <a:rPr lang="en-US" sz="3200" i="1" dirty="0" smtClean="0"/>
              <a:t>  </a:t>
            </a:r>
            <a:r>
              <a:rPr lang="en-US" dirty="0" smtClean="0"/>
              <a:t>much more than you would usually expect: used for emphasizing how large </a:t>
            </a:r>
            <a:r>
              <a:rPr lang="en-US" dirty="0" err="1" smtClean="0"/>
              <a:t>sth</a:t>
            </a:r>
            <a:r>
              <a:rPr lang="en-US" dirty="0" smtClean="0"/>
              <a:t>. is or how much of </a:t>
            </a:r>
            <a:r>
              <a:rPr lang="en-US" dirty="0" err="1" smtClean="0"/>
              <a:t>sth</a:t>
            </a:r>
            <a:r>
              <a:rPr lang="en-US" dirty="0" smtClean="0"/>
              <a:t>. there is   </a:t>
            </a:r>
            <a:r>
              <a:rPr lang="en-US" sz="2400" dirty="0" smtClean="0">
                <a:solidFill>
                  <a:srgbClr val="0070C0"/>
                </a:solidFill>
                <a:latin typeface="+mn-ea"/>
              </a:rPr>
              <a:t>超</a:t>
            </a:r>
            <a:r>
              <a:rPr lang="zh-CN" altLang="en-US" sz="2400" dirty="0" smtClean="0">
                <a:solidFill>
                  <a:srgbClr val="0070C0"/>
                </a:solidFill>
                <a:latin typeface="+mn-ea"/>
              </a:rPr>
              <a:t>乎想象地；极度地</a:t>
            </a:r>
            <a:endParaRPr lang="zh-CN" altLang="en-US" sz="2400" dirty="0" smtClean="0">
              <a:solidFill>
                <a:srgbClr val="0070C0"/>
              </a:solidFill>
            </a:endParaRPr>
          </a:p>
          <a:p>
            <a:pPr algn="just" eaLnBrk="1" hangingPunct="1">
              <a:buSzPct val="120000"/>
              <a:buFont typeface="Arial" charset="0"/>
              <a:buNone/>
            </a:pPr>
            <a:r>
              <a:rPr lang="en-US" altLang="zh-CN" sz="2800" i="1" dirty="0" smtClean="0"/>
              <a:t>e.g. </a:t>
            </a:r>
          </a:p>
          <a:p>
            <a:pPr algn="just" eaLnBrk="1" hangingPunct="1">
              <a:buSzPct val="120000"/>
              <a:buNone/>
            </a:pPr>
            <a:r>
              <a:rPr lang="en-US" altLang="en-US" dirty="0" smtClean="0">
                <a:ea typeface="宋体" charset="-122"/>
              </a:rPr>
              <a:t>1. Actually he is inordinately fond of personal dictatorship, as if he would not look like a leader unless he were dictatorial.</a:t>
            </a:r>
            <a:endParaRPr lang="en-US" altLang="zh-CN" dirty="0" smtClean="0"/>
          </a:p>
          <a:p>
            <a:pPr algn="just" eaLnBrk="1" hangingPunct="1">
              <a:buSzPct val="120000"/>
              <a:buNone/>
            </a:pPr>
            <a:r>
              <a:rPr lang="zh-CN" altLang="en-US" sz="2400" dirty="0" smtClean="0">
                <a:solidFill>
                  <a:srgbClr val="0070C0"/>
                </a:solidFill>
              </a:rPr>
              <a:t>   他实际上十分爱好个人独裁，好象不独裁就不像一个领导者的样子。     </a:t>
            </a:r>
            <a:endParaRPr lang="en-US" altLang="zh-CN" sz="2400" dirty="0" smtClean="0">
              <a:solidFill>
                <a:srgbClr val="0070C0"/>
              </a:solidFill>
              <a:latin typeface="+mn-ea"/>
            </a:endParaRPr>
          </a:p>
          <a:p>
            <a:pPr algn="just" eaLnBrk="1" hangingPunct="1">
              <a:buSzPct val="120000"/>
              <a:buNone/>
            </a:pPr>
            <a:r>
              <a:rPr lang="en-US" altLang="zh-CN" dirty="0" smtClean="0"/>
              <a:t>2. Inordinately large doses in patients may cause death.</a:t>
            </a:r>
          </a:p>
          <a:p>
            <a:pPr algn="just" eaLnBrk="1" hangingPunct="1">
              <a:buSzPct val="120000"/>
              <a:buNone/>
            </a:pPr>
            <a:r>
              <a:rPr lang="zh-CN" altLang="en-US" sz="2400" dirty="0" smtClean="0">
                <a:solidFill>
                  <a:srgbClr val="0070C0"/>
                </a:solidFill>
                <a:latin typeface="+mn-ea"/>
              </a:rPr>
              <a:t>  用药量过大会导致患者死亡。</a:t>
            </a:r>
            <a:endParaRPr lang="en-US" dirty="0" smtClean="0"/>
          </a:p>
        </p:txBody>
      </p:sp>
      <p:pic>
        <p:nvPicPr>
          <p:cNvPr id="7170" name="Picture 2"/>
          <p:cNvPicPr>
            <a:picLocks noChangeAspect="1" noChangeArrowheads="1"/>
          </p:cNvPicPr>
          <p:nvPr/>
        </p:nvPicPr>
        <p:blipFill>
          <a:blip r:embed="rId6"/>
          <a:srcRect/>
          <a:stretch>
            <a:fillRect/>
          </a:stretch>
        </p:blipFill>
        <p:spPr bwMode="auto">
          <a:xfrm>
            <a:off x="2528888" y="738188"/>
            <a:ext cx="1552575" cy="333375"/>
          </a:xfrm>
          <a:prstGeom prst="rect">
            <a:avLst/>
          </a:prstGeom>
          <a:noFill/>
          <a:ln w="9525">
            <a:noFill/>
            <a:miter lim="800000"/>
            <a:headEnd/>
            <a:tailEnd/>
          </a:ln>
          <a:effectLst/>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90500" y="658813"/>
            <a:ext cx="8782050" cy="6027737"/>
          </a:xfrm>
          <a:prstGeom prst="rect">
            <a:avLst/>
          </a:prstGeom>
          <a:noFill/>
          <a:ln>
            <a:miter lim="800000"/>
            <a:headEnd/>
            <a:tailEnd/>
          </a:ln>
        </p:spPr>
        <p:txBody>
          <a:bodyPr/>
          <a:lstStyle/>
          <a:p>
            <a:pPr algn="just" eaLnBrk="1" hangingPunct="1">
              <a:lnSpc>
                <a:spcPct val="100000"/>
              </a:lnSpc>
              <a:buSzPct val="120000"/>
              <a:buNone/>
            </a:pPr>
            <a:r>
              <a:rPr lang="en-US" altLang="zh-CN" sz="3200" b="1" dirty="0" smtClean="0"/>
              <a:t>wardrobe</a:t>
            </a:r>
            <a:r>
              <a:rPr lang="en-US" altLang="zh-CN" b="1" dirty="0" smtClean="0"/>
              <a:t>  </a:t>
            </a:r>
            <a:r>
              <a:rPr lang="en-US" altLang="zh-CN" dirty="0" smtClean="0"/>
              <a:t>              </a:t>
            </a:r>
            <a:r>
              <a:rPr lang="en-US" altLang="zh-CN" i="1" dirty="0" smtClean="0"/>
              <a:t>          </a:t>
            </a:r>
            <a:r>
              <a:rPr lang="en-US" altLang="zh-CN" sz="2800" i="1" dirty="0" smtClean="0">
                <a:solidFill>
                  <a:srgbClr val="C00000"/>
                </a:solidFill>
              </a:rPr>
              <a:t>n</a:t>
            </a:r>
            <a:r>
              <a:rPr lang="en-US" altLang="zh-CN" sz="2800" dirty="0" smtClean="0">
                <a:solidFill>
                  <a:srgbClr val="C00000"/>
                </a:solidFill>
              </a:rPr>
              <a:t>. [C]   </a:t>
            </a:r>
            <a:r>
              <a:rPr lang="en-US" altLang="zh-CN" sz="2800" dirty="0" smtClean="0"/>
              <a:t>a large piece of furniture like a large cupboard where you can hang your clothes   </a:t>
            </a:r>
            <a:r>
              <a:rPr lang="zh-CN" altLang="en-US" sz="2400" dirty="0" smtClean="0">
                <a:solidFill>
                  <a:schemeClr val="hlink"/>
                </a:solidFill>
              </a:rPr>
              <a:t>衣柜；衣橱</a:t>
            </a:r>
            <a:endParaRPr lang="zh-CN" altLang="en-US" sz="2400" dirty="0" smtClean="0"/>
          </a:p>
          <a:p>
            <a:pPr eaLnBrk="1" hangingPunct="1">
              <a:lnSpc>
                <a:spcPct val="100000"/>
              </a:lnSpc>
              <a:spcBef>
                <a:spcPct val="50000"/>
              </a:spcBef>
              <a:buSzPct val="50000"/>
              <a:buFont typeface="Wingdings" pitchFamily="2" charset="2"/>
              <a:buNone/>
            </a:pPr>
            <a:r>
              <a:rPr lang="en-US" altLang="zh-CN" sz="2800" i="1" dirty="0" smtClean="0"/>
              <a:t>e.g. </a:t>
            </a:r>
          </a:p>
          <a:p>
            <a:pPr eaLnBrk="1" hangingPunct="1">
              <a:lnSpc>
                <a:spcPct val="100000"/>
              </a:lnSpc>
              <a:spcBef>
                <a:spcPct val="50000"/>
              </a:spcBef>
              <a:buSzPct val="50000"/>
              <a:buFont typeface="Wingdings" pitchFamily="2" charset="2"/>
              <a:buNone/>
            </a:pPr>
            <a:r>
              <a:rPr lang="en-US" altLang="zh-CN" dirty="0" smtClean="0"/>
              <a:t>1. </a:t>
            </a:r>
            <a:r>
              <a:rPr lang="en-US" altLang="zh-CN" sz="2800" dirty="0" smtClean="0"/>
              <a:t>Can you hang these shirts in the wardrobe, please?</a:t>
            </a:r>
            <a:endParaRPr lang="en-US" altLang="zh-CN" sz="2800" i="1" dirty="0" smtClean="0"/>
          </a:p>
          <a:p>
            <a:pPr eaLnBrk="1" hangingPunct="1">
              <a:lnSpc>
                <a:spcPct val="100000"/>
              </a:lnSpc>
              <a:buSzPct val="120000"/>
              <a:buFont typeface="Arial" charset="0"/>
              <a:buNone/>
            </a:pPr>
            <a:r>
              <a:rPr lang="zh-CN" altLang="en-US" sz="2400" dirty="0" smtClean="0">
                <a:solidFill>
                  <a:schemeClr val="hlink"/>
                </a:solidFill>
              </a:rPr>
              <a:t>     请你把这些衬衫挂到衣橱里去好吗？</a:t>
            </a:r>
            <a:endParaRPr lang="en-US" altLang="zh-CN" sz="2400" dirty="0" smtClean="0">
              <a:solidFill>
                <a:schemeClr val="hlink"/>
              </a:solidFill>
            </a:endParaRPr>
          </a:p>
          <a:p>
            <a:pPr eaLnBrk="1" hangingPunct="1">
              <a:lnSpc>
                <a:spcPct val="100000"/>
              </a:lnSpc>
              <a:buSzPct val="120000"/>
              <a:buNone/>
            </a:pPr>
            <a:r>
              <a:rPr lang="en-US" altLang="zh-CN" dirty="0" smtClean="0"/>
              <a:t>2. The wardrobe takes up too much space/room.</a:t>
            </a:r>
          </a:p>
          <a:p>
            <a:pPr marL="354013" lvl="1" indent="0" eaLnBrk="1" hangingPunct="1">
              <a:lnSpc>
                <a:spcPct val="100000"/>
              </a:lnSpc>
              <a:buSzPct val="50000"/>
              <a:buFont typeface="Wingdings" pitchFamily="2" charset="2"/>
              <a:buNone/>
            </a:pPr>
            <a:r>
              <a:rPr lang="zh-CN" altLang="en-US" dirty="0" smtClean="0">
                <a:solidFill>
                  <a:srgbClr val="0070C0"/>
                </a:solidFill>
                <a:latin typeface="+mn-ea"/>
              </a:rPr>
              <a:t>这衣橱太占地方了。</a:t>
            </a: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8194" name="Picture 2"/>
          <p:cNvPicPr>
            <a:picLocks noChangeAspect="1" noChangeArrowheads="1"/>
          </p:cNvPicPr>
          <p:nvPr/>
        </p:nvPicPr>
        <p:blipFill>
          <a:blip r:embed="rId6"/>
          <a:srcRect/>
          <a:stretch>
            <a:fillRect/>
          </a:stretch>
        </p:blipFill>
        <p:spPr bwMode="auto">
          <a:xfrm>
            <a:off x="2347913" y="795338"/>
            <a:ext cx="1438275" cy="352425"/>
          </a:xfrm>
          <a:prstGeom prst="rect">
            <a:avLst/>
          </a:prstGeom>
          <a:noFill/>
          <a:ln w="9525">
            <a:noFill/>
            <a:miter lim="800000"/>
            <a:headEnd/>
            <a:tailEnd/>
          </a:ln>
          <a:effectLst/>
        </p:spPr>
      </p:pic>
      <p:pic>
        <p:nvPicPr>
          <p:cNvPr id="10"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1"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52" name="图片 8" descr="音频">
            <a:hlinkClick r:id="rId3" action="ppaction://hlinkfile"/>
          </p:cNvPr>
          <p:cNvPicPr>
            <a:picLocks noChangeAspect="1" noChangeArrowheads="1"/>
          </p:cNvPicPr>
          <p:nvPr/>
        </p:nvPicPr>
        <p:blipFill>
          <a:blip r:embed="rId4"/>
          <a:srcRect/>
          <a:stretch>
            <a:fillRect/>
          </a:stretch>
        </p:blipFill>
        <p:spPr bwMode="auto">
          <a:xfrm>
            <a:off x="8486956" y="684752"/>
            <a:ext cx="476250" cy="533400"/>
          </a:xfrm>
          <a:prstGeom prst="rect">
            <a:avLst/>
          </a:prstGeom>
          <a:noFill/>
          <a:ln w="9525">
            <a:noFill/>
            <a:miter lim="800000"/>
            <a:headEnd/>
            <a:tailEnd/>
          </a:ln>
        </p:spPr>
      </p:pic>
      <p:pic>
        <p:nvPicPr>
          <p:cNvPr id="1027" name="Picture 3"/>
          <p:cNvPicPr>
            <a:picLocks noChangeAspect="1" noChangeArrowheads="1"/>
          </p:cNvPicPr>
          <p:nvPr/>
        </p:nvPicPr>
        <p:blipFill>
          <a:blip r:embed="rId5"/>
          <a:srcRect/>
          <a:stretch>
            <a:fillRect/>
          </a:stretch>
        </p:blipFill>
        <p:spPr bwMode="auto">
          <a:xfrm>
            <a:off x="718135" y="1895475"/>
            <a:ext cx="7707730" cy="4571999"/>
          </a:xfrm>
          <a:prstGeom prst="rect">
            <a:avLst/>
          </a:prstGeom>
          <a:noFill/>
          <a:ln w="9525">
            <a:noFill/>
            <a:miter lim="800000"/>
            <a:headEnd/>
            <a:tailEnd/>
          </a:ln>
          <a:effectLst/>
        </p:spPr>
      </p:pic>
      <p:sp>
        <p:nvSpPr>
          <p:cNvPr id="14" name="矩形 3"/>
          <p:cNvSpPr>
            <a:spLocks noChangeArrowheads="1"/>
          </p:cNvSpPr>
          <p:nvPr/>
        </p:nvSpPr>
        <p:spPr bwMode="auto">
          <a:xfrm>
            <a:off x="2265631" y="954477"/>
            <a:ext cx="4612738" cy="830997"/>
          </a:xfrm>
          <a:prstGeom prst="rect">
            <a:avLst/>
          </a:prstGeom>
          <a:noFill/>
          <a:ln w="9525">
            <a:noFill/>
            <a:miter lim="800000"/>
            <a:headEnd/>
            <a:tailEnd/>
          </a:ln>
        </p:spPr>
        <p:txBody>
          <a:bodyPr wrap="none">
            <a:spAutoFit/>
          </a:bodyPr>
          <a:lstStyle/>
          <a:p>
            <a:r>
              <a:rPr lang="en-US" altLang="zh-CN" sz="4800" b="1" dirty="0" smtClean="0"/>
              <a:t>Diary of a fresher</a:t>
            </a:r>
            <a:endParaRPr lang="en-US" altLang="zh-CN" sz="4800" dirty="0">
              <a:solidFill>
                <a:srgbClr val="6600CC"/>
              </a:solidFill>
              <a:latin typeface="Brush Script MT" pitchFamily="66" charset="0"/>
            </a:endParaRPr>
          </a:p>
        </p:txBody>
      </p:sp>
      <p:pic>
        <p:nvPicPr>
          <p:cNvPr id="10"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82563" y="649288"/>
            <a:ext cx="8789987" cy="6027737"/>
          </a:xfrm>
          <a:prstGeom prst="rect">
            <a:avLst/>
          </a:prstGeom>
          <a:noFill/>
          <a:ln>
            <a:miter lim="800000"/>
            <a:headEnd/>
            <a:tailEnd/>
          </a:ln>
        </p:spPr>
        <p:txBody>
          <a:bodyPr/>
          <a:lstStyle/>
          <a:p>
            <a:pPr algn="just" eaLnBrk="1" hangingPunct="1">
              <a:buSzPct val="120000"/>
              <a:buNone/>
            </a:pPr>
            <a:r>
              <a:rPr lang="en-US" altLang="zh-CN" sz="3200" b="1" dirty="0" smtClean="0"/>
              <a:t>check in: </a:t>
            </a:r>
            <a:endParaRPr lang="en-US" altLang="zh-CN" sz="3200" dirty="0" smtClean="0"/>
          </a:p>
          <a:p>
            <a:pPr algn="just">
              <a:buNone/>
            </a:pPr>
            <a:r>
              <a:rPr lang="en-US" altLang="zh-CN" sz="2800" b="1" dirty="0" smtClean="0"/>
              <a:t>1. </a:t>
            </a:r>
            <a:r>
              <a:rPr lang="en-US" dirty="0" smtClean="0"/>
              <a:t>arrive at a hotel or a private hospital where you have arranged to stay and give your personal details to the person working at the reception desk</a:t>
            </a:r>
            <a:r>
              <a:rPr lang="zh-CN" altLang="en-US" dirty="0" smtClean="0"/>
              <a:t>  </a:t>
            </a:r>
            <a:r>
              <a:rPr lang="en-US" sz="2400" dirty="0" smtClean="0">
                <a:solidFill>
                  <a:srgbClr val="0070C0"/>
                </a:solidFill>
                <a:latin typeface="+mn-ea"/>
              </a:rPr>
              <a:t>登</a:t>
            </a:r>
            <a:r>
              <a:rPr lang="zh-CN" altLang="en-US" sz="2400" dirty="0" smtClean="0">
                <a:solidFill>
                  <a:srgbClr val="0070C0"/>
                </a:solidFill>
                <a:latin typeface="+mn-ea"/>
              </a:rPr>
              <a:t>记</a:t>
            </a:r>
            <a:r>
              <a:rPr lang="en-US" sz="2400" dirty="0" smtClean="0">
                <a:solidFill>
                  <a:srgbClr val="0070C0"/>
                </a:solidFill>
                <a:latin typeface="+mn-ea"/>
              </a:rPr>
              <a:t>住</a:t>
            </a:r>
            <a:r>
              <a:rPr lang="zh-CN" altLang="en-US" sz="2400" dirty="0" smtClean="0">
                <a:solidFill>
                  <a:srgbClr val="0070C0"/>
                </a:solidFill>
                <a:latin typeface="+mn-ea"/>
              </a:rPr>
              <a:t>宿</a:t>
            </a:r>
            <a:r>
              <a:rPr lang="en-US" sz="2400" dirty="0" smtClean="0">
                <a:solidFill>
                  <a:srgbClr val="0070C0"/>
                </a:solidFill>
                <a:latin typeface="+mn-ea"/>
              </a:rPr>
              <a:t>；</a:t>
            </a:r>
            <a:r>
              <a:rPr lang="zh-CN" altLang="en-US" sz="2400" dirty="0" smtClean="0">
                <a:solidFill>
                  <a:srgbClr val="0070C0"/>
                </a:solidFill>
                <a:latin typeface="+mn-ea"/>
              </a:rPr>
              <a:t>登记住院</a:t>
            </a:r>
            <a:endParaRPr lang="en-US" altLang="zh-CN" sz="2400" dirty="0" smtClean="0">
              <a:solidFill>
                <a:srgbClr val="0070C0"/>
              </a:solidFill>
              <a:latin typeface="+mn-ea"/>
            </a:endParaRPr>
          </a:p>
          <a:p>
            <a:pPr algn="just" eaLnBrk="1" hangingPunct="1">
              <a:buSzPct val="120000"/>
              <a:buFont typeface="Arial" charset="0"/>
              <a:buNone/>
            </a:pPr>
            <a:r>
              <a:rPr lang="en-US" altLang="zh-CN" sz="2800" i="1" dirty="0" smtClean="0"/>
              <a:t>e.g</a:t>
            </a:r>
            <a:r>
              <a:rPr lang="en-US" altLang="zh-CN" sz="2800" dirty="0" smtClean="0"/>
              <a:t>.</a:t>
            </a:r>
          </a:p>
          <a:p>
            <a:pPr marL="354013" indent="-352425" eaLnBrk="1" hangingPunct="1">
              <a:buSzPct val="120000"/>
              <a:buFont typeface="Arial" charset="0"/>
              <a:buNone/>
            </a:pPr>
            <a:r>
              <a:rPr lang="en-US" altLang="zh-CN" dirty="0" smtClean="0"/>
              <a:t>1. </a:t>
            </a:r>
            <a:r>
              <a:rPr lang="en-US" altLang="zh-CN" sz="2800" dirty="0" smtClean="0"/>
              <a:t>We checked in at the reception desk and were then shown to our rooms.</a:t>
            </a:r>
          </a:p>
          <a:p>
            <a:pPr eaLnBrk="1" hangingPunct="1">
              <a:buSzPct val="120000"/>
              <a:buFont typeface="Arial" charset="0"/>
              <a:buNone/>
            </a:pPr>
            <a:r>
              <a:rPr lang="zh-CN" altLang="en-US" sz="2400" dirty="0" smtClean="0">
                <a:solidFill>
                  <a:schemeClr val="hlink"/>
                </a:solidFill>
              </a:rPr>
              <a:t>     我们在总台登记后便有人把我们引到房间。</a:t>
            </a:r>
            <a:endParaRPr lang="en-US" altLang="zh-CN" sz="2800" dirty="0" smtClean="0"/>
          </a:p>
          <a:p>
            <a:pPr marL="354013" indent="-352425" eaLnBrk="1" hangingPunct="1">
              <a:buSzPct val="120000"/>
              <a:buFont typeface="Arial" charset="0"/>
              <a:buNone/>
            </a:pPr>
            <a:r>
              <a:rPr lang="en-US" altLang="zh-CN" sz="2800" dirty="0" smtClean="0"/>
              <a:t>2. </a:t>
            </a:r>
            <a:r>
              <a:rPr lang="en-US" altLang="zh-CN" dirty="0" smtClean="0"/>
              <a:t>He</a:t>
            </a:r>
            <a:r>
              <a:rPr lang="en-US" altLang="zh-CN" sz="2800" dirty="0" smtClean="0"/>
              <a:t> checked in last week and checked out early this morning.</a:t>
            </a:r>
          </a:p>
          <a:p>
            <a:pPr eaLnBrk="1" hangingPunct="1">
              <a:buSzPct val="120000"/>
              <a:buFont typeface="Arial" charset="0"/>
              <a:buNone/>
            </a:pPr>
            <a:r>
              <a:rPr lang="zh-CN" altLang="en-US" sz="2400" dirty="0" smtClean="0">
                <a:solidFill>
                  <a:schemeClr val="hlink"/>
                </a:solidFill>
              </a:rPr>
              <a:t>     他上星期入住</a:t>
            </a:r>
            <a:r>
              <a:rPr lang="en-US" altLang="zh-CN" sz="2400" dirty="0" smtClean="0">
                <a:solidFill>
                  <a:schemeClr val="hlink"/>
                </a:solidFill>
              </a:rPr>
              <a:t>/</a:t>
            </a:r>
            <a:r>
              <a:rPr lang="zh-CN" altLang="en-US" sz="2400" dirty="0" smtClean="0">
                <a:solidFill>
                  <a:schemeClr val="hlink"/>
                </a:solidFill>
              </a:rPr>
              <a:t>院，今天一早结账离开</a:t>
            </a:r>
            <a:r>
              <a:rPr lang="en-US" altLang="zh-CN" sz="2400" dirty="0" smtClean="0">
                <a:solidFill>
                  <a:schemeClr val="hlink"/>
                </a:solidFill>
              </a:rPr>
              <a:t>/</a:t>
            </a:r>
            <a:r>
              <a:rPr lang="zh-CN" altLang="en-US" sz="2400" dirty="0" smtClean="0">
                <a:solidFill>
                  <a:schemeClr val="hlink"/>
                </a:solidFill>
              </a:rPr>
              <a:t>出院。</a:t>
            </a:r>
            <a:endParaRPr lang="en-US" altLang="zh-CN" sz="2400" dirty="0" smtClean="0"/>
          </a:p>
          <a:p>
            <a:pPr eaLnBrk="1" hangingPunct="1">
              <a:buSzPct val="120000"/>
              <a:buFont typeface="Arial" charset="0"/>
              <a:buNone/>
            </a:pPr>
            <a:r>
              <a:rPr lang="en-US" altLang="zh-CN" dirty="0" smtClean="0"/>
              <a:t>   </a:t>
            </a:r>
            <a:endParaRPr lang="zh-CN" altLang="en-US" dirty="0" smtClean="0"/>
          </a:p>
          <a:p>
            <a:pPr lvl="1" eaLnBrk="1" hangingPunct="1">
              <a:buSzPct val="50000"/>
              <a:buFont typeface="Wingdings" pitchFamily="2" charset="2"/>
              <a:buNone/>
            </a:pPr>
            <a:endParaRPr lang="zh-CN" altLang="en-US"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10" descr="MORE"/>
          <p:cNvPicPr>
            <a:picLocks noChangeAspect="1" noChangeArrowheads="1"/>
          </p:cNvPicPr>
          <p:nvPr/>
        </p:nvPicPr>
        <p:blipFill>
          <a:blip r:embed="rId3"/>
          <a:srcRect/>
          <a:stretch>
            <a:fillRect/>
          </a:stretch>
        </p:blipFill>
        <p:spPr bwMode="auto">
          <a:xfrm>
            <a:off x="6714676" y="6297194"/>
            <a:ext cx="912813" cy="228600"/>
          </a:xfrm>
          <a:prstGeom prst="rect">
            <a:avLst/>
          </a:prstGeom>
          <a:noFill/>
          <a:ln w="9525">
            <a:noFill/>
            <a:miter lim="800000"/>
            <a:headEnd/>
            <a:tailEnd/>
          </a:ln>
        </p:spPr>
      </p:pic>
      <p:pic>
        <p:nvPicPr>
          <p:cNvPr id="7"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dissolve">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dissolve">
                                      <p:cBhvr>
                                        <p:cTn id="12" dur="500"/>
                                        <p:tgtEl>
                                          <p:spTgt spid="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82563" y="649288"/>
            <a:ext cx="8789987" cy="6027737"/>
          </a:xfrm>
          <a:prstGeom prst="rect">
            <a:avLst/>
          </a:prstGeom>
          <a:noFill/>
          <a:ln>
            <a:miter lim="800000"/>
            <a:headEnd/>
            <a:tailEnd/>
          </a:ln>
        </p:spPr>
        <p:txBody>
          <a:bodyPr/>
          <a:lstStyle/>
          <a:p>
            <a:pPr algn="just" eaLnBrk="1" hangingPunct="1">
              <a:buNone/>
            </a:pPr>
            <a:r>
              <a:rPr lang="en-US" altLang="zh-CN" sz="2800" b="1" dirty="0" smtClean="0"/>
              <a:t>2. </a:t>
            </a:r>
            <a:r>
              <a:rPr lang="en-US" dirty="0" smtClean="0"/>
              <a:t>arrive at an airport and show your ticket to an official  </a:t>
            </a:r>
            <a:r>
              <a:rPr lang="zh-CN" altLang="en-US" sz="2400" dirty="0" smtClean="0">
                <a:solidFill>
                  <a:srgbClr val="0070C0"/>
                </a:solidFill>
                <a:latin typeface="+mn-ea"/>
              </a:rPr>
              <a:t>（在机场）办理登机手续</a:t>
            </a:r>
            <a:endParaRPr lang="en-US" altLang="zh-CN" sz="2400" dirty="0" smtClean="0">
              <a:solidFill>
                <a:srgbClr val="0070C0"/>
              </a:solidFill>
              <a:latin typeface="+mn-ea"/>
            </a:endParaRPr>
          </a:p>
          <a:p>
            <a:pPr algn="just" eaLnBrk="1" hangingPunct="1">
              <a:buNone/>
            </a:pPr>
            <a:r>
              <a:rPr lang="en-US" altLang="zh-CN" sz="2800" i="1" dirty="0" smtClean="0"/>
              <a:t>e.g</a:t>
            </a:r>
            <a:r>
              <a:rPr lang="en-US" altLang="zh-CN" sz="2800" dirty="0" smtClean="0"/>
              <a:t>.</a:t>
            </a:r>
          </a:p>
          <a:p>
            <a:pPr marL="354013" indent="-352425" algn="just" eaLnBrk="1" hangingPunct="1">
              <a:buSzPct val="120000"/>
              <a:buNone/>
            </a:pPr>
            <a:r>
              <a:rPr lang="en-US" altLang="zh-CN" dirty="0" smtClean="0"/>
              <a:t>1. </a:t>
            </a:r>
            <a:r>
              <a:rPr lang="en-US" altLang="zh-CN" spc="-80" dirty="0" smtClean="0"/>
              <a:t>Unaccompanied baggage must be checked in at the airport  </a:t>
            </a:r>
            <a:r>
              <a:rPr lang="en-US" altLang="zh-CN" spc="-100" dirty="0" smtClean="0"/>
              <a:t>in advance.</a:t>
            </a:r>
            <a:r>
              <a:rPr lang="en-US" altLang="zh-CN" dirty="0" smtClean="0"/>
              <a:t> </a:t>
            </a:r>
            <a:endParaRPr lang="en-US" altLang="zh-CN" sz="2800" dirty="0" smtClean="0"/>
          </a:p>
          <a:p>
            <a:pPr eaLnBrk="1" hangingPunct="1">
              <a:buSzPct val="120000"/>
              <a:buNone/>
            </a:pPr>
            <a:r>
              <a:rPr lang="zh-CN" altLang="en-US" sz="2400" dirty="0" smtClean="0">
                <a:solidFill>
                  <a:schemeClr val="hlink"/>
                </a:solidFill>
              </a:rPr>
              <a:t>     非随身携带的行李必须提前在机场办理托运手续。</a:t>
            </a:r>
            <a:endParaRPr lang="en-US" altLang="zh-CN" sz="2800" dirty="0" smtClean="0"/>
          </a:p>
          <a:p>
            <a:pPr marL="384175" indent="-382588" algn="just" eaLnBrk="1" hangingPunct="1">
              <a:buSzPct val="120000"/>
              <a:buNone/>
            </a:pPr>
            <a:r>
              <a:rPr lang="en-US" altLang="zh-CN" sz="2800" dirty="0" smtClean="0"/>
              <a:t>2. </a:t>
            </a:r>
            <a:r>
              <a:rPr lang="en-US" altLang="zh-CN" dirty="0" smtClean="0"/>
              <a:t>We checked in and went straight to the departure lounge    to wait for our flight to be called.</a:t>
            </a:r>
            <a:endParaRPr lang="en-US" altLang="zh-CN" sz="2800" dirty="0" smtClean="0"/>
          </a:p>
          <a:p>
            <a:pPr marL="354013" indent="-352425" eaLnBrk="1" hangingPunct="1">
              <a:buSzPct val="120000"/>
              <a:buNone/>
            </a:pPr>
            <a:r>
              <a:rPr lang="zh-CN" altLang="en-US" sz="2400" dirty="0" smtClean="0">
                <a:solidFill>
                  <a:schemeClr val="hlink"/>
                </a:solidFill>
              </a:rPr>
              <a:t>     我们办理了登机手续之后，直奔离港候机大厅，等待我们航班 的通知。</a:t>
            </a:r>
            <a:endParaRPr lang="en-US" altLang="zh-CN" sz="2400" dirty="0" smtClean="0">
              <a:solidFill>
                <a:schemeClr val="hlink"/>
              </a:solidFill>
            </a:endParaRPr>
          </a:p>
          <a:p>
            <a:pPr algn="just" eaLnBrk="1" hangingPunct="1">
              <a:buSzPct val="120000"/>
              <a:buFont typeface="Wingdings" pitchFamily="2" charset="2"/>
              <a:buChar char="Ø"/>
            </a:pPr>
            <a:r>
              <a:rPr lang="en-US" altLang="zh-CN" dirty="0" smtClean="0"/>
              <a:t>check-in </a:t>
            </a:r>
            <a:r>
              <a:rPr lang="en-US" altLang="zh-CN" i="1" dirty="0" smtClean="0">
                <a:solidFill>
                  <a:srgbClr val="C00000"/>
                </a:solidFill>
              </a:rPr>
              <a:t>n. </a:t>
            </a:r>
          </a:p>
          <a:p>
            <a:pPr algn="just" eaLnBrk="1" hangingPunct="1">
              <a:buSzPct val="120000"/>
              <a:buNone/>
            </a:pPr>
            <a:r>
              <a:rPr lang="en-US" altLang="zh-CN" i="1" dirty="0" smtClean="0"/>
              <a:t>e.g</a:t>
            </a:r>
            <a:r>
              <a:rPr lang="en-US" altLang="zh-CN" dirty="0" smtClean="0"/>
              <a:t>. check-in desk (</a:t>
            </a:r>
            <a:r>
              <a:rPr lang="en-US" altLang="zh-CN" i="1" dirty="0" err="1" smtClean="0"/>
              <a:t>BrE</a:t>
            </a:r>
            <a:r>
              <a:rPr lang="en-US" altLang="zh-CN" dirty="0" smtClean="0"/>
              <a:t>) / check-in counter </a:t>
            </a:r>
            <a:r>
              <a:rPr lang="en-US" altLang="zh-CN" i="1" dirty="0" smtClean="0"/>
              <a:t>(</a:t>
            </a:r>
            <a:r>
              <a:rPr lang="en-US" altLang="zh-CN" i="1" dirty="0" err="1" smtClean="0"/>
              <a:t>AmE</a:t>
            </a:r>
            <a:r>
              <a:rPr lang="en-US" altLang="zh-CN" i="1" dirty="0" smtClean="0"/>
              <a:t>)</a:t>
            </a:r>
          </a:p>
          <a:p>
            <a:pPr algn="just" eaLnBrk="1" hangingPunct="1">
              <a:buSzPct val="120000"/>
              <a:buNone/>
            </a:pPr>
            <a:r>
              <a:rPr lang="en-US" altLang="zh-CN" sz="2400" dirty="0" smtClean="0">
                <a:solidFill>
                  <a:srgbClr val="0070C0"/>
                </a:solidFill>
                <a:latin typeface="+mn-ea"/>
              </a:rPr>
              <a:t>    (</a:t>
            </a:r>
            <a:r>
              <a:rPr lang="zh-CN" altLang="en-US" sz="2400" dirty="0" smtClean="0">
                <a:solidFill>
                  <a:srgbClr val="0070C0"/>
                </a:solidFill>
                <a:latin typeface="+mn-ea"/>
              </a:rPr>
              <a:t>机场</a:t>
            </a:r>
            <a:r>
              <a:rPr lang="en-US" altLang="zh-CN" sz="2400" dirty="0" smtClean="0">
                <a:solidFill>
                  <a:srgbClr val="0070C0"/>
                </a:solidFill>
                <a:latin typeface="+mn-ea"/>
              </a:rPr>
              <a:t>)</a:t>
            </a:r>
            <a:r>
              <a:rPr lang="zh-CN" altLang="en-US" sz="2400" dirty="0" smtClean="0">
                <a:solidFill>
                  <a:srgbClr val="0070C0"/>
                </a:solidFill>
                <a:latin typeface="+mn-ea"/>
              </a:rPr>
              <a:t>办理登机手续处</a:t>
            </a:r>
            <a:endParaRPr lang="en-US" altLang="zh-CN" sz="2400" dirty="0" smtClean="0">
              <a:latin typeface="+mn-ea"/>
            </a:endParaRPr>
          </a:p>
          <a:p>
            <a:pPr eaLnBrk="1" hangingPunct="1">
              <a:buSzPct val="120000"/>
              <a:buFont typeface="Arial" charset="0"/>
              <a:buNone/>
            </a:pPr>
            <a:r>
              <a:rPr lang="en-US" altLang="zh-CN" dirty="0" smtClean="0"/>
              <a:t>   </a:t>
            </a:r>
            <a:endParaRPr lang="zh-CN" altLang="en-US" dirty="0" smtClean="0"/>
          </a:p>
          <a:p>
            <a:pPr lvl="1" eaLnBrk="1" hangingPunct="1">
              <a:buSzPct val="50000"/>
              <a:buFont typeface="Wingdings" pitchFamily="2" charset="2"/>
              <a:buNone/>
            </a:pPr>
            <a:endParaRPr lang="zh-CN" altLang="en-US" dirty="0" smtClean="0"/>
          </a:p>
        </p:txBody>
      </p:sp>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5" action="ppaction://hlinksldjump"/>
          </p:cNvPr>
          <p:cNvPicPr>
            <a:picLocks noChangeAspect="1"/>
          </p:cNvPicPr>
          <p:nvPr/>
        </p:nvPicPr>
        <p:blipFill>
          <a:blip r:embed="rId6"/>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animEffect transition="in" filter="dissolve">
                                      <p:cBhvr>
                                        <p:cTn id="17" dur="500"/>
                                        <p:tgtEl>
                                          <p:spTgt spid="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7" end="7"/>
                                            </p:txEl>
                                          </p:spTgt>
                                        </p:tgtEl>
                                        <p:attrNameLst>
                                          <p:attrName>style.visibility</p:attrName>
                                        </p:attrNameLst>
                                      </p:cBhvr>
                                      <p:to>
                                        <p:strVal val="visible"/>
                                      </p:to>
                                    </p:set>
                                    <p:animEffect transition="in" filter="dissolve">
                                      <p:cBhvr>
                                        <p:cTn id="22" dur="500"/>
                                        <p:tgtEl>
                                          <p:spTgt spid="9">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dissolve">
                                      <p:cBhvr>
                                        <p:cTn id="27" dur="500"/>
                                        <p:tgtEl>
                                          <p:spTgt spid="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2563" y="649288"/>
            <a:ext cx="8789987" cy="6027737"/>
          </a:xfrm>
          <a:prstGeom prst="rect">
            <a:avLst/>
          </a:prstGeom>
          <a:noFill/>
          <a:ln>
            <a:miter lim="800000"/>
            <a:headEnd/>
            <a:tailEnd/>
          </a:ln>
        </p:spPr>
        <p:txBody>
          <a:bodyPr/>
          <a:lstStyle/>
          <a:p>
            <a:pPr algn="just" eaLnBrk="1" hangingPunct="1">
              <a:lnSpc>
                <a:spcPct val="100000"/>
              </a:lnSpc>
              <a:buSzPct val="120000"/>
              <a:buNone/>
            </a:pPr>
            <a:r>
              <a:rPr lang="en-US" altLang="zh-CN" sz="3200" b="1" dirty="0" smtClean="0"/>
              <a:t>out of order: </a:t>
            </a:r>
            <a:r>
              <a:rPr lang="en-US" dirty="0" smtClean="0"/>
              <a:t>a machine or piece of equipment that is out of order is not working correctly </a:t>
            </a:r>
            <a:r>
              <a:rPr lang="en-US" sz="2400" dirty="0" smtClean="0">
                <a:solidFill>
                  <a:srgbClr val="0070C0"/>
                </a:solidFill>
                <a:latin typeface="+mn-ea"/>
              </a:rPr>
              <a:t>（</a:t>
            </a:r>
            <a:r>
              <a:rPr lang="zh-CN" altLang="en-US" sz="2400" dirty="0" smtClean="0">
                <a:solidFill>
                  <a:srgbClr val="0070C0"/>
                </a:solidFill>
                <a:latin typeface="+mn-ea"/>
              </a:rPr>
              <a:t>机器或设备）</a:t>
            </a:r>
            <a:r>
              <a:rPr lang="en-US" sz="2400" dirty="0" smtClean="0">
                <a:solidFill>
                  <a:srgbClr val="0070C0"/>
                </a:solidFill>
                <a:latin typeface="+mn-ea"/>
              </a:rPr>
              <a:t>出</a:t>
            </a:r>
            <a:r>
              <a:rPr lang="zh-CN" altLang="en-US" sz="2400" dirty="0" smtClean="0">
                <a:solidFill>
                  <a:srgbClr val="0070C0"/>
                </a:solidFill>
                <a:latin typeface="+mn-ea"/>
              </a:rPr>
              <a:t>故障的</a:t>
            </a:r>
            <a:r>
              <a:rPr lang="en-US" sz="2400" dirty="0" smtClean="0">
                <a:solidFill>
                  <a:srgbClr val="0070C0"/>
                </a:solidFill>
                <a:latin typeface="+mn-ea"/>
              </a:rPr>
              <a:t>，</a:t>
            </a:r>
            <a:r>
              <a:rPr lang="zh-CN" altLang="en-US" sz="2400" dirty="0" smtClean="0">
                <a:solidFill>
                  <a:srgbClr val="0070C0"/>
                </a:solidFill>
                <a:latin typeface="+mn-ea"/>
              </a:rPr>
              <a:t>运作不正常的</a:t>
            </a:r>
            <a:endParaRPr lang="en-US" altLang="zh-CN" sz="2400" dirty="0" smtClean="0">
              <a:solidFill>
                <a:srgbClr val="0070C0"/>
              </a:solidFill>
              <a:latin typeface="+mn-ea"/>
            </a:endParaRPr>
          </a:p>
          <a:p>
            <a:pPr algn="just" eaLnBrk="1" hangingPunct="1">
              <a:lnSpc>
                <a:spcPct val="100000"/>
              </a:lnSpc>
              <a:buSzPct val="120000"/>
              <a:buFont typeface="Arial" charset="0"/>
              <a:buNone/>
            </a:pPr>
            <a:r>
              <a:rPr lang="en-US" altLang="zh-CN" sz="2800" i="1" dirty="0" smtClean="0"/>
              <a:t>e.g</a:t>
            </a:r>
            <a:r>
              <a:rPr lang="en-US" altLang="zh-CN" sz="2800" dirty="0" smtClean="0"/>
              <a:t>.</a:t>
            </a:r>
          </a:p>
          <a:p>
            <a:pPr algn="just" eaLnBrk="1" hangingPunct="1">
              <a:lnSpc>
                <a:spcPct val="100000"/>
              </a:lnSpc>
              <a:buSzPct val="120000"/>
              <a:buNone/>
            </a:pPr>
            <a:r>
              <a:rPr lang="en-US" altLang="zh-CN" dirty="0" smtClean="0"/>
              <a:t>1. </a:t>
            </a:r>
            <a:r>
              <a:rPr lang="en-US" dirty="0" smtClean="0"/>
              <a:t>My computer was out of order again yesterday.</a:t>
            </a:r>
            <a:endParaRPr lang="en-US" altLang="zh-CN" sz="2800" dirty="0" smtClean="0"/>
          </a:p>
          <a:p>
            <a:pPr eaLnBrk="1" hangingPunct="1">
              <a:lnSpc>
                <a:spcPct val="100000"/>
              </a:lnSpc>
              <a:buSzPct val="120000"/>
              <a:buFont typeface="Arial" charset="0"/>
              <a:buNone/>
            </a:pPr>
            <a:r>
              <a:rPr lang="zh-CN" altLang="en-US" sz="2400" dirty="0" smtClean="0">
                <a:solidFill>
                  <a:schemeClr val="hlink"/>
                </a:solidFill>
              </a:rPr>
              <a:t>     我的电脑昨天又出问题了。</a:t>
            </a:r>
            <a:endParaRPr lang="en-US" altLang="zh-CN" sz="2800" dirty="0" smtClean="0"/>
          </a:p>
          <a:p>
            <a:pPr algn="just" eaLnBrk="1" hangingPunct="1">
              <a:lnSpc>
                <a:spcPct val="100000"/>
              </a:lnSpc>
              <a:buSzPct val="120000"/>
              <a:buNone/>
            </a:pPr>
            <a:r>
              <a:rPr lang="en-US" altLang="zh-CN" sz="2800" dirty="0" smtClean="0"/>
              <a:t>2. </a:t>
            </a:r>
            <a:r>
              <a:rPr lang="en-US" altLang="zh-CN" spc="-100" dirty="0" smtClean="0"/>
              <a:t>He came to the conclusion that the machine was out of order.</a:t>
            </a:r>
            <a:endParaRPr lang="en-US" altLang="zh-CN" sz="2800" spc="-100" dirty="0" smtClean="0"/>
          </a:p>
          <a:p>
            <a:pPr eaLnBrk="1" hangingPunct="1">
              <a:lnSpc>
                <a:spcPct val="100000"/>
              </a:lnSpc>
              <a:buSzPct val="120000"/>
              <a:buFont typeface="Arial" charset="0"/>
              <a:buNone/>
            </a:pPr>
            <a:r>
              <a:rPr lang="zh-CN" altLang="en-US" sz="2400" dirty="0" smtClean="0">
                <a:solidFill>
                  <a:schemeClr val="hlink"/>
                </a:solidFill>
              </a:rPr>
              <a:t>     他断定机器出毛病了。</a:t>
            </a:r>
            <a:endParaRPr lang="en-US" altLang="zh-CN" sz="2400" dirty="0" smtClean="0">
              <a:solidFill>
                <a:schemeClr val="hlink"/>
              </a:solidFill>
            </a:endParaRPr>
          </a:p>
          <a:p>
            <a:pPr marL="354013" indent="-352425" eaLnBrk="1" hangingPunct="1">
              <a:lnSpc>
                <a:spcPct val="100000"/>
              </a:lnSpc>
              <a:buSzPct val="120000"/>
              <a:buNone/>
            </a:pPr>
            <a:r>
              <a:rPr lang="en-US" altLang="zh-CN" dirty="0" smtClean="0"/>
              <a:t>3. The washing machine has been out of order for weeks     and nobody has it repaired. </a:t>
            </a:r>
          </a:p>
          <a:p>
            <a:pPr eaLnBrk="1" hangingPunct="1">
              <a:lnSpc>
                <a:spcPct val="100000"/>
              </a:lnSpc>
              <a:buSzPct val="120000"/>
              <a:buNone/>
            </a:pPr>
            <a:r>
              <a:rPr lang="zh-CN" altLang="en-US" sz="2400" dirty="0" smtClean="0">
                <a:latin typeface="+mn-ea"/>
              </a:rPr>
              <a:t>  </a:t>
            </a:r>
            <a:r>
              <a:rPr lang="zh-CN" altLang="en-US" sz="2400" dirty="0" smtClean="0">
                <a:solidFill>
                  <a:srgbClr val="0070C0"/>
                </a:solidFill>
                <a:latin typeface="+mn-ea"/>
              </a:rPr>
              <a:t>洗衣机已经坏了好几周了，没有人报修。</a:t>
            </a:r>
            <a:endParaRPr lang="en-US" altLang="zh-CN" sz="2400" dirty="0" smtClean="0">
              <a:solidFill>
                <a:srgbClr val="0070C0"/>
              </a:solidFill>
              <a:latin typeface="+mn-ea"/>
            </a:endParaRPr>
          </a:p>
          <a:p>
            <a:pPr eaLnBrk="1" hangingPunct="1">
              <a:buSzPct val="120000"/>
              <a:buFont typeface="Arial" charset="0"/>
              <a:buNone/>
            </a:pPr>
            <a:r>
              <a:rPr lang="en-US" altLang="zh-CN" dirty="0" smtClean="0"/>
              <a:t>   </a:t>
            </a:r>
            <a:endParaRPr lang="zh-CN" altLang="en-US" dirty="0" smtClean="0"/>
          </a:p>
          <a:p>
            <a:pPr lvl="1" eaLnBrk="1" hangingPunct="1">
              <a:buSzPct val="50000"/>
              <a:buFont typeface="Wingdings" pitchFamily="2" charset="2"/>
              <a:buNone/>
            </a:pPr>
            <a:endParaRPr lang="zh-CN" altLang="en-US"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9"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dissolve">
                                      <p:cBhvr>
                                        <p:cTn id="17" dur="500"/>
                                        <p:tgtEl>
                                          <p:spTgt spid="8">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182563" y="649288"/>
            <a:ext cx="8789987" cy="6027737"/>
          </a:xfrm>
          <a:prstGeom prst="rect">
            <a:avLst/>
          </a:prstGeom>
          <a:noFill/>
          <a:ln>
            <a:miter lim="800000"/>
            <a:headEnd/>
            <a:tailEnd/>
          </a:ln>
        </p:spPr>
        <p:txBody>
          <a:bodyPr/>
          <a:lstStyle/>
          <a:p>
            <a:pPr algn="just" eaLnBrk="1" hangingPunct="1">
              <a:lnSpc>
                <a:spcPct val="100000"/>
              </a:lnSpc>
              <a:spcBef>
                <a:spcPts val="600"/>
              </a:spcBef>
              <a:buSzPct val="120000"/>
              <a:buNone/>
            </a:pPr>
            <a:r>
              <a:rPr lang="en-US" altLang="zh-CN" sz="3200" b="1" dirty="0" smtClean="0"/>
              <a:t>stretch out: </a:t>
            </a:r>
            <a:r>
              <a:rPr lang="zh-CN" altLang="en-US" dirty="0" smtClean="0"/>
              <a:t> </a:t>
            </a:r>
            <a:r>
              <a:rPr lang="en-US" dirty="0" smtClean="0"/>
              <a:t>lie down, usually in order to relax or sleep  </a:t>
            </a:r>
            <a:r>
              <a:rPr lang="zh-CN" altLang="en-US" sz="2400" dirty="0" smtClean="0">
                <a:solidFill>
                  <a:srgbClr val="0070C0"/>
                </a:solidFill>
                <a:latin typeface="+mn-ea"/>
              </a:rPr>
              <a:t>躺下（放松或睡觉）</a:t>
            </a:r>
            <a:r>
              <a:rPr lang="en-US" dirty="0" smtClean="0"/>
              <a:t> </a:t>
            </a:r>
            <a:endParaRPr lang="en-US" altLang="zh-CN" sz="2400" dirty="0" smtClean="0">
              <a:solidFill>
                <a:srgbClr val="0070C0"/>
              </a:solidFill>
              <a:latin typeface="+mn-ea"/>
            </a:endParaRPr>
          </a:p>
          <a:p>
            <a:pPr algn="just" eaLnBrk="1" hangingPunct="1">
              <a:lnSpc>
                <a:spcPct val="100000"/>
              </a:lnSpc>
              <a:spcBef>
                <a:spcPts val="600"/>
              </a:spcBef>
              <a:buSzPct val="120000"/>
              <a:buFont typeface="Arial" charset="0"/>
              <a:buNone/>
            </a:pPr>
            <a:r>
              <a:rPr lang="en-US" altLang="zh-CN" sz="2800" i="1" dirty="0" smtClean="0"/>
              <a:t>e.g</a:t>
            </a:r>
            <a:r>
              <a:rPr lang="en-US" altLang="zh-CN" sz="2800" dirty="0" smtClean="0"/>
              <a:t>.</a:t>
            </a:r>
          </a:p>
          <a:p>
            <a:pPr marL="354013" indent="-352425" eaLnBrk="1" hangingPunct="1">
              <a:lnSpc>
                <a:spcPct val="100000"/>
              </a:lnSpc>
              <a:spcBef>
                <a:spcPts val="600"/>
              </a:spcBef>
              <a:buSzPct val="120000"/>
              <a:buNone/>
            </a:pPr>
            <a:r>
              <a:rPr lang="en-US" altLang="zh-CN" dirty="0" smtClean="0"/>
              <a:t>1. </a:t>
            </a:r>
            <a:r>
              <a:rPr lang="en-US" dirty="0" smtClean="0"/>
              <a:t>After a long day’s work, she likes to stretch out on her  bed to rest after a hot bath.</a:t>
            </a:r>
            <a:endParaRPr lang="en-US" altLang="zh-CN" sz="2800" dirty="0" smtClean="0"/>
          </a:p>
          <a:p>
            <a:pPr eaLnBrk="1" hangingPunct="1">
              <a:lnSpc>
                <a:spcPct val="100000"/>
              </a:lnSpc>
              <a:spcBef>
                <a:spcPts val="600"/>
              </a:spcBef>
              <a:buSzPct val="120000"/>
              <a:buNone/>
            </a:pPr>
            <a:r>
              <a:rPr lang="zh-CN" altLang="en-US" sz="2400" spc="-150" dirty="0" smtClean="0">
                <a:solidFill>
                  <a:schemeClr val="hlink"/>
                </a:solidFill>
              </a:rPr>
              <a:t>      在经历了一天漫长的工作后，她喜欢在洗完热水澡后躺在床上休息。</a:t>
            </a:r>
            <a:endParaRPr lang="en-US" altLang="zh-CN" sz="2800" spc="-150" dirty="0" smtClean="0"/>
          </a:p>
          <a:p>
            <a:pPr marL="354013" indent="-352425" eaLnBrk="1" hangingPunct="1">
              <a:lnSpc>
                <a:spcPct val="100000"/>
              </a:lnSpc>
              <a:spcBef>
                <a:spcPts val="600"/>
              </a:spcBef>
              <a:buSzPct val="120000"/>
              <a:buNone/>
            </a:pPr>
            <a:r>
              <a:rPr lang="en-US" altLang="zh-CN" sz="2800" dirty="0" smtClean="0"/>
              <a:t>2. </a:t>
            </a:r>
            <a:r>
              <a:rPr lang="en-US" dirty="0" smtClean="0"/>
              <a:t>Whenever confronted with a task which seemed too   hard to be dealt with, he would stretch out on his laboratory sofa and let fantasies flood his mind.</a:t>
            </a:r>
            <a:endParaRPr lang="en-US" altLang="zh-CN" sz="2800" dirty="0" smtClean="0"/>
          </a:p>
          <a:p>
            <a:pPr marL="309563" indent="-307975" algn="just" eaLnBrk="1" hangingPunct="1">
              <a:lnSpc>
                <a:spcPct val="100000"/>
              </a:lnSpc>
              <a:spcBef>
                <a:spcPts val="600"/>
              </a:spcBef>
              <a:buSzPct val="120000"/>
              <a:buNone/>
            </a:pPr>
            <a:r>
              <a:rPr lang="zh-CN" altLang="en-US" sz="2400" dirty="0" smtClean="0">
                <a:solidFill>
                  <a:schemeClr val="hlink"/>
                </a:solidFill>
              </a:rPr>
              <a:t>    无论何时他遇到一个好像解决不了的问题时，他会躺在实验室 的沙发上，四肢舒展，让各种幻觉涌满他的脑海。</a:t>
            </a:r>
            <a:endParaRPr lang="en-US" altLang="zh-CN" sz="2400" dirty="0" smtClean="0">
              <a:solidFill>
                <a:schemeClr val="hlink"/>
              </a:solidFill>
            </a:endParaRPr>
          </a:p>
          <a:p>
            <a:pPr algn="just" eaLnBrk="1" hangingPunct="1">
              <a:lnSpc>
                <a:spcPct val="100000"/>
              </a:lnSpc>
              <a:spcBef>
                <a:spcPts val="600"/>
              </a:spcBef>
              <a:buSzPct val="120000"/>
              <a:buNone/>
            </a:pPr>
            <a:r>
              <a:rPr lang="en-US" altLang="zh-CN" b="1" dirty="0" smtClean="0">
                <a:solidFill>
                  <a:schemeClr val="accent6">
                    <a:lumMod val="50000"/>
                  </a:schemeClr>
                </a:solidFill>
              </a:rPr>
              <a:t>See also: </a:t>
            </a:r>
            <a:r>
              <a:rPr lang="en-US" altLang="zh-CN" b="1" dirty="0" smtClean="0">
                <a:hlinkClick r:id="rId3" action="ppaction://hlinksldjump"/>
              </a:rPr>
              <a:t>stretch</a:t>
            </a:r>
            <a:endParaRPr lang="en-US" altLang="zh-CN" b="1" dirty="0" smtClean="0">
              <a:solidFill>
                <a:schemeClr val="accent6">
                  <a:lumMod val="50000"/>
                </a:schemeClr>
              </a:solidFill>
            </a:endParaRPr>
          </a:p>
          <a:p>
            <a:pPr eaLnBrk="1" hangingPunct="1">
              <a:buSzPct val="120000"/>
              <a:buFont typeface="Arial" charset="0"/>
              <a:buNone/>
            </a:pPr>
            <a:r>
              <a:rPr lang="en-US" altLang="zh-CN" dirty="0" smtClean="0"/>
              <a:t>   </a:t>
            </a:r>
            <a:endParaRPr lang="zh-CN" altLang="en-US" dirty="0" smtClean="0"/>
          </a:p>
          <a:p>
            <a:pPr lvl="1" eaLnBrk="1" hangingPunct="1">
              <a:buSzPct val="50000"/>
              <a:buFont typeface="Wingdings" pitchFamily="2" charset="2"/>
              <a:buNone/>
            </a:pPr>
            <a:endParaRPr lang="zh-CN" altLang="en-US"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4" action="ppaction://hlinksldjump"/>
          </p:cNvPr>
          <p:cNvPicPr>
            <a:picLocks noChangeAspect="1"/>
          </p:cNvPicPr>
          <p:nvPr/>
        </p:nvPicPr>
        <p:blipFill>
          <a:blip r:embed="rId5"/>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6"/>
          <a:srcRect/>
          <a:stretch>
            <a:fillRect/>
          </a:stretch>
        </p:blipFill>
        <p:spPr bwMode="auto">
          <a:xfrm>
            <a:off x="7163242" y="6272904"/>
            <a:ext cx="474663" cy="225425"/>
          </a:xfrm>
          <a:prstGeom prst="rect">
            <a:avLst/>
          </a:prstGeom>
          <a:noFill/>
          <a:ln w="9525">
            <a:noFill/>
            <a:miter lim="800000"/>
            <a:headEnd/>
            <a:tailEnd/>
          </a:ln>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sp>
        <p:nvSpPr>
          <p:cNvPr id="9" name="内容占位符 1"/>
          <p:cNvSpPr>
            <a:spLocks noGrp="1"/>
          </p:cNvSpPr>
          <p:nvPr>
            <p:ph idx="4294967295"/>
          </p:nvPr>
        </p:nvSpPr>
        <p:spPr bwMode="auto">
          <a:xfrm>
            <a:off x="173038" y="649288"/>
            <a:ext cx="8809037" cy="6037262"/>
          </a:xfrm>
          <a:prstGeom prst="rect">
            <a:avLst/>
          </a:prstGeom>
          <a:noFill/>
          <a:ln>
            <a:miter lim="800000"/>
            <a:headEnd/>
            <a:tailEnd/>
          </a:ln>
        </p:spPr>
        <p:txBody>
          <a:bodyPr/>
          <a:lstStyle/>
          <a:p>
            <a:pPr eaLnBrk="1" hangingPunct="1">
              <a:buSzPct val="120000"/>
              <a:buNone/>
            </a:pPr>
            <a:r>
              <a:rPr lang="en-US" altLang="zh-CN" sz="3200" b="1" dirty="0" smtClean="0"/>
              <a:t>go along:</a:t>
            </a:r>
          </a:p>
          <a:p>
            <a:pPr>
              <a:buNone/>
            </a:pPr>
            <a:r>
              <a:rPr lang="en-US" altLang="zh-CN" sz="2800" b="1" dirty="0" smtClean="0"/>
              <a:t>1. </a:t>
            </a:r>
            <a:r>
              <a:rPr lang="en-US" altLang="zh-CN" dirty="0" smtClean="0"/>
              <a:t>travel somewhere with sb. else  </a:t>
            </a:r>
            <a:r>
              <a:rPr lang="zh-CN" altLang="en-US" sz="2400" dirty="0" smtClean="0">
                <a:solidFill>
                  <a:srgbClr val="0070C0"/>
                </a:solidFill>
              </a:rPr>
              <a:t>和（某人）一起去</a:t>
            </a:r>
            <a:endParaRPr lang="zh-CN" altLang="en-US" sz="2400" dirty="0" smtClean="0"/>
          </a:p>
          <a:p>
            <a:pPr eaLnBrk="1" hangingPunct="1">
              <a:buSzPct val="120000"/>
              <a:buNone/>
            </a:pPr>
            <a:r>
              <a:rPr lang="en-US" altLang="zh-CN" sz="2800" b="1" dirty="0" smtClean="0"/>
              <a:t>2. </a:t>
            </a:r>
            <a:r>
              <a:rPr lang="en-US" dirty="0" smtClean="0"/>
              <a:t>continue to happen or develop  </a:t>
            </a:r>
            <a:r>
              <a:rPr lang="zh-CN" altLang="en-US" sz="2400" dirty="0" smtClean="0">
                <a:solidFill>
                  <a:srgbClr val="0070C0"/>
                </a:solidFill>
              </a:rPr>
              <a:t>继续；进展</a:t>
            </a:r>
          </a:p>
          <a:p>
            <a:pPr eaLnBrk="1" hangingPunct="1">
              <a:buSzPct val="120000"/>
              <a:buNone/>
            </a:pPr>
            <a:r>
              <a:rPr lang="en-US" altLang="zh-CN" sz="2800" b="1" dirty="0" smtClean="0"/>
              <a:t>3. </a:t>
            </a:r>
            <a:r>
              <a:rPr lang="en-US" altLang="zh-CN" dirty="0" smtClean="0"/>
              <a:t>agree with sb. / </a:t>
            </a:r>
            <a:r>
              <a:rPr lang="en-US" altLang="zh-CN" dirty="0" err="1" smtClean="0"/>
              <a:t>sth</a:t>
            </a:r>
            <a:r>
              <a:rPr lang="en-US" altLang="zh-CN" dirty="0" smtClean="0"/>
              <a:t>. </a:t>
            </a:r>
            <a:r>
              <a:rPr lang="zh-CN" altLang="en-US" sz="2400" dirty="0" smtClean="0">
                <a:solidFill>
                  <a:schemeClr val="hlink"/>
                </a:solidFill>
              </a:rPr>
              <a:t>同意</a:t>
            </a:r>
            <a:endParaRPr lang="zh-CN" altLang="en-US" sz="2800" dirty="0" smtClean="0"/>
          </a:p>
          <a:p>
            <a:pPr algn="just">
              <a:lnSpc>
                <a:spcPct val="80000"/>
              </a:lnSpc>
              <a:spcBef>
                <a:spcPct val="10000"/>
              </a:spcBef>
              <a:buSzPct val="120000"/>
              <a:buFontTx/>
              <a:buNone/>
            </a:pPr>
            <a:endParaRPr lang="en-US" altLang="zh-CN" sz="800" b="1" dirty="0" smtClean="0"/>
          </a:p>
          <a:p>
            <a:pPr marL="0" indent="1588" algn="just">
              <a:lnSpc>
                <a:spcPct val="80000"/>
              </a:lnSpc>
              <a:spcBef>
                <a:spcPct val="10000"/>
              </a:spcBef>
              <a:buSzPct val="120000"/>
              <a:buFontTx/>
              <a:buNone/>
            </a:pPr>
            <a:endParaRPr lang="en-US" altLang="zh-CN" sz="2800" b="1" dirty="0" smtClean="0"/>
          </a:p>
          <a:p>
            <a:pPr marL="0" indent="1588" algn="just">
              <a:lnSpc>
                <a:spcPct val="80000"/>
              </a:lnSpc>
              <a:spcBef>
                <a:spcPct val="10000"/>
              </a:spcBef>
              <a:buSzPct val="120000"/>
              <a:buFontTx/>
              <a:buNone/>
            </a:pPr>
            <a:r>
              <a:rPr lang="en-US" altLang="zh-CN" sz="2800" b="1" dirty="0" smtClean="0"/>
              <a:t>Work in pairs. Figure out the meanings of the phrase. Match its usage with the meaning 1, 2</a:t>
            </a:r>
            <a:r>
              <a:rPr lang="en-US" altLang="zh-CN" sz="2800" dirty="0" smtClean="0">
                <a:solidFill>
                  <a:srgbClr val="0000CC"/>
                </a:solidFill>
              </a:rPr>
              <a:t> </a:t>
            </a:r>
            <a:r>
              <a:rPr lang="en-US" altLang="zh-CN" sz="2800" b="1" dirty="0" smtClean="0"/>
              <a:t>or 3 .</a:t>
            </a:r>
          </a:p>
          <a:p>
            <a:pPr algn="just">
              <a:lnSpc>
                <a:spcPct val="80000"/>
              </a:lnSpc>
              <a:spcBef>
                <a:spcPct val="10000"/>
              </a:spcBef>
              <a:buSzPct val="120000"/>
              <a:buFontTx/>
              <a:buNone/>
            </a:pPr>
            <a:endParaRPr lang="en-US" altLang="zh-CN" sz="800" dirty="0" smtClean="0">
              <a:solidFill>
                <a:srgbClr val="663300"/>
              </a:solidFill>
              <a:latin typeface="黑体" pitchFamily="49" charset="-122"/>
              <a:ea typeface="黑体" pitchFamily="49" charset="-122"/>
            </a:endParaRPr>
          </a:p>
          <a:p>
            <a:pPr eaLnBrk="1" hangingPunct="1">
              <a:buSzPct val="120000"/>
              <a:buFont typeface="Arial" charset="0"/>
              <a:buNone/>
            </a:pPr>
            <a:r>
              <a:rPr lang="en-US" altLang="zh-CN" sz="2800" dirty="0" smtClean="0"/>
              <a:t>1.  His wife will go along with him to his new post. (    )</a:t>
            </a:r>
          </a:p>
          <a:p>
            <a:pPr eaLnBrk="1" hangingPunct="1">
              <a:buSzPct val="120000"/>
              <a:buFont typeface="Arial" charset="0"/>
              <a:buNone/>
            </a:pPr>
            <a:r>
              <a:rPr lang="en-US" altLang="zh-CN" sz="2800" dirty="0" smtClean="0"/>
              <a:t>2.  The book gets more difficult as you go along. (     )</a:t>
            </a:r>
          </a:p>
          <a:p>
            <a:pPr eaLnBrk="1" hangingPunct="1">
              <a:buSzPct val="120000"/>
              <a:buFont typeface="Arial" charset="0"/>
              <a:buNone/>
            </a:pPr>
            <a:r>
              <a:rPr lang="en-US" altLang="zh-CN" sz="2800" dirty="0" smtClean="0"/>
              <a:t>3.  I don’t think he’ll go along with you on the plan. (    )</a:t>
            </a:r>
          </a:p>
          <a:p>
            <a:pPr eaLnBrk="1" hangingPunct="1">
              <a:buSzPct val="120000"/>
              <a:buFont typeface="Arial" charset="0"/>
              <a:buNone/>
            </a:pPr>
            <a:endParaRPr lang="zh-CN" altLang="en-US" sz="2800" dirty="0" smtClean="0"/>
          </a:p>
        </p:txBody>
      </p:sp>
      <p:sp>
        <p:nvSpPr>
          <p:cNvPr id="10" name="Text Box 9"/>
          <p:cNvSpPr txBox="1">
            <a:spLocks noChangeArrowheads="1"/>
          </p:cNvSpPr>
          <p:nvPr/>
        </p:nvSpPr>
        <p:spPr bwMode="auto">
          <a:xfrm>
            <a:off x="7785100" y="5065713"/>
            <a:ext cx="504825" cy="519112"/>
          </a:xfrm>
          <a:prstGeom prst="rect">
            <a:avLst/>
          </a:prstGeom>
          <a:noFill/>
          <a:ln w="9525" algn="ctr">
            <a:noFill/>
            <a:miter lim="800000"/>
            <a:headEnd/>
            <a:tailEnd/>
          </a:ln>
        </p:spPr>
        <p:txBody>
          <a:bodyPr>
            <a:spAutoFit/>
          </a:bodyPr>
          <a:lstStyle/>
          <a:p>
            <a:pPr eaLnBrk="0" hangingPunct="0">
              <a:buSzTx/>
              <a:buFontTx/>
              <a:buNone/>
            </a:pPr>
            <a:r>
              <a:rPr lang="en-US" altLang="zh-CN" sz="2800" b="1" dirty="0">
                <a:solidFill>
                  <a:srgbClr val="FA0606"/>
                </a:solidFill>
              </a:rPr>
              <a:t>3</a:t>
            </a:r>
          </a:p>
        </p:txBody>
      </p:sp>
      <p:sp>
        <p:nvSpPr>
          <p:cNvPr id="11" name="Text Box 7"/>
          <p:cNvSpPr txBox="1">
            <a:spLocks noChangeArrowheads="1"/>
          </p:cNvSpPr>
          <p:nvPr/>
        </p:nvSpPr>
        <p:spPr bwMode="auto">
          <a:xfrm>
            <a:off x="7537450" y="4010025"/>
            <a:ext cx="504825" cy="519113"/>
          </a:xfrm>
          <a:prstGeom prst="rect">
            <a:avLst/>
          </a:prstGeom>
          <a:noFill/>
          <a:ln w="9525" algn="ctr">
            <a:noFill/>
            <a:miter lim="800000"/>
            <a:headEnd/>
            <a:tailEnd/>
          </a:ln>
        </p:spPr>
        <p:txBody>
          <a:bodyPr>
            <a:spAutoFit/>
          </a:bodyPr>
          <a:lstStyle/>
          <a:p>
            <a:pPr eaLnBrk="0" hangingPunct="0">
              <a:buSzTx/>
              <a:buFontTx/>
              <a:buNone/>
            </a:pPr>
            <a:r>
              <a:rPr lang="en-US" altLang="zh-CN" sz="2800" b="1" dirty="0">
                <a:solidFill>
                  <a:srgbClr val="FA0606"/>
                </a:solidFill>
              </a:rPr>
              <a:t>1</a:t>
            </a:r>
          </a:p>
        </p:txBody>
      </p:sp>
      <p:sp>
        <p:nvSpPr>
          <p:cNvPr id="12" name="Text Box 10"/>
          <p:cNvSpPr txBox="1">
            <a:spLocks noChangeArrowheads="1"/>
          </p:cNvSpPr>
          <p:nvPr/>
        </p:nvSpPr>
        <p:spPr bwMode="auto">
          <a:xfrm>
            <a:off x="7364413" y="4505325"/>
            <a:ext cx="504825" cy="519113"/>
          </a:xfrm>
          <a:prstGeom prst="rect">
            <a:avLst/>
          </a:prstGeom>
          <a:noFill/>
          <a:ln w="9525" algn="ctr">
            <a:noFill/>
            <a:miter lim="800000"/>
            <a:headEnd/>
            <a:tailEnd/>
          </a:ln>
        </p:spPr>
        <p:txBody>
          <a:bodyPr>
            <a:spAutoFit/>
          </a:bodyPr>
          <a:lstStyle/>
          <a:p>
            <a:pPr eaLnBrk="0" hangingPunct="0">
              <a:buSzTx/>
              <a:buFontTx/>
              <a:buNone/>
            </a:pPr>
            <a:r>
              <a:rPr lang="en-US" altLang="zh-CN" sz="2800" b="1" dirty="0">
                <a:solidFill>
                  <a:srgbClr val="FA0606"/>
                </a:solidFill>
              </a:rPr>
              <a:t>2</a:t>
            </a:r>
          </a:p>
        </p:txBody>
      </p:sp>
      <p:pic>
        <p:nvPicPr>
          <p:cNvPr id="13"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4"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73038" y="704850"/>
            <a:ext cx="8809037" cy="5981700"/>
          </a:xfrm>
          <a:prstGeom prst="rect">
            <a:avLst/>
          </a:prstGeom>
          <a:noFill/>
          <a:ln>
            <a:miter lim="800000"/>
            <a:headEnd/>
            <a:tailEnd/>
          </a:ln>
        </p:spPr>
        <p:txBody>
          <a:bodyPr/>
          <a:lstStyle/>
          <a:p>
            <a:pPr algn="just" eaLnBrk="1" hangingPunct="1">
              <a:buSzPct val="120000"/>
              <a:buNone/>
            </a:pPr>
            <a:r>
              <a:rPr lang="en-US" altLang="zh-CN" sz="3200" b="1" dirty="0" smtClean="0"/>
              <a:t>sign up for:   </a:t>
            </a:r>
            <a:r>
              <a:rPr lang="en-US" altLang="zh-CN" dirty="0" smtClean="0"/>
              <a:t>agree to do </a:t>
            </a:r>
            <a:r>
              <a:rPr lang="en-US" altLang="zh-CN" dirty="0" err="1" smtClean="0"/>
              <a:t>sth</a:t>
            </a:r>
            <a:r>
              <a:rPr lang="en-US" altLang="zh-CN" dirty="0" smtClean="0"/>
              <a:t>. or to join a course or organization  </a:t>
            </a:r>
            <a:r>
              <a:rPr lang="zh-CN" altLang="en-US" sz="2400" dirty="0" smtClean="0">
                <a:solidFill>
                  <a:srgbClr val="0070C0"/>
                </a:solidFill>
              </a:rPr>
              <a:t>同意从事；报名参加</a:t>
            </a:r>
            <a:endParaRPr lang="en-US" altLang="zh-CN" sz="800" dirty="0" smtClean="0">
              <a:solidFill>
                <a:srgbClr val="663300"/>
              </a:solidFill>
              <a:latin typeface="黑体" pitchFamily="49" charset="-122"/>
              <a:ea typeface="黑体" pitchFamily="49" charset="-122"/>
            </a:endParaRPr>
          </a:p>
          <a:p>
            <a:pPr eaLnBrk="1" hangingPunct="1">
              <a:buSzPct val="120000"/>
              <a:buFont typeface="Arial" charset="0"/>
              <a:buNone/>
            </a:pPr>
            <a:r>
              <a:rPr lang="en-US" altLang="zh-CN" sz="2800" i="1" dirty="0" smtClean="0"/>
              <a:t>e.g</a:t>
            </a:r>
            <a:r>
              <a:rPr lang="en-US" altLang="zh-CN" sz="2800" dirty="0" smtClean="0"/>
              <a:t>.</a:t>
            </a:r>
          </a:p>
          <a:p>
            <a:pPr marL="354013" indent="-352425" eaLnBrk="1" hangingPunct="1">
              <a:buSzPct val="120000"/>
              <a:buNone/>
            </a:pPr>
            <a:r>
              <a:rPr lang="en-US" altLang="zh-CN" sz="2800" dirty="0" smtClean="0"/>
              <a:t>1. </a:t>
            </a:r>
            <a:r>
              <a:rPr lang="en-US" altLang="zh-CN" dirty="0" smtClean="0"/>
              <a:t>The famous film star has signed up for a new film production.</a:t>
            </a:r>
          </a:p>
          <a:p>
            <a:pPr eaLnBrk="1" hangingPunct="1">
              <a:buSzPct val="120000"/>
              <a:buNone/>
            </a:pPr>
            <a:r>
              <a:rPr lang="zh-CN" altLang="en-US" sz="2400" dirty="0" smtClean="0">
                <a:solidFill>
                  <a:srgbClr val="0070C0"/>
                </a:solidFill>
                <a:latin typeface="+mn-ea"/>
              </a:rPr>
              <a:t>  那位著名影星已签约参加拍摄一部新片。</a:t>
            </a:r>
            <a:endParaRPr lang="en-US" altLang="zh-CN" sz="2400" dirty="0" smtClean="0">
              <a:solidFill>
                <a:srgbClr val="0070C0"/>
              </a:solidFill>
              <a:latin typeface="+mn-ea"/>
            </a:endParaRPr>
          </a:p>
          <a:p>
            <a:pPr eaLnBrk="1" hangingPunct="1">
              <a:buSzPct val="120000"/>
              <a:buNone/>
            </a:pPr>
            <a:r>
              <a:rPr lang="en-US" altLang="zh-CN" sz="2800" dirty="0" smtClean="0"/>
              <a:t>2. </a:t>
            </a:r>
            <a:r>
              <a:rPr lang="en-US" altLang="zh-CN" dirty="0" smtClean="0"/>
              <a:t>Can I sign up for this course in advance?</a:t>
            </a:r>
          </a:p>
          <a:p>
            <a:pPr eaLnBrk="1" hangingPunct="1">
              <a:buSzPct val="120000"/>
              <a:buNone/>
            </a:pPr>
            <a:r>
              <a:rPr lang="zh-CN" altLang="en-US" sz="2400" dirty="0" smtClean="0">
                <a:solidFill>
                  <a:srgbClr val="0070C0"/>
                </a:solidFill>
                <a:latin typeface="+mn-ea"/>
              </a:rPr>
              <a:t>  我能先报名上这门课吗？</a:t>
            </a:r>
            <a:endParaRPr lang="en-US" altLang="zh-CN" sz="2400" dirty="0" smtClean="0">
              <a:solidFill>
                <a:srgbClr val="0070C0"/>
              </a:solidFill>
              <a:latin typeface="+mn-ea"/>
            </a:endParaRPr>
          </a:p>
          <a:p>
            <a:pPr eaLnBrk="1" hangingPunct="1">
              <a:buSzPct val="120000"/>
              <a:buNone/>
            </a:pPr>
            <a:endParaRPr lang="en-US" altLang="zh-CN" sz="800" dirty="0" smtClean="0">
              <a:solidFill>
                <a:srgbClr val="0070C0"/>
              </a:solidFill>
              <a:latin typeface="+mn-ea"/>
            </a:endParaRPr>
          </a:p>
          <a:p>
            <a:pPr eaLnBrk="1" hangingPunct="1">
              <a:buSzPct val="120000"/>
              <a:buNone/>
            </a:pPr>
            <a:r>
              <a:rPr lang="en-US" altLang="zh-CN" b="1" dirty="0" smtClean="0">
                <a:solidFill>
                  <a:schemeClr val="accent6">
                    <a:lumMod val="50000"/>
                  </a:schemeClr>
                </a:solidFill>
              </a:rPr>
              <a:t>See also: </a:t>
            </a:r>
            <a:r>
              <a:rPr lang="en-US" altLang="zh-CN" b="1" dirty="0" smtClean="0">
                <a:hlinkClick r:id="rId3" action="ppaction://hlinksldjump"/>
              </a:rPr>
              <a:t>sign</a:t>
            </a:r>
            <a:endParaRPr lang="en-US" altLang="zh-CN" b="1" dirty="0" smtClean="0"/>
          </a:p>
          <a:p>
            <a:pPr eaLnBrk="1" hangingPunct="1">
              <a:buSzPct val="120000"/>
              <a:buFont typeface="Arial" charset="0"/>
              <a:buNone/>
            </a:pPr>
            <a:endParaRPr lang="en-US" altLang="zh-CN" sz="2800" dirty="0" smtClean="0"/>
          </a:p>
          <a:p>
            <a:pPr eaLnBrk="1" hangingPunct="1">
              <a:buSzPct val="120000"/>
              <a:buFont typeface="Arial" charset="0"/>
              <a:buNone/>
            </a:pP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4" action="ppaction://hlinksldjump"/>
          </p:cNvPr>
          <p:cNvPicPr>
            <a:picLocks noChangeAspect="1"/>
          </p:cNvPicPr>
          <p:nvPr/>
        </p:nvPicPr>
        <p:blipFill>
          <a:blip r:embed="rId5"/>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6"/>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Effect transition="in" filter="dissolve">
                                      <p:cBhvr>
                                        <p:cTn id="17" dur="500"/>
                                        <p:tgtEl>
                                          <p:spTgt spid="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3"/>
          <a:srcRect/>
          <a:stretch>
            <a:fillRect/>
          </a:stretch>
        </p:blipFill>
        <p:spPr bwMode="auto">
          <a:xfrm>
            <a:off x="6714676" y="6297194"/>
            <a:ext cx="912813" cy="228600"/>
          </a:xfrm>
          <a:prstGeom prst="rect">
            <a:avLst/>
          </a:prstGeom>
          <a:noFill/>
          <a:ln w="9525">
            <a:noFill/>
            <a:miter lim="800000"/>
            <a:headEnd/>
            <a:tailEnd/>
          </a:ln>
        </p:spPr>
      </p:pic>
      <p:sp>
        <p:nvSpPr>
          <p:cNvPr id="6" name="内容占位符 1"/>
          <p:cNvSpPr>
            <a:spLocks noGrp="1"/>
          </p:cNvSpPr>
          <p:nvPr>
            <p:ph idx="4294967295"/>
          </p:nvPr>
        </p:nvSpPr>
        <p:spPr bwMode="auto">
          <a:xfrm>
            <a:off x="173038" y="704850"/>
            <a:ext cx="8809037" cy="5981700"/>
          </a:xfrm>
          <a:prstGeom prst="rect">
            <a:avLst/>
          </a:prstGeom>
          <a:noFill/>
          <a:ln>
            <a:miter lim="800000"/>
            <a:headEnd/>
            <a:tailEnd/>
          </a:ln>
        </p:spPr>
        <p:txBody>
          <a:bodyPr/>
          <a:lstStyle/>
          <a:p>
            <a:pPr algn="just" eaLnBrk="1" hangingPunct="1">
              <a:buSzPct val="120000"/>
              <a:buNone/>
            </a:pPr>
            <a:r>
              <a:rPr lang="en-US" altLang="zh-CN" sz="3200" b="1" dirty="0" smtClean="0"/>
              <a:t>rent out: </a:t>
            </a:r>
            <a:r>
              <a:rPr lang="en-US" altLang="zh-CN" dirty="0" smtClean="0"/>
              <a:t>allow a house, room, office etc that you own to be used by sb. who pays you regularly for using it  </a:t>
            </a:r>
            <a:r>
              <a:rPr lang="zh-CN" altLang="en-US" sz="2400" dirty="0" smtClean="0">
                <a:solidFill>
                  <a:srgbClr val="0070C0"/>
                </a:solidFill>
              </a:rPr>
              <a:t>出租（房屋，办公室等）</a:t>
            </a:r>
            <a:endParaRPr lang="en-US" altLang="zh-CN" sz="800" dirty="0" smtClean="0">
              <a:solidFill>
                <a:srgbClr val="663300"/>
              </a:solidFill>
              <a:latin typeface="黑体" pitchFamily="49" charset="-122"/>
              <a:ea typeface="黑体" pitchFamily="49" charset="-122"/>
            </a:endParaRPr>
          </a:p>
          <a:p>
            <a:pPr eaLnBrk="1" hangingPunct="1">
              <a:buSzPct val="120000"/>
              <a:buFont typeface="Arial" charset="0"/>
              <a:buNone/>
            </a:pPr>
            <a:r>
              <a:rPr lang="en-US" altLang="zh-CN" sz="2800" i="1" dirty="0" smtClean="0"/>
              <a:t>e.g</a:t>
            </a:r>
            <a:r>
              <a:rPr lang="en-US" altLang="zh-CN" sz="2800" dirty="0" smtClean="0"/>
              <a:t>.</a:t>
            </a:r>
          </a:p>
          <a:p>
            <a:pPr marL="442913" indent="-441325" algn="just" eaLnBrk="1" hangingPunct="1">
              <a:buSzPct val="120000"/>
              <a:buNone/>
            </a:pPr>
            <a:r>
              <a:rPr lang="en-US" altLang="zh-CN" sz="2800" dirty="0" smtClean="0"/>
              <a:t>1. </a:t>
            </a:r>
            <a:r>
              <a:rPr lang="en-US" altLang="zh-CN" dirty="0" smtClean="0"/>
              <a:t>They had to rent out the upstairs to make mortgage  payments.</a:t>
            </a:r>
          </a:p>
          <a:p>
            <a:pPr eaLnBrk="1" hangingPunct="1">
              <a:buSzPct val="120000"/>
              <a:buNone/>
            </a:pPr>
            <a:r>
              <a:rPr lang="zh-CN" altLang="en-US" sz="2400" dirty="0" smtClean="0">
                <a:solidFill>
                  <a:srgbClr val="0070C0"/>
                </a:solidFill>
                <a:latin typeface="+mn-ea"/>
              </a:rPr>
              <a:t>   他们不得不将二楼租出去来付房屋的抵押借款。</a:t>
            </a:r>
            <a:endParaRPr lang="en-US" altLang="zh-CN" sz="2400" dirty="0" smtClean="0">
              <a:solidFill>
                <a:srgbClr val="0070C0"/>
              </a:solidFill>
              <a:latin typeface="+mn-ea"/>
            </a:endParaRPr>
          </a:p>
          <a:p>
            <a:pPr eaLnBrk="1" hangingPunct="1">
              <a:buSzPct val="120000"/>
              <a:buNone/>
            </a:pPr>
            <a:r>
              <a:rPr lang="en-US" altLang="zh-CN" sz="2800" dirty="0" smtClean="0"/>
              <a:t>2.  </a:t>
            </a:r>
            <a:r>
              <a:rPr lang="en-US" altLang="zh-CN" dirty="0" smtClean="0"/>
              <a:t>She decided to rent out a room to get extra income.</a:t>
            </a:r>
          </a:p>
          <a:p>
            <a:pPr marL="442913" indent="-441325" eaLnBrk="1" hangingPunct="1">
              <a:buSzPct val="120000"/>
              <a:buNone/>
            </a:pPr>
            <a:r>
              <a:rPr lang="zh-CN" altLang="en-US" sz="2400" dirty="0" smtClean="0">
                <a:solidFill>
                  <a:srgbClr val="0070C0"/>
                </a:solidFill>
                <a:latin typeface="+mn-ea"/>
              </a:rPr>
              <a:t>   她决定出租一个房间来增加收入。</a:t>
            </a:r>
            <a:endParaRPr lang="en-US" altLang="zh-CN" sz="2400" dirty="0" smtClean="0">
              <a:solidFill>
                <a:srgbClr val="0070C0"/>
              </a:solidFill>
              <a:latin typeface="+mn-ea"/>
            </a:endParaRPr>
          </a:p>
          <a:p>
            <a:pPr eaLnBrk="1" hangingPunct="1">
              <a:buSzPct val="120000"/>
              <a:buNone/>
            </a:pPr>
            <a:endParaRPr lang="en-US" altLang="zh-CN" b="1" dirty="0" smtClean="0"/>
          </a:p>
          <a:p>
            <a:pPr eaLnBrk="1" hangingPunct="1">
              <a:buSzPct val="120000"/>
              <a:buFont typeface="Arial" charset="0"/>
              <a:buNone/>
            </a:pPr>
            <a:endParaRPr lang="en-US" altLang="zh-CN" sz="2800" dirty="0" smtClean="0"/>
          </a:p>
          <a:p>
            <a:pPr eaLnBrk="1" hangingPunct="1">
              <a:buSzPct val="120000"/>
              <a:buFont typeface="Arial" charset="0"/>
              <a:buNone/>
            </a:pPr>
            <a:endParaRPr lang="zh-CN" altLang="en-US" sz="2800" dirty="0" smtClean="0"/>
          </a:p>
        </p:txBody>
      </p:sp>
      <p:pic>
        <p:nvPicPr>
          <p:cNvPr id="7"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dissolv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92088" y="677863"/>
            <a:ext cx="8780462" cy="5999162"/>
          </a:xfrm>
          <a:prstGeom prst="rect">
            <a:avLst/>
          </a:prstGeom>
          <a:noFill/>
          <a:ln>
            <a:miter lim="800000"/>
            <a:headEnd/>
            <a:tailEnd/>
          </a:ln>
        </p:spPr>
        <p:txBody>
          <a:bodyPr/>
          <a:lstStyle/>
          <a:p>
            <a:pPr eaLnBrk="1" hangingPunct="1">
              <a:buSzPct val="120000"/>
              <a:buFont typeface="Arial" charset="0"/>
              <a:buNone/>
            </a:pPr>
            <a:r>
              <a:rPr lang="en-US" altLang="zh-CN" b="1" dirty="0" smtClean="0">
                <a:solidFill>
                  <a:schemeClr val="accent6">
                    <a:lumMod val="50000"/>
                  </a:schemeClr>
                </a:solidFill>
              </a:rPr>
              <a:t>Cf.  	hire	  let	   lease    rent      </a:t>
            </a:r>
            <a:r>
              <a:rPr lang="zh-CN" altLang="en-US" sz="2400" dirty="0" smtClean="0">
                <a:solidFill>
                  <a:schemeClr val="hlink"/>
                </a:solidFill>
                <a:latin typeface="宋体" charset="-122"/>
              </a:rPr>
              <a:t>租；租赁</a:t>
            </a:r>
            <a:r>
              <a:rPr lang="zh-CN" altLang="en-US" sz="2400" dirty="0" smtClean="0"/>
              <a:t>      </a:t>
            </a:r>
            <a:endParaRPr lang="en-US" altLang="zh-CN" sz="2400" dirty="0" smtClean="0">
              <a:solidFill>
                <a:schemeClr val="hlink"/>
              </a:solidFill>
              <a:latin typeface="宋体" charset="-122"/>
            </a:endParaRPr>
          </a:p>
          <a:p>
            <a:pPr eaLnBrk="1" hangingPunct="1">
              <a:buSzPct val="120000"/>
              <a:buFont typeface="Arial" charset="0"/>
              <a:buNone/>
            </a:pPr>
            <a:endParaRPr lang="en-US" altLang="zh-CN" sz="800" dirty="0" smtClean="0">
              <a:solidFill>
                <a:schemeClr val="hlink"/>
              </a:solidFill>
              <a:latin typeface="宋体" charset="-122"/>
            </a:endParaRPr>
          </a:p>
          <a:p>
            <a:pPr eaLnBrk="1" hangingPunct="1">
              <a:buSzPct val="120000"/>
              <a:buFont typeface="Arial" charset="0"/>
              <a:buNone/>
            </a:pPr>
            <a:r>
              <a:rPr lang="en-US" altLang="zh-CN" sz="2800" dirty="0" smtClean="0"/>
              <a:t>hire:</a:t>
            </a:r>
          </a:p>
          <a:p>
            <a:pPr marL="742950" indent="-285750" eaLnBrk="1" hangingPunct="1">
              <a:spcBef>
                <a:spcPct val="20000"/>
              </a:spcBef>
              <a:buNone/>
            </a:pPr>
            <a:r>
              <a:rPr lang="zh-CN" altLang="en-US" sz="2400" dirty="0" smtClean="0">
                <a:solidFill>
                  <a:schemeClr val="hlink"/>
                </a:solidFill>
              </a:rPr>
              <a:t>指出钱获得他人的劳动或服务，也指雇佣他人或出租某物</a:t>
            </a:r>
            <a:endParaRPr lang="zh-CN" altLang="en-US" sz="2800" dirty="0" smtClean="0">
              <a:solidFill>
                <a:schemeClr val="hlink"/>
              </a:solidFill>
            </a:endParaRPr>
          </a:p>
          <a:p>
            <a:pPr lvl="1" indent="-685800" eaLnBrk="1" hangingPunct="1">
              <a:buSzPct val="50000"/>
              <a:buFont typeface="Wingdings" pitchFamily="2" charset="2"/>
              <a:buNone/>
            </a:pPr>
            <a:r>
              <a:rPr lang="en-US" altLang="zh-CN" sz="2800" dirty="0" smtClean="0"/>
              <a:t>let: </a:t>
            </a:r>
          </a:p>
          <a:p>
            <a:pPr marL="447675" indent="9525">
              <a:buNone/>
            </a:pPr>
            <a:r>
              <a:rPr lang="zh-CN" altLang="en-US" sz="2400" dirty="0" smtClean="0">
                <a:solidFill>
                  <a:schemeClr val="hlink"/>
                </a:solidFill>
                <a:latin typeface="+mn-ea"/>
              </a:rPr>
              <a:t>指同意他人暂时占有并使用自己的土地、房屋或财产，以收取规定的租金</a:t>
            </a:r>
            <a:endParaRPr lang="en-US" altLang="zh-CN" sz="2800" dirty="0" smtClean="0"/>
          </a:p>
          <a:p>
            <a:pPr lvl="1" indent="-685800" eaLnBrk="1" hangingPunct="1">
              <a:buSzPct val="50000"/>
              <a:buFont typeface="Wingdings" pitchFamily="2" charset="2"/>
              <a:buNone/>
            </a:pPr>
            <a:r>
              <a:rPr lang="en-US" altLang="zh-CN" sz="2800" dirty="0" smtClean="0"/>
              <a:t>lease:</a:t>
            </a:r>
            <a:endParaRPr lang="zh-CN" altLang="en-US" sz="2800" dirty="0" smtClean="0">
              <a:solidFill>
                <a:schemeClr val="hlink"/>
              </a:solidFill>
            </a:endParaRPr>
          </a:p>
          <a:p>
            <a:pPr lvl="1" eaLnBrk="1" hangingPunct="1">
              <a:buSzPct val="50000"/>
              <a:buNone/>
            </a:pPr>
            <a:r>
              <a:rPr lang="zh-CN" altLang="en-US" dirty="0" smtClean="0">
                <a:solidFill>
                  <a:schemeClr val="hlink"/>
                </a:solidFill>
              </a:rPr>
              <a:t>表示根据书面契约租出或租用，尤指房地产</a:t>
            </a:r>
            <a:endParaRPr lang="zh-CN" altLang="en-US" sz="2800" dirty="0" smtClean="0">
              <a:solidFill>
                <a:schemeClr val="hlink"/>
              </a:solidFill>
            </a:endParaRPr>
          </a:p>
          <a:p>
            <a:pPr lvl="1" indent="-685800" eaLnBrk="1" hangingPunct="1">
              <a:buSzPct val="50000"/>
              <a:buFont typeface="Wingdings" pitchFamily="2" charset="2"/>
              <a:buNone/>
            </a:pPr>
            <a:r>
              <a:rPr lang="en-US" altLang="zh-CN" sz="2800" dirty="0" smtClean="0"/>
              <a:t>rent:</a:t>
            </a:r>
          </a:p>
          <a:p>
            <a:pPr lvl="1" indent="-685800" eaLnBrk="1" hangingPunct="1">
              <a:buSzPct val="50000"/>
              <a:buNone/>
            </a:pPr>
            <a:r>
              <a:rPr lang="zh-CN" altLang="en-US" dirty="0" smtClean="0">
                <a:solidFill>
                  <a:schemeClr val="hlink"/>
                </a:solidFill>
              </a:rPr>
              <a:t>       指双方协定以交纳租金的方式临时租借土地、房屋等财产</a:t>
            </a:r>
          </a:p>
          <a:p>
            <a:pPr lvl="1" indent="-685800" eaLnBrk="1" hangingPunct="1">
              <a:buSzPct val="50000"/>
              <a:buFont typeface="Wingdings" pitchFamily="2" charset="2"/>
              <a:buNone/>
            </a:pPr>
            <a:endParaRPr lang="zh-CN" altLang="en-US" sz="2800" dirty="0" smtClean="0">
              <a:solidFill>
                <a:schemeClr val="hlink"/>
              </a:solidFill>
            </a:endParaRPr>
          </a:p>
        </p:txBody>
      </p:sp>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10" descr="MORE"/>
          <p:cNvPicPr>
            <a:picLocks noChangeAspect="1" noChangeArrowheads="1"/>
          </p:cNvPicPr>
          <p:nvPr/>
        </p:nvPicPr>
        <p:blipFill>
          <a:blip r:embed="rId5"/>
          <a:srcRect/>
          <a:stretch>
            <a:fillRect/>
          </a:stretch>
        </p:blipFill>
        <p:spPr bwMode="auto">
          <a:xfrm>
            <a:off x="6714676" y="6297194"/>
            <a:ext cx="912813" cy="228600"/>
          </a:xfrm>
          <a:prstGeom prst="rect">
            <a:avLst/>
          </a:prstGeom>
          <a:noFill/>
          <a:ln w="9525">
            <a:noFill/>
            <a:miter lim="800000"/>
            <a:headEnd/>
            <a:tailEnd/>
          </a:ln>
        </p:spPr>
      </p:pic>
      <p:pic>
        <p:nvPicPr>
          <p:cNvPr id="7"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dissolv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animEffect transition="in" filter="dissolve">
                                      <p:cBhvr>
                                        <p:cTn id="17" dur="500"/>
                                        <p:tgtEl>
                                          <p:spTgt spid="6">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dissolve">
                                      <p:cBhvr>
                                        <p:cTn id="22" dur="500"/>
                                        <p:tgtEl>
                                          <p:spTgt spid="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206374" y="876300"/>
            <a:ext cx="8766175" cy="5829300"/>
          </a:xfrm>
          <a:prstGeom prst="rect">
            <a:avLst/>
          </a:prstGeom>
          <a:noFill/>
          <a:ln>
            <a:miter lim="800000"/>
            <a:headEnd/>
            <a:tailEnd/>
          </a:ln>
        </p:spPr>
        <p:txBody>
          <a:bodyPr/>
          <a:lstStyle/>
          <a:p>
            <a:pPr marL="363538" indent="-363538" algn="ctr" eaLnBrk="1" hangingPunct="1">
              <a:buSzPct val="120000"/>
              <a:buNone/>
              <a:tabLst>
                <a:tab pos="363538" algn="l"/>
              </a:tabLst>
            </a:pPr>
            <a:r>
              <a:rPr lang="en-US" altLang="zh-CN" b="1" dirty="0" smtClean="0"/>
              <a:t>hire	  let	      lease          rent</a:t>
            </a:r>
          </a:p>
          <a:p>
            <a:pPr marL="363538" indent="-363538" eaLnBrk="1" hangingPunct="1">
              <a:buSzPct val="120000"/>
              <a:buFont typeface="Arial" charset="0"/>
              <a:buNone/>
              <a:tabLst>
                <a:tab pos="363538" algn="l"/>
              </a:tabLst>
            </a:pPr>
            <a:endParaRPr lang="en-US" altLang="zh-CN" i="1" dirty="0" smtClean="0"/>
          </a:p>
          <a:p>
            <a:pPr marL="363538" indent="-363538" eaLnBrk="1" hangingPunct="1">
              <a:buSzPct val="120000"/>
              <a:buFont typeface="Arial" charset="0"/>
              <a:buNone/>
              <a:tabLst>
                <a:tab pos="363538" algn="l"/>
              </a:tabLst>
            </a:pPr>
            <a:r>
              <a:rPr lang="en-US" altLang="zh-CN" b="1" dirty="0" smtClean="0"/>
              <a:t>Fill in the blanks with proper words.</a:t>
            </a:r>
          </a:p>
          <a:p>
            <a:pPr marL="363538" indent="-363538">
              <a:buFontTx/>
              <a:buAutoNum type="arabicPeriod"/>
              <a:tabLst>
                <a:tab pos="363538" algn="l"/>
              </a:tabLst>
            </a:pPr>
            <a:r>
              <a:rPr lang="en-US" altLang="zh-CN" sz="2800" dirty="0" smtClean="0"/>
              <a:t>The company _______ its cars from a local supplier.</a:t>
            </a:r>
          </a:p>
          <a:p>
            <a:pPr marL="363538" indent="-363538">
              <a:buFontTx/>
              <a:buAutoNum type="arabicPeriod"/>
              <a:tabLst>
                <a:tab pos="363538" algn="l"/>
              </a:tabLst>
            </a:pPr>
            <a:r>
              <a:rPr lang="en-US" altLang="zh-CN" sz="2800" dirty="0" smtClean="0"/>
              <a:t>Will you ___________ a car when you are in Spain</a:t>
            </a:r>
            <a:r>
              <a:rPr lang="en-US" altLang="zh-CN" sz="2800" dirty="0" smtClean="0">
                <a:ea typeface="Arial Unicode MS" pitchFamily="34" charset="-122"/>
                <a:cs typeface="Arial Unicode MS" pitchFamily="34" charset="-122"/>
              </a:rPr>
              <a:t>?</a:t>
            </a:r>
          </a:p>
          <a:p>
            <a:pPr marL="363538" indent="-363538">
              <a:buFontTx/>
              <a:buAutoNum type="arabicPeriod"/>
              <a:tabLst>
                <a:tab pos="363538" algn="l"/>
              </a:tabLst>
            </a:pPr>
            <a:r>
              <a:rPr lang="en-US" altLang="zh-CN" sz="2800" dirty="0" smtClean="0"/>
              <a:t>Most students ______ rooms in their second year.</a:t>
            </a:r>
          </a:p>
          <a:p>
            <a:pPr marL="363538" indent="-363538">
              <a:buFontTx/>
              <a:buAutoNum type="arabicPeriod"/>
              <a:tabLst>
                <a:tab pos="363538" algn="l"/>
              </a:tabLst>
            </a:pPr>
            <a:r>
              <a:rPr lang="en-US" altLang="zh-CN" sz="2800" dirty="0" smtClean="0"/>
              <a:t>He used to ______ out horses and carriages by the day.</a:t>
            </a:r>
          </a:p>
          <a:p>
            <a:pPr marL="1336675" lvl="1" indent="-533400" eaLnBrk="1" hangingPunct="1">
              <a:buSzPct val="50000"/>
              <a:buFont typeface="Wingdings" pitchFamily="2" charset="2"/>
              <a:buNone/>
              <a:tabLst>
                <a:tab pos="363538" algn="l"/>
              </a:tabLst>
            </a:pPr>
            <a:endParaRPr lang="zh-CN" altLang="en-US" dirty="0" smtClean="0"/>
          </a:p>
        </p:txBody>
      </p:sp>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p:cNvPicPr>
            <a:picLocks noChangeAspect="1"/>
          </p:cNvPicPr>
          <p:nvPr/>
        </p:nvPicPr>
        <p:blipFill>
          <a:blip r:embed="rId5"/>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6"/>
          <a:srcRect/>
          <a:stretch>
            <a:fillRect/>
          </a:stretch>
        </p:blipFill>
        <p:spPr bwMode="auto">
          <a:xfrm>
            <a:off x="7163242" y="6272904"/>
            <a:ext cx="474663" cy="225425"/>
          </a:xfrm>
          <a:prstGeom prst="rect">
            <a:avLst/>
          </a:prstGeom>
          <a:noFill/>
          <a:ln w="9525">
            <a:noFill/>
            <a:miter lim="800000"/>
            <a:headEnd/>
            <a:tailEnd/>
          </a:ln>
        </p:spPr>
      </p:pic>
      <p:sp>
        <p:nvSpPr>
          <p:cNvPr id="10" name="Text Box 4"/>
          <p:cNvSpPr txBox="1">
            <a:spLocks noChangeArrowheads="1"/>
          </p:cNvSpPr>
          <p:nvPr/>
        </p:nvSpPr>
        <p:spPr bwMode="auto">
          <a:xfrm>
            <a:off x="2616200" y="2395538"/>
            <a:ext cx="1383420" cy="519112"/>
          </a:xfrm>
          <a:prstGeom prst="rect">
            <a:avLst/>
          </a:prstGeom>
          <a:noFill/>
          <a:ln w="9525" algn="ctr">
            <a:noFill/>
            <a:miter lim="800000"/>
            <a:headEnd/>
            <a:tailEnd/>
          </a:ln>
        </p:spPr>
        <p:txBody>
          <a:bodyPr wrap="square">
            <a:spAutoFit/>
          </a:bodyPr>
          <a:lstStyle/>
          <a:p>
            <a:pPr algn="ctr" eaLnBrk="0" hangingPunct="0">
              <a:buSzTx/>
              <a:buFontTx/>
              <a:buNone/>
            </a:pPr>
            <a:r>
              <a:rPr lang="en-US" altLang="zh-CN" sz="2800" b="1" dirty="0">
                <a:solidFill>
                  <a:srgbClr val="FB1111"/>
                </a:solidFill>
              </a:rPr>
              <a:t>lease</a:t>
            </a:r>
          </a:p>
        </p:txBody>
      </p:sp>
      <p:sp>
        <p:nvSpPr>
          <p:cNvPr id="11" name="Text Box 5"/>
          <p:cNvSpPr txBox="1">
            <a:spLocks noChangeArrowheads="1"/>
          </p:cNvSpPr>
          <p:nvPr/>
        </p:nvSpPr>
        <p:spPr bwMode="auto">
          <a:xfrm>
            <a:off x="1768474" y="2862263"/>
            <a:ext cx="2257159" cy="519112"/>
          </a:xfrm>
          <a:prstGeom prst="rect">
            <a:avLst/>
          </a:prstGeom>
          <a:noFill/>
          <a:ln w="9525" algn="ctr">
            <a:noFill/>
            <a:miter lim="800000"/>
            <a:headEnd/>
            <a:tailEnd/>
          </a:ln>
        </p:spPr>
        <p:txBody>
          <a:bodyPr wrap="square">
            <a:spAutoFit/>
          </a:bodyPr>
          <a:lstStyle/>
          <a:p>
            <a:pPr algn="ctr" eaLnBrk="0" hangingPunct="0">
              <a:buSzTx/>
              <a:buFontTx/>
              <a:buNone/>
            </a:pPr>
            <a:r>
              <a:rPr lang="en-US" altLang="zh-CN" sz="2800" b="1" dirty="0">
                <a:solidFill>
                  <a:srgbClr val="FB1111"/>
                </a:solidFill>
              </a:rPr>
              <a:t>hire/rent</a:t>
            </a:r>
          </a:p>
        </p:txBody>
      </p:sp>
      <p:sp>
        <p:nvSpPr>
          <p:cNvPr id="12" name="Text Box 6"/>
          <p:cNvSpPr txBox="1">
            <a:spLocks noChangeArrowheads="1"/>
          </p:cNvSpPr>
          <p:nvPr/>
        </p:nvSpPr>
        <p:spPr bwMode="auto">
          <a:xfrm>
            <a:off x="2522538" y="3403600"/>
            <a:ext cx="1613707" cy="519113"/>
          </a:xfrm>
          <a:prstGeom prst="rect">
            <a:avLst/>
          </a:prstGeom>
          <a:noFill/>
          <a:ln w="9525" algn="ctr">
            <a:noFill/>
            <a:miter lim="800000"/>
            <a:headEnd/>
            <a:tailEnd/>
          </a:ln>
        </p:spPr>
        <p:txBody>
          <a:bodyPr wrap="square">
            <a:spAutoFit/>
          </a:bodyPr>
          <a:lstStyle/>
          <a:p>
            <a:pPr algn="ctr" eaLnBrk="0" hangingPunct="0">
              <a:buSzTx/>
              <a:buFontTx/>
              <a:buNone/>
            </a:pPr>
            <a:r>
              <a:rPr lang="en-US" altLang="zh-CN" sz="2800" b="1" dirty="0">
                <a:solidFill>
                  <a:srgbClr val="FB1111"/>
                </a:solidFill>
              </a:rPr>
              <a:t>rent</a:t>
            </a:r>
          </a:p>
        </p:txBody>
      </p:sp>
      <p:sp>
        <p:nvSpPr>
          <p:cNvPr id="13" name="Text Box 13"/>
          <p:cNvSpPr txBox="1">
            <a:spLocks noChangeArrowheads="1"/>
          </p:cNvSpPr>
          <p:nvPr/>
        </p:nvSpPr>
        <p:spPr bwMode="auto">
          <a:xfrm>
            <a:off x="2057399" y="3870325"/>
            <a:ext cx="1537509" cy="519113"/>
          </a:xfrm>
          <a:prstGeom prst="rect">
            <a:avLst/>
          </a:prstGeom>
          <a:noFill/>
          <a:ln w="9525" algn="ctr">
            <a:noFill/>
            <a:miter lim="800000"/>
            <a:headEnd/>
            <a:tailEnd/>
          </a:ln>
        </p:spPr>
        <p:txBody>
          <a:bodyPr wrap="square">
            <a:spAutoFit/>
          </a:bodyPr>
          <a:lstStyle/>
          <a:p>
            <a:pPr marL="742950" indent="-285750"/>
            <a:r>
              <a:rPr lang="en-US" altLang="zh-CN" sz="2800" b="1" dirty="0">
                <a:solidFill>
                  <a:srgbClr val="FF0909"/>
                </a:solidFill>
              </a:rPr>
              <a:t>let</a:t>
            </a:r>
          </a:p>
        </p:txBody>
      </p:sp>
      <p:pic>
        <p:nvPicPr>
          <p:cNvPr id="14"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73038" y="704850"/>
            <a:ext cx="8809037" cy="5981700"/>
          </a:xfrm>
          <a:prstGeom prst="rect">
            <a:avLst/>
          </a:prstGeom>
          <a:noFill/>
          <a:ln>
            <a:miter lim="800000"/>
            <a:headEnd/>
            <a:tailEnd/>
          </a:ln>
        </p:spPr>
        <p:txBody>
          <a:bodyPr/>
          <a:lstStyle/>
          <a:p>
            <a:pPr algn="just" eaLnBrk="1" hangingPunct="1">
              <a:buSzPct val="120000"/>
              <a:buNone/>
            </a:pPr>
            <a:r>
              <a:rPr lang="en-US" altLang="zh-CN" sz="3200" b="1" dirty="0" smtClean="0"/>
              <a:t>as long as: </a:t>
            </a:r>
            <a:r>
              <a:rPr lang="en-US" dirty="0" smtClean="0"/>
              <a:t>used before saying the conditions that will make </a:t>
            </a:r>
            <a:r>
              <a:rPr lang="en-US" dirty="0" err="1" smtClean="0"/>
              <a:t>sth</a:t>
            </a:r>
            <a:r>
              <a:rPr lang="en-US" dirty="0" smtClean="0"/>
              <a:t>. else happen or be true</a:t>
            </a:r>
            <a:r>
              <a:rPr lang="zh-CN" altLang="en-US" sz="2400" dirty="0" smtClean="0">
                <a:solidFill>
                  <a:srgbClr val="0070C0"/>
                </a:solidFill>
              </a:rPr>
              <a:t>  只要</a:t>
            </a:r>
            <a:endParaRPr lang="en-US" altLang="zh-CN" sz="800" dirty="0" smtClean="0">
              <a:solidFill>
                <a:srgbClr val="663300"/>
              </a:solidFill>
              <a:latin typeface="黑体" pitchFamily="49" charset="-122"/>
              <a:ea typeface="黑体" pitchFamily="49" charset="-122"/>
            </a:endParaRPr>
          </a:p>
          <a:p>
            <a:pPr eaLnBrk="1" hangingPunct="1">
              <a:buSzPct val="120000"/>
              <a:buFont typeface="Arial" charset="0"/>
              <a:buNone/>
            </a:pPr>
            <a:r>
              <a:rPr lang="en-US" altLang="zh-CN" sz="2800" i="1" dirty="0" smtClean="0"/>
              <a:t>e.g</a:t>
            </a:r>
            <a:r>
              <a:rPr lang="en-US" altLang="zh-CN" sz="2800" dirty="0" smtClean="0"/>
              <a:t>.</a:t>
            </a:r>
          </a:p>
          <a:p>
            <a:pPr marL="354013" indent="-352425" algn="just" eaLnBrk="1" hangingPunct="1">
              <a:buSzPct val="120000"/>
              <a:buNone/>
            </a:pPr>
            <a:r>
              <a:rPr lang="en-US" altLang="zh-CN" sz="2800" dirty="0" smtClean="0"/>
              <a:t>1. </a:t>
            </a:r>
            <a:r>
              <a:rPr lang="en-US" altLang="zh-CN" dirty="0" smtClean="0"/>
              <a:t>As long as we are united, there is no difficulty we cannot  overcome.</a:t>
            </a:r>
          </a:p>
          <a:p>
            <a:pPr eaLnBrk="1" hangingPunct="1">
              <a:buSzPct val="120000"/>
              <a:buNone/>
            </a:pPr>
            <a:r>
              <a:rPr lang="zh-CN" altLang="en-US" sz="2400" dirty="0" smtClean="0">
                <a:solidFill>
                  <a:srgbClr val="0070C0"/>
                </a:solidFill>
                <a:latin typeface="+mn-ea"/>
              </a:rPr>
              <a:t>  只要我们团结一致</a:t>
            </a:r>
            <a:r>
              <a:rPr lang="en-US" altLang="zh-CN" sz="2400" dirty="0" smtClean="0">
                <a:solidFill>
                  <a:srgbClr val="0070C0"/>
                </a:solidFill>
                <a:latin typeface="+mn-ea"/>
              </a:rPr>
              <a:t>, </a:t>
            </a:r>
            <a:r>
              <a:rPr lang="zh-CN" altLang="en-US" sz="2400" dirty="0" smtClean="0">
                <a:solidFill>
                  <a:srgbClr val="0070C0"/>
                </a:solidFill>
                <a:latin typeface="+mn-ea"/>
              </a:rPr>
              <a:t>就没有克服不了的困难。</a:t>
            </a:r>
            <a:endParaRPr lang="en-US" altLang="zh-CN" sz="2400" dirty="0" smtClean="0">
              <a:solidFill>
                <a:srgbClr val="0070C0"/>
              </a:solidFill>
              <a:latin typeface="+mn-ea"/>
            </a:endParaRPr>
          </a:p>
          <a:p>
            <a:pPr eaLnBrk="1" hangingPunct="1">
              <a:buSzPct val="120000"/>
              <a:buNone/>
            </a:pPr>
            <a:r>
              <a:rPr lang="en-US" altLang="zh-CN" sz="2800" dirty="0" smtClean="0"/>
              <a:t>2. </a:t>
            </a:r>
            <a:r>
              <a:rPr lang="en-US" altLang="zh-CN" dirty="0" smtClean="0"/>
              <a:t>You can stay as long as you pay the rent on time.</a:t>
            </a:r>
          </a:p>
          <a:p>
            <a:pPr eaLnBrk="1" hangingPunct="1">
              <a:buSzPct val="120000"/>
              <a:buNone/>
            </a:pPr>
            <a:r>
              <a:rPr lang="zh-CN" altLang="en-US" sz="2400" dirty="0" smtClean="0">
                <a:solidFill>
                  <a:srgbClr val="0070C0"/>
                </a:solidFill>
                <a:latin typeface="+mn-ea"/>
              </a:rPr>
              <a:t>  只要你按时交房租，你就能住在这儿。</a:t>
            </a:r>
            <a:endParaRPr lang="en-US" altLang="zh-CN" sz="2400" dirty="0" smtClean="0">
              <a:solidFill>
                <a:srgbClr val="0070C0"/>
              </a:solidFill>
              <a:latin typeface="+mn-ea"/>
            </a:endParaRPr>
          </a:p>
          <a:p>
            <a:pPr marL="354013" indent="-352425" algn="just" eaLnBrk="1" hangingPunct="1">
              <a:buSzPct val="120000"/>
              <a:buNone/>
            </a:pPr>
            <a:r>
              <a:rPr lang="en-US" altLang="zh-CN" dirty="0" smtClean="0"/>
              <a:t>3. My parents don’t care what college I go to as long as I’m happy. </a:t>
            </a:r>
          </a:p>
          <a:p>
            <a:pPr eaLnBrk="1" hangingPunct="1">
              <a:buSzPct val="120000"/>
              <a:buNone/>
            </a:pPr>
            <a:r>
              <a:rPr lang="en-US" altLang="zh-CN" dirty="0" smtClean="0"/>
              <a:t>    </a:t>
            </a:r>
            <a:r>
              <a:rPr lang="zh-CN" altLang="en-US" sz="2400" dirty="0" smtClean="0">
                <a:solidFill>
                  <a:srgbClr val="0070C0"/>
                </a:solidFill>
              </a:rPr>
              <a:t>我父母不在乎我上什么大学， 只要我高兴就行。</a:t>
            </a:r>
            <a:endParaRPr lang="en-US" altLang="zh-CN" sz="2400" dirty="0" smtClean="0">
              <a:solidFill>
                <a:srgbClr val="0070C0"/>
              </a:solidFill>
            </a:endParaRPr>
          </a:p>
          <a:p>
            <a:pPr eaLnBrk="1" hangingPunct="1">
              <a:buSzPct val="120000"/>
              <a:buNone/>
            </a:pPr>
            <a:endParaRPr lang="en-US" altLang="zh-CN" b="1" dirty="0" smtClean="0"/>
          </a:p>
          <a:p>
            <a:pPr eaLnBrk="1" hangingPunct="1">
              <a:buSzPct val="120000"/>
              <a:buFont typeface="Arial" charset="0"/>
              <a:buNone/>
            </a:pPr>
            <a:endParaRPr lang="en-US" altLang="zh-CN" sz="2800" dirty="0" smtClean="0"/>
          </a:p>
          <a:p>
            <a:pPr eaLnBrk="1" hangingPunct="1">
              <a:buSzPct val="120000"/>
              <a:buFont typeface="Arial" charset="0"/>
              <a:buNone/>
            </a:pPr>
            <a:endParaRPr lang="zh-CN" altLang="en-US" sz="28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Effect transition="in" filter="dissolve">
                                      <p:cBhvr>
                                        <p:cTn id="17" dur="500"/>
                                        <p:tgtEl>
                                          <p:spTgt spid="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 name="内容占位符 2"/>
          <p:cNvSpPr>
            <a:spLocks noGrp="1"/>
          </p:cNvSpPr>
          <p:nvPr>
            <p:ph idx="1"/>
          </p:nvPr>
        </p:nvSpPr>
        <p:spPr>
          <a:xfrm>
            <a:off x="142875" y="681487"/>
            <a:ext cx="8877300" cy="6043163"/>
          </a:xfrm>
        </p:spPr>
        <p:txBody>
          <a:bodyPr/>
          <a:lstStyle/>
          <a:p>
            <a:pPr>
              <a:buNone/>
            </a:pPr>
            <a:r>
              <a:rPr lang="en-US" altLang="zh-CN" sz="3200" b="1" dirty="0" smtClean="0"/>
              <a:t>Diary of a </a:t>
            </a:r>
            <a:r>
              <a:rPr lang="en-US" altLang="zh-CN" sz="3200" b="1" dirty="0" smtClean="0">
                <a:hlinkClick r:id="rId3" action="ppaction://hlinksldjump"/>
              </a:rPr>
              <a:t>fresher</a:t>
            </a:r>
            <a:endParaRPr lang="en-US" altLang="zh-CN" sz="3200" b="1" dirty="0" smtClean="0"/>
          </a:p>
          <a:p>
            <a:pPr>
              <a:buNone/>
            </a:pPr>
            <a:r>
              <a:rPr lang="en-US" altLang="zh-CN" sz="2500" b="1" dirty="0" smtClean="0"/>
              <a:t>Sunday</a:t>
            </a:r>
          </a:p>
          <a:p>
            <a:pPr marL="0" indent="0">
              <a:lnSpc>
                <a:spcPct val="100000"/>
              </a:lnSpc>
              <a:buNone/>
            </a:pPr>
            <a:r>
              <a:rPr lang="en-US" altLang="zh-CN" sz="1800" spc="-200" dirty="0" smtClean="0">
                <a:solidFill>
                  <a:srgbClr val="0070C0"/>
                </a:solidFill>
              </a:rPr>
              <a:t>1 </a:t>
            </a:r>
            <a:r>
              <a:rPr lang="en-US" altLang="zh-CN" sz="2500" spc="-240" dirty="0" smtClean="0"/>
              <a:t>After a </a:t>
            </a:r>
            <a:r>
              <a:rPr lang="en-US" altLang="zh-CN" sz="2500" spc="-240" dirty="0" smtClean="0">
                <a:hlinkClick r:id="rId4" action="ppaction://hlinksldjump"/>
              </a:rPr>
              <a:t>wearisome</a:t>
            </a:r>
            <a:r>
              <a:rPr lang="en-US" altLang="zh-CN" sz="2500" spc="-240" dirty="0" smtClean="0"/>
              <a:t> </a:t>
            </a:r>
            <a:r>
              <a:rPr lang="en-US" altLang="zh-CN" sz="2500" spc="-240" dirty="0" smtClean="0">
                <a:hlinkClick r:id="rId5" action="ppaction://hlinksldjump"/>
              </a:rPr>
              <a:t>expedition</a:t>
            </a:r>
            <a:r>
              <a:rPr lang="en-US" altLang="zh-CN" sz="2500" spc="-240" dirty="0" smtClean="0"/>
              <a:t> by car from home, we arrive at my hall of </a:t>
            </a:r>
            <a:r>
              <a:rPr lang="en-US" altLang="zh-CN" sz="2500" spc="-240" dirty="0" smtClean="0">
                <a:hlinkClick r:id="rId6" action="ppaction://hlinksldjump"/>
              </a:rPr>
              <a:t>residence</a:t>
            </a:r>
            <a:r>
              <a:rPr lang="en-US" altLang="zh-CN" sz="2500" spc="-240" dirty="0" smtClean="0"/>
              <a:t>, and </a:t>
            </a:r>
            <a:r>
              <a:rPr lang="en-US" altLang="zh-CN" sz="2500" spc="-180" dirty="0" smtClean="0"/>
              <a:t>I </a:t>
            </a:r>
            <a:r>
              <a:rPr lang="en-US" altLang="zh-CN" sz="2500" spc="-180" dirty="0" smtClean="0">
                <a:hlinkClick r:id="rId7" action="ppaction://hlinksldjump"/>
              </a:rPr>
              <a:t>check in</a:t>
            </a:r>
            <a:r>
              <a:rPr lang="en-US" altLang="zh-CN" sz="2500" spc="-180" dirty="0" smtClean="0"/>
              <a:t>. The </a:t>
            </a:r>
            <a:r>
              <a:rPr lang="en-US" altLang="zh-CN" sz="2500" spc="-180" dirty="0" smtClean="0">
                <a:hlinkClick r:id="rId8" action="ppaction://hlinksldjump"/>
              </a:rPr>
              <a:t>warden</a:t>
            </a:r>
            <a:r>
              <a:rPr lang="en-US" altLang="zh-CN" sz="2500" spc="-180" dirty="0" smtClean="0"/>
              <a:t> gives me a set of keys and a room number. </a:t>
            </a:r>
            <a:r>
              <a:rPr lang="en-US" altLang="zh-CN" sz="2500" spc="-180" dirty="0" smtClean="0">
                <a:hlinkClick r:id="rId9" action="ppaction://hlinksldjump"/>
              </a:rPr>
              <a:t>My room is five </a:t>
            </a:r>
            <a:r>
              <a:rPr lang="en-US" altLang="zh-CN" sz="2500" spc="-200" dirty="0" smtClean="0">
                <a:hlinkClick r:id="rId9" action="ppaction://hlinksldjump"/>
              </a:rPr>
              <a:t>floors up, and the lift has a sign on it, “Out of order”.</a:t>
            </a:r>
            <a:r>
              <a:rPr lang="en-US" altLang="zh-CN" sz="2500" spc="-200" dirty="0" smtClean="0"/>
              <a:t> </a:t>
            </a:r>
            <a:r>
              <a:rPr lang="en-US" altLang="zh-CN" sz="2500" spc="-200" dirty="0" smtClean="0">
                <a:hlinkClick r:id="rId10" action="ppaction://hlinksldjump"/>
              </a:rPr>
              <a:t>Finally, with my mother flushed </a:t>
            </a:r>
            <a:r>
              <a:rPr lang="en-US" altLang="zh-CN" sz="2500" spc="-130" dirty="0" smtClean="0">
                <a:hlinkClick r:id="rId10" action="ppaction://hlinksldjump"/>
              </a:rPr>
              <a:t>and gasping for breath, we find Room 8</a:t>
            </a:r>
            <a:r>
              <a:rPr lang="en-US" altLang="zh-CN" sz="2500" spc="-130" dirty="0" smtClean="0"/>
              <a:t>, I </a:t>
            </a:r>
            <a:r>
              <a:rPr lang="en-US" altLang="zh-CN" sz="2500" spc="-130" dirty="0" smtClean="0">
                <a:hlinkClick r:id="rId11" action="ppaction://hlinksldjump"/>
              </a:rPr>
              <a:t>unlock</a:t>
            </a:r>
            <a:r>
              <a:rPr lang="en-US" altLang="zh-CN" sz="2500" spc="-130" dirty="0" smtClean="0"/>
              <a:t> the door, and we all walk in.</a:t>
            </a:r>
          </a:p>
          <a:p>
            <a:pPr marL="0" indent="1588">
              <a:lnSpc>
                <a:spcPct val="100000"/>
              </a:lnSpc>
              <a:buNone/>
            </a:pPr>
            <a:r>
              <a:rPr lang="en-US" altLang="zh-CN" sz="1800" spc="-200" dirty="0" smtClean="0">
                <a:solidFill>
                  <a:srgbClr val="0070C0"/>
                </a:solidFill>
              </a:rPr>
              <a:t>2</a:t>
            </a:r>
            <a:r>
              <a:rPr lang="en-US" altLang="zh-CN" sz="2500" spc="-200" dirty="0" smtClean="0"/>
              <a:t> </a:t>
            </a:r>
            <a:r>
              <a:rPr lang="en-US" altLang="zh-CN" sz="2500" spc="-210" dirty="0" smtClean="0">
                <a:hlinkClick r:id="rId12" action="ppaction://hlinksldjump"/>
              </a:rPr>
              <a:t>After one minute, my father climbs out</a:t>
            </a:r>
            <a:r>
              <a:rPr lang="en-US" altLang="zh-CN" sz="2500" spc="-210" dirty="0" smtClean="0"/>
              <a:t>. </a:t>
            </a:r>
            <a:r>
              <a:rPr lang="en-US" altLang="zh-CN" sz="2500" spc="-210" dirty="0" smtClean="0">
                <a:hlinkClick r:id="rId13" action="ppaction://hlinksldjump"/>
              </a:rPr>
              <a:t>The room is barely big enough for one, and </a:t>
            </a:r>
            <a:r>
              <a:rPr lang="en-US" altLang="zh-CN" sz="2500" spc="-160" dirty="0" smtClean="0">
                <a:hlinkClick r:id="rId13" action="ppaction://hlinksldjump"/>
              </a:rPr>
              <a:t>certainly not big enough for the whole family. I can stretch out full-length on the </a:t>
            </a:r>
            <a:r>
              <a:rPr lang="en-US" altLang="zh-CN" sz="2500" dirty="0" smtClean="0">
                <a:hlinkClick r:id="rId13" action="ppaction://hlinksldjump"/>
              </a:rPr>
              <a:t>bed and touch three walls without moving a muscle</a:t>
            </a:r>
            <a:r>
              <a:rPr lang="en-US" altLang="zh-CN" sz="2500" dirty="0" smtClean="0"/>
              <a:t>.</a:t>
            </a:r>
            <a:r>
              <a:rPr lang="en-US" altLang="zh-CN" spc="-200" dirty="0" smtClean="0"/>
              <a:t> </a:t>
            </a:r>
          </a:p>
          <a:p>
            <a:pPr marL="0" indent="1588">
              <a:lnSpc>
                <a:spcPct val="100000"/>
              </a:lnSpc>
              <a:buNone/>
            </a:pPr>
            <a:r>
              <a:rPr lang="en-US" altLang="zh-CN" sz="1800" spc="-200" dirty="0" smtClean="0">
                <a:solidFill>
                  <a:srgbClr val="0070C0"/>
                </a:solidFill>
              </a:rPr>
              <a:t>3</a:t>
            </a:r>
            <a:r>
              <a:rPr lang="en-US" altLang="zh-CN" sz="2500" spc="-200" dirty="0" smtClean="0"/>
              <a:t> </a:t>
            </a:r>
            <a:r>
              <a:rPr lang="en-US" altLang="zh-CN" sz="2500" dirty="0" smtClean="0"/>
              <a:t>Lucky my brother and my dog didn’t come too.</a:t>
            </a:r>
          </a:p>
          <a:p>
            <a:pPr marL="0" indent="1588">
              <a:lnSpc>
                <a:spcPct val="100000"/>
              </a:lnSpc>
              <a:buNone/>
            </a:pPr>
            <a:r>
              <a:rPr lang="en-US" altLang="zh-CN" sz="1800" spc="-200" dirty="0" smtClean="0">
                <a:solidFill>
                  <a:srgbClr val="0070C0"/>
                </a:solidFill>
              </a:rPr>
              <a:t>4</a:t>
            </a:r>
            <a:r>
              <a:rPr lang="en-US" altLang="zh-CN" sz="2500" spc="-200" dirty="0" smtClean="0"/>
              <a:t> </a:t>
            </a:r>
            <a:r>
              <a:rPr lang="en-US" altLang="zh-CN" sz="2500" spc="-160" dirty="0" smtClean="0">
                <a:hlinkClick r:id="rId14" action="ppaction://hlinksldjump"/>
              </a:rPr>
              <a:t>Later. </a:t>
            </a:r>
            <a:r>
              <a:rPr lang="en-US" altLang="zh-CN" sz="2500" spc="-160" dirty="0" smtClean="0"/>
              <a:t>My parents have just left. I’m here alone, </a:t>
            </a:r>
            <a:r>
              <a:rPr lang="en-US" altLang="zh-CN" sz="2500" spc="-160" dirty="0" smtClean="0">
                <a:hlinkClick r:id="rId15" action="ppaction://hlinksldjump"/>
              </a:rPr>
              <a:t>hemmed</a:t>
            </a:r>
            <a:r>
              <a:rPr lang="en-US" altLang="zh-CN" sz="2500" spc="-160" dirty="0" smtClean="0"/>
              <a:t> in by my books and a </a:t>
            </a:r>
            <a:r>
              <a:rPr lang="en-US" altLang="zh-CN" sz="2500" dirty="0" smtClean="0"/>
              <a:t>suitcase. What do I do next?</a:t>
            </a:r>
          </a:p>
          <a:p>
            <a:pPr lvl="1" eaLnBrk="1" hangingPunct="1">
              <a:buNone/>
              <a:defRPr/>
            </a:pPr>
            <a:endParaRPr lang="en-US" altLang="zh-CN" sz="2500" dirty="0" smtClean="0"/>
          </a:p>
          <a:p>
            <a:pPr lvl="2" eaLnBrk="1" hangingPunct="1">
              <a:buNone/>
              <a:defRPr/>
            </a:pPr>
            <a:endParaRPr lang="zh-CN" altLang="en-US" sz="2500" dirty="0"/>
          </a:p>
        </p:txBody>
      </p:sp>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16" action="ppaction://hlinksldjump"/>
          </p:cNvPr>
          <p:cNvPicPr>
            <a:picLocks noChangeAspect="1" noChangeArrowheads="1"/>
          </p:cNvPicPr>
          <p:nvPr/>
        </p:nvPicPr>
        <p:blipFill>
          <a:blip r:embed="rId17"/>
          <a:srcRect/>
          <a:stretch>
            <a:fillRect/>
          </a:stretch>
        </p:blipFill>
        <p:spPr bwMode="auto">
          <a:xfrm>
            <a:off x="7656513" y="47625"/>
            <a:ext cx="558800" cy="393700"/>
          </a:xfrm>
          <a:prstGeom prst="rect">
            <a:avLst/>
          </a:prstGeom>
          <a:noFill/>
          <a:ln w="9525">
            <a:noFill/>
            <a:miter lim="800000"/>
            <a:headEnd/>
            <a:tailEnd/>
          </a:ln>
        </p:spPr>
      </p:pic>
      <p:pic>
        <p:nvPicPr>
          <p:cNvPr id="6152" name="图片 8" descr="音频">
            <a:hlinkClick r:id="rId18" action="ppaction://hlinkfile"/>
          </p:cNvPr>
          <p:cNvPicPr>
            <a:picLocks noChangeAspect="1" noChangeArrowheads="1"/>
          </p:cNvPicPr>
          <p:nvPr/>
        </p:nvPicPr>
        <p:blipFill>
          <a:blip r:embed="rId19"/>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20" action="ppaction://hlinksldjump"/>
          </p:cNvPr>
          <p:cNvPicPr>
            <a:picLocks noChangeAspect="1"/>
          </p:cNvPicPr>
          <p:nvPr/>
        </p:nvPicPr>
        <p:blipFill>
          <a:blip r:embed="rId21"/>
          <a:srcRect/>
          <a:stretch>
            <a:fillRect/>
          </a:stretch>
        </p:blipFill>
        <p:spPr bwMode="auto">
          <a:xfrm>
            <a:off x="8072749" y="6092825"/>
            <a:ext cx="879475" cy="539750"/>
          </a:xfrm>
          <a:prstGeom prst="rect">
            <a:avLst/>
          </a:prstGeom>
          <a:noFill/>
          <a:ln w="9525">
            <a:noFill/>
            <a:miter lim="800000"/>
            <a:headEnd/>
            <a:tailEnd/>
          </a:ln>
        </p:spPr>
      </p:pic>
      <p:pic>
        <p:nvPicPr>
          <p:cNvPr id="8" name="图片 6" descr="Home">
            <a:hlinkClick r:id="rId22" action="ppaction://hlinksldjump"/>
          </p:cNvPr>
          <p:cNvPicPr>
            <a:picLocks noChangeAspect="1" noChangeArrowheads="1"/>
          </p:cNvPicPr>
          <p:nvPr/>
        </p:nvPicPr>
        <p:blipFill>
          <a:blip r:embed="rId23"/>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92088" y="658813"/>
            <a:ext cx="8761412" cy="6018212"/>
          </a:xfrm>
          <a:prstGeom prst="rect">
            <a:avLst/>
          </a:prstGeom>
          <a:noFill/>
          <a:ln>
            <a:miter lim="800000"/>
            <a:headEnd/>
            <a:tailEnd/>
          </a:ln>
        </p:spPr>
        <p:txBody>
          <a:bodyPr/>
          <a:lstStyle/>
          <a:p>
            <a:pPr algn="just" eaLnBrk="1" hangingPunct="1">
              <a:lnSpc>
                <a:spcPct val="100000"/>
              </a:lnSpc>
              <a:buSzPct val="120000"/>
              <a:buNone/>
            </a:pPr>
            <a:r>
              <a:rPr lang="en-US" altLang="zh-CN" sz="3200" b="1" dirty="0" smtClean="0"/>
              <a:t>burst into tears / song / laughter</a:t>
            </a:r>
            <a:r>
              <a:rPr lang="zh-CN" altLang="en-US" b="1" dirty="0" smtClean="0"/>
              <a:t>：</a:t>
            </a:r>
            <a:r>
              <a:rPr lang="en-US" dirty="0" smtClean="0"/>
              <a:t>suddenly start crying / singing / laughing  </a:t>
            </a:r>
            <a:r>
              <a:rPr lang="zh-CN" altLang="en-US" sz="2400" dirty="0" smtClean="0">
                <a:solidFill>
                  <a:srgbClr val="0070C0"/>
                </a:solidFill>
              </a:rPr>
              <a:t>突然哭 </a:t>
            </a:r>
            <a:r>
              <a:rPr lang="en-US" altLang="zh-CN" sz="2400" dirty="0" smtClean="0">
                <a:solidFill>
                  <a:srgbClr val="0070C0"/>
                </a:solidFill>
              </a:rPr>
              <a:t>/ </a:t>
            </a:r>
            <a:r>
              <a:rPr lang="zh-CN" altLang="en-US" sz="2400" dirty="0" smtClean="0">
                <a:solidFill>
                  <a:srgbClr val="0070C0"/>
                </a:solidFill>
              </a:rPr>
              <a:t>唱 </a:t>
            </a:r>
            <a:r>
              <a:rPr lang="en-US" altLang="zh-CN" sz="2400" dirty="0" smtClean="0">
                <a:solidFill>
                  <a:srgbClr val="0070C0"/>
                </a:solidFill>
              </a:rPr>
              <a:t>/ </a:t>
            </a:r>
            <a:r>
              <a:rPr lang="zh-CN" altLang="en-US" sz="2400" dirty="0" smtClean="0">
                <a:solidFill>
                  <a:srgbClr val="0070C0"/>
                </a:solidFill>
              </a:rPr>
              <a:t>笑起来</a:t>
            </a:r>
            <a:endParaRPr lang="en-US" altLang="zh-CN" sz="500" b="1" i="1" dirty="0" smtClean="0"/>
          </a:p>
          <a:p>
            <a:pPr>
              <a:lnSpc>
                <a:spcPct val="100000"/>
              </a:lnSpc>
              <a:buClr>
                <a:schemeClr val="hlink"/>
              </a:buClr>
              <a:buSzPct val="80000"/>
              <a:buFont typeface="Wingdings" pitchFamily="2" charset="2"/>
              <a:buNone/>
            </a:pPr>
            <a:r>
              <a:rPr lang="en-US" altLang="zh-CN" sz="2800" i="1" dirty="0" smtClean="0"/>
              <a:t>e.g</a:t>
            </a:r>
            <a:r>
              <a:rPr lang="en-US" altLang="zh-CN" sz="2800" b="1" dirty="0" smtClean="0"/>
              <a:t>.</a:t>
            </a:r>
          </a:p>
          <a:p>
            <a:pPr>
              <a:lnSpc>
                <a:spcPct val="100000"/>
              </a:lnSpc>
              <a:buSzPct val="120000"/>
              <a:buFont typeface="Arial" charset="0"/>
              <a:buNone/>
            </a:pPr>
            <a:r>
              <a:rPr lang="en-US" altLang="zh-CN" sz="2800" dirty="0" smtClean="0"/>
              <a:t>1. As soon as she saw me, she burst into tears.</a:t>
            </a:r>
          </a:p>
          <a:p>
            <a:pPr eaLnBrk="1" hangingPunct="1">
              <a:lnSpc>
                <a:spcPct val="100000"/>
              </a:lnSpc>
              <a:spcBef>
                <a:spcPct val="50000"/>
              </a:spcBef>
              <a:buSzPct val="50000"/>
              <a:buFont typeface="Wingdings" pitchFamily="2" charset="2"/>
              <a:buNone/>
            </a:pPr>
            <a:r>
              <a:rPr lang="zh-CN" altLang="en-US" sz="2400" dirty="0" smtClean="0">
                <a:solidFill>
                  <a:schemeClr val="hlink"/>
                </a:solidFill>
              </a:rPr>
              <a:t>     她一见到我就哭了起来。</a:t>
            </a:r>
            <a:endParaRPr lang="en-US" altLang="zh-CN" sz="2000" dirty="0" smtClean="0"/>
          </a:p>
          <a:p>
            <a:pPr marL="354013" indent="-352425">
              <a:lnSpc>
                <a:spcPct val="100000"/>
              </a:lnSpc>
              <a:buSzPct val="120000"/>
              <a:buFont typeface="Arial" charset="0"/>
              <a:buNone/>
            </a:pPr>
            <a:r>
              <a:rPr lang="en-US" altLang="zh-CN" sz="2800" dirty="0" smtClean="0"/>
              <a:t>2. When the children saw their teacher, they burst into laughter.</a:t>
            </a:r>
          </a:p>
          <a:p>
            <a:pPr>
              <a:lnSpc>
                <a:spcPct val="100000"/>
              </a:lnSpc>
              <a:buSzPct val="120000"/>
              <a:buFont typeface="Arial" charset="0"/>
              <a:buNone/>
            </a:pPr>
            <a:r>
              <a:rPr lang="zh-CN" altLang="en-US" sz="2400" dirty="0" smtClean="0">
                <a:solidFill>
                  <a:schemeClr val="hlink"/>
                </a:solidFill>
              </a:rPr>
              <a:t>     孩子们一见到老师就大笑起来。</a:t>
            </a:r>
            <a:endParaRPr lang="en-US" altLang="zh-CN" sz="1600" dirty="0" smtClean="0"/>
          </a:p>
          <a:p>
            <a:pPr>
              <a:lnSpc>
                <a:spcPct val="100000"/>
              </a:lnSpc>
              <a:buSzPct val="120000"/>
              <a:buFont typeface="Arial" charset="0"/>
              <a:buNone/>
            </a:pPr>
            <a:r>
              <a:rPr lang="en-US" altLang="zh-CN" sz="2800" dirty="0" smtClean="0"/>
              <a:t>3. Can you tell me why they burst into song?</a:t>
            </a:r>
          </a:p>
          <a:p>
            <a:pPr>
              <a:lnSpc>
                <a:spcPct val="100000"/>
              </a:lnSpc>
              <a:buSzPct val="120000"/>
              <a:buFont typeface="Arial" charset="0"/>
              <a:buNone/>
            </a:pPr>
            <a:r>
              <a:rPr lang="zh-CN" altLang="en-US" sz="2400" dirty="0" smtClean="0">
                <a:solidFill>
                  <a:schemeClr val="hlink"/>
                </a:solidFill>
              </a:rPr>
              <a:t>     你能不能告诉我他们为什么突然唱起歌来？</a:t>
            </a:r>
            <a:endParaRPr lang="en-US" altLang="zh-CN" sz="2400" dirty="0" smtClean="0">
              <a:solidFill>
                <a:schemeClr val="hlink"/>
              </a:solidFill>
            </a:endParaRPr>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3" action="ppaction://hlinksldjump"/>
          </p:cNvPr>
          <p:cNvPicPr>
            <a:picLocks noChangeAspect="1"/>
          </p:cNvPicPr>
          <p:nvPr/>
        </p:nvPicPr>
        <p:blipFill>
          <a:blip r:embed="rId4"/>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pic>
        <p:nvPicPr>
          <p:cNvPr id="10"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Effect transition="in" filter="dissolve">
                                      <p:cBhvr>
                                        <p:cTn id="17" dur="500"/>
                                        <p:tgtEl>
                                          <p:spTgt spid="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182563" y="649288"/>
            <a:ext cx="8789987" cy="6018212"/>
          </a:xfrm>
          <a:prstGeom prst="rect">
            <a:avLst/>
          </a:prstGeom>
          <a:noFill/>
          <a:ln>
            <a:miter lim="800000"/>
            <a:headEnd/>
            <a:tailEnd/>
          </a:ln>
        </p:spPr>
        <p:txBody>
          <a:bodyPr/>
          <a:lstStyle/>
          <a:p>
            <a:pPr algn="just" eaLnBrk="1" hangingPunct="1">
              <a:spcBef>
                <a:spcPts val="800"/>
              </a:spcBef>
              <a:buSzPct val="120000"/>
              <a:buNone/>
            </a:pPr>
            <a:r>
              <a:rPr lang="en-US" altLang="zh-CN" sz="3200" b="1" dirty="0" smtClean="0"/>
              <a:t>run out of:   </a:t>
            </a:r>
            <a:r>
              <a:rPr lang="en-US" spc="-150" dirty="0" smtClean="0"/>
              <a:t>use all of sth. and not have any left  </a:t>
            </a:r>
            <a:r>
              <a:rPr lang="zh-CN" altLang="en-US" sz="2400" spc="-150" dirty="0" smtClean="0">
                <a:solidFill>
                  <a:srgbClr val="0070C0"/>
                </a:solidFill>
              </a:rPr>
              <a:t>用光；耗尽</a:t>
            </a:r>
            <a:endParaRPr lang="en-US" altLang="zh-CN" sz="2800" b="1" spc="-150" dirty="0" smtClean="0"/>
          </a:p>
          <a:p>
            <a:pPr>
              <a:spcBef>
                <a:spcPts val="800"/>
              </a:spcBef>
              <a:buSzPct val="120000"/>
              <a:buFont typeface="Arial" charset="0"/>
              <a:buNone/>
            </a:pPr>
            <a:r>
              <a:rPr lang="en-US" altLang="zh-CN" sz="2800" i="1" dirty="0" smtClean="0"/>
              <a:t>e.g</a:t>
            </a:r>
            <a:r>
              <a:rPr lang="en-US" altLang="zh-CN" sz="2800" dirty="0" smtClean="0"/>
              <a:t>.</a:t>
            </a:r>
          </a:p>
          <a:p>
            <a:pPr>
              <a:lnSpc>
                <a:spcPct val="80000"/>
              </a:lnSpc>
              <a:spcBef>
                <a:spcPts val="800"/>
              </a:spcBef>
              <a:buSzPct val="120000"/>
              <a:buFontTx/>
              <a:buNone/>
            </a:pPr>
            <a:r>
              <a:rPr lang="en-US" altLang="zh-CN" sz="2800" dirty="0" smtClean="0"/>
              <a:t>1. The library is about to run out of shelf-space.</a:t>
            </a:r>
          </a:p>
          <a:p>
            <a:pPr>
              <a:lnSpc>
                <a:spcPct val="80000"/>
              </a:lnSpc>
              <a:spcBef>
                <a:spcPts val="800"/>
              </a:spcBef>
              <a:buSzPct val="120000"/>
              <a:buFontTx/>
              <a:buNone/>
            </a:pPr>
            <a:r>
              <a:rPr lang="zh-CN" altLang="en-US" sz="2400" dirty="0" smtClean="0">
                <a:solidFill>
                  <a:srgbClr val="3333CC"/>
                </a:solidFill>
              </a:rPr>
              <a:t>     </a:t>
            </a:r>
            <a:r>
              <a:rPr lang="zh-CN" altLang="en-US" sz="2400" dirty="0" smtClean="0">
                <a:solidFill>
                  <a:schemeClr val="hlink"/>
                </a:solidFill>
              </a:rPr>
              <a:t>这家图书馆的书架快摆满书了。</a:t>
            </a:r>
            <a:r>
              <a:rPr lang="en-US" altLang="zh-CN" sz="2800" dirty="0" smtClean="0"/>
              <a:t> </a:t>
            </a:r>
          </a:p>
          <a:p>
            <a:pPr>
              <a:lnSpc>
                <a:spcPct val="80000"/>
              </a:lnSpc>
              <a:spcBef>
                <a:spcPts val="800"/>
              </a:spcBef>
              <a:buSzPct val="120000"/>
              <a:buFontTx/>
              <a:buNone/>
            </a:pPr>
            <a:r>
              <a:rPr lang="en-US" altLang="zh-CN" sz="2800" dirty="0" smtClean="0"/>
              <a:t>2. We’re running out of time. / Our time is running out.</a:t>
            </a:r>
          </a:p>
          <a:p>
            <a:pPr>
              <a:spcBef>
                <a:spcPts val="800"/>
              </a:spcBef>
              <a:buSzPct val="120000"/>
              <a:buFont typeface="Arial" charset="0"/>
              <a:buNone/>
            </a:pPr>
            <a:r>
              <a:rPr lang="zh-CN" altLang="en-US" sz="2400" dirty="0" smtClean="0">
                <a:solidFill>
                  <a:srgbClr val="3333CC"/>
                </a:solidFill>
              </a:rPr>
              <a:t>     </a:t>
            </a:r>
            <a:r>
              <a:rPr lang="zh-CN" altLang="en-US" sz="2400" dirty="0" smtClean="0">
                <a:solidFill>
                  <a:schemeClr val="hlink"/>
                </a:solidFill>
              </a:rPr>
              <a:t>我们时间来不及了。</a:t>
            </a:r>
            <a:endParaRPr lang="en-US" altLang="zh-CN" sz="2400" dirty="0" smtClean="0">
              <a:solidFill>
                <a:schemeClr val="hlink"/>
              </a:solidFill>
            </a:endParaRPr>
          </a:p>
          <a:p>
            <a:pPr marL="354013" indent="-352425">
              <a:spcBef>
                <a:spcPts val="800"/>
              </a:spcBef>
              <a:buSzPct val="120000"/>
              <a:buNone/>
            </a:pPr>
            <a:r>
              <a:rPr lang="en-US" altLang="zh-CN" dirty="0" smtClean="0"/>
              <a:t>3.  I ran out of money every month at time. I could not save a single penny.</a:t>
            </a:r>
          </a:p>
          <a:p>
            <a:pPr>
              <a:spcBef>
                <a:spcPts val="800"/>
              </a:spcBef>
              <a:buSzPct val="120000"/>
              <a:buNone/>
            </a:pPr>
            <a:r>
              <a:rPr lang="zh-CN" altLang="en-US" sz="2400" dirty="0" smtClean="0">
                <a:solidFill>
                  <a:srgbClr val="0070C0"/>
                </a:solidFill>
                <a:latin typeface="+mn-ea"/>
              </a:rPr>
              <a:t>  那个时候我每个月钱都用光</a:t>
            </a:r>
            <a:r>
              <a:rPr lang="en-US" altLang="zh-CN" sz="2400" dirty="0" smtClean="0">
                <a:solidFill>
                  <a:srgbClr val="0070C0"/>
                </a:solidFill>
                <a:latin typeface="+mn-ea"/>
              </a:rPr>
              <a:t>,</a:t>
            </a:r>
            <a:r>
              <a:rPr lang="zh-CN" altLang="en-US" sz="2400" dirty="0" smtClean="0">
                <a:solidFill>
                  <a:srgbClr val="0070C0"/>
                </a:solidFill>
                <a:latin typeface="+mn-ea"/>
              </a:rPr>
              <a:t>一分钱都没办法存下来。</a:t>
            </a:r>
            <a:endParaRPr lang="en-US" altLang="zh-CN" sz="2400" dirty="0" smtClean="0">
              <a:solidFill>
                <a:srgbClr val="0070C0"/>
              </a:solidFill>
              <a:latin typeface="+mn-ea"/>
            </a:endParaRPr>
          </a:p>
          <a:p>
            <a:pPr marL="354013" indent="-352425" algn="just">
              <a:spcBef>
                <a:spcPts val="800"/>
              </a:spcBef>
              <a:buSzPct val="120000"/>
              <a:buNone/>
            </a:pPr>
            <a:r>
              <a:rPr lang="en-US" altLang="zh-CN" dirty="0" smtClean="0"/>
              <a:t>4. People seldom realize the seriousness of the problem until they have run out of resources. </a:t>
            </a:r>
          </a:p>
          <a:p>
            <a:pPr>
              <a:spcBef>
                <a:spcPts val="800"/>
              </a:spcBef>
              <a:buSzPct val="120000"/>
              <a:buNone/>
            </a:pPr>
            <a:r>
              <a:rPr lang="zh-CN" altLang="en-US" sz="2400" dirty="0" smtClean="0">
                <a:solidFill>
                  <a:srgbClr val="0070C0"/>
                </a:solidFill>
                <a:latin typeface="+mn-ea"/>
              </a:rPr>
              <a:t>  人们很少意识到问题的严重性，直到他们把资源都耗尽了。</a:t>
            </a:r>
            <a:endParaRPr lang="en-US" altLang="zh-CN" sz="2400" dirty="0" smtClean="0">
              <a:solidFill>
                <a:srgbClr val="0070C0"/>
              </a:solidFill>
              <a:latin typeface="+mn-ea"/>
            </a:endParaRPr>
          </a:p>
          <a:p>
            <a:pPr eaLnBrk="1" hangingPunct="1">
              <a:buSzPct val="120000"/>
              <a:buFont typeface="Arial" charset="0"/>
              <a:buNone/>
            </a:pPr>
            <a:endParaRPr lang="zh-CN" altLang="en-US" sz="2400" dirty="0" smtClean="0">
              <a:solidFill>
                <a:schemeClr val="hlink"/>
              </a:solidFill>
            </a:endParaRPr>
          </a:p>
        </p:txBody>
      </p:sp>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5" action="ppaction://hlinksldjump"/>
          </p:cNvPr>
          <p:cNvPicPr>
            <a:picLocks noChangeAspect="1"/>
          </p:cNvPicPr>
          <p:nvPr/>
        </p:nvPicPr>
        <p:blipFill>
          <a:blip r:embed="rId6"/>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dissolve">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Effect transition="in" filter="dissolve">
                                      <p:cBhvr>
                                        <p:cTn id="17" dur="500"/>
                                        <p:tgtEl>
                                          <p:spTgt spid="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9" end="9"/>
                                            </p:txEl>
                                          </p:spTgt>
                                        </p:tgtEl>
                                        <p:attrNameLst>
                                          <p:attrName>style.visibility</p:attrName>
                                        </p:attrNameLst>
                                      </p:cBhvr>
                                      <p:to>
                                        <p:strVal val="visible"/>
                                      </p:to>
                                    </p:set>
                                    <p:animEffect transition="in" filter="dissolve">
                                      <p:cBhvr>
                                        <p:cTn id="22" dur="500"/>
                                        <p:tgtEl>
                                          <p:spTgt spid="9">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5" action="ppaction://hlinksldjump"/>
          </p:cNvPr>
          <p:cNvPicPr>
            <a:picLocks noChangeAspect="1"/>
          </p:cNvPicPr>
          <p:nvPr/>
        </p:nvPicPr>
        <p:blipFill>
          <a:blip r:embed="rId6"/>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649287"/>
            <a:ext cx="5121275" cy="6027738"/>
          </a:xfrm>
          <a:prstGeom prst="rect">
            <a:avLst/>
          </a:prstGeom>
          <a:noFill/>
          <a:ln>
            <a:miter lim="800000"/>
            <a:headEnd/>
            <a:tailEnd/>
          </a:ln>
        </p:spPr>
        <p:txBody>
          <a:bodyPr/>
          <a:lstStyle/>
          <a:p>
            <a:pPr algn="just" eaLnBrk="1" hangingPunct="1">
              <a:buSzPct val="120000"/>
              <a:buNone/>
            </a:pPr>
            <a:r>
              <a:rPr lang="en-US" sz="3200" b="1" dirty="0" smtClean="0"/>
              <a:t>Edinburgh               </a:t>
            </a:r>
            <a:r>
              <a:rPr lang="en-US" sz="3200" b="1" i="1" dirty="0" smtClean="0">
                <a:solidFill>
                  <a:srgbClr val="C00000"/>
                </a:solidFill>
              </a:rPr>
              <a:t>       </a:t>
            </a:r>
          </a:p>
          <a:p>
            <a:pPr algn="just" eaLnBrk="1" hangingPunct="1">
              <a:buSzPct val="120000"/>
              <a:buNone/>
            </a:pPr>
            <a:r>
              <a:rPr lang="en-US" altLang="zh-CN" sz="3200" b="1" i="1" dirty="0" smtClean="0">
                <a:solidFill>
                  <a:srgbClr val="C00000"/>
                </a:solidFill>
              </a:rPr>
              <a:t>    </a:t>
            </a:r>
            <a:r>
              <a:rPr lang="zh-CN" altLang="en-US" sz="2400" dirty="0" smtClean="0">
                <a:solidFill>
                  <a:srgbClr val="0070C0"/>
                </a:solidFill>
              </a:rPr>
              <a:t>爱丁堡（苏格兰首府）</a:t>
            </a:r>
          </a:p>
          <a:p>
            <a:pPr algn="just" eaLnBrk="1" hangingPunct="1">
              <a:buSzPct val="120000"/>
              <a:buFont typeface="Wingdings" pitchFamily="2" charset="2"/>
              <a:buChar char="Ø"/>
            </a:pPr>
            <a:r>
              <a:rPr lang="en-US" altLang="en-US" spc="-180" dirty="0" smtClean="0">
                <a:ea typeface="宋体" charset="-122"/>
              </a:rPr>
              <a:t>Edinburgh</a:t>
            </a:r>
            <a:r>
              <a:rPr lang="en-US" altLang="en-US" i="1" spc="-180" dirty="0" smtClean="0">
                <a:ea typeface="宋体" charset="-122"/>
              </a:rPr>
              <a:t> </a:t>
            </a:r>
            <a:r>
              <a:rPr lang="en-US" altLang="en-US" spc="-180" dirty="0" smtClean="0">
                <a:ea typeface="宋体" charset="-122"/>
              </a:rPr>
              <a:t>is the capital city of Scotland</a:t>
            </a:r>
            <a:r>
              <a:rPr lang="en-US" altLang="en-US" spc="-150" dirty="0" smtClean="0">
                <a:ea typeface="宋体" charset="-122"/>
              </a:rPr>
              <a:t>. It is the second most populous city in Scotland and the seventh most populous in the United Kingdom.</a:t>
            </a:r>
            <a:r>
              <a:rPr lang="en-US" spc="-150" dirty="0" smtClean="0"/>
              <a:t> It is the second largest financial centre in the UK after London. The city’s historical and cultural attractions have made it the second most popular tourist destination in the United Kingdom after London, attracting over one million overseas visitors each year.</a:t>
            </a:r>
            <a:endParaRPr lang="en-US" altLang="zh-CN" spc="-150" dirty="0" smtClean="0"/>
          </a:p>
        </p:txBody>
      </p:sp>
      <p:pic>
        <p:nvPicPr>
          <p:cNvPr id="9218" name="Picture 2"/>
          <p:cNvPicPr>
            <a:picLocks noChangeAspect="1" noChangeArrowheads="1"/>
          </p:cNvPicPr>
          <p:nvPr/>
        </p:nvPicPr>
        <p:blipFill>
          <a:blip r:embed="rId8"/>
          <a:srcRect/>
          <a:stretch>
            <a:fillRect/>
          </a:stretch>
        </p:blipFill>
        <p:spPr bwMode="auto">
          <a:xfrm>
            <a:off x="2314575" y="766763"/>
            <a:ext cx="1390650" cy="295275"/>
          </a:xfrm>
          <a:prstGeom prst="rect">
            <a:avLst/>
          </a:prstGeom>
          <a:noFill/>
          <a:ln w="9525">
            <a:noFill/>
            <a:miter lim="800000"/>
            <a:headEnd/>
            <a:tailEnd/>
          </a:ln>
          <a:effectLst/>
        </p:spPr>
      </p:pic>
      <p:pic>
        <p:nvPicPr>
          <p:cNvPr id="9219" name="Picture 3"/>
          <p:cNvPicPr>
            <a:picLocks noChangeAspect="1" noChangeArrowheads="1"/>
          </p:cNvPicPr>
          <p:nvPr/>
        </p:nvPicPr>
        <p:blipFill>
          <a:blip r:embed="rId9"/>
          <a:srcRect/>
          <a:stretch>
            <a:fillRect/>
          </a:stretch>
        </p:blipFill>
        <p:spPr bwMode="auto">
          <a:xfrm>
            <a:off x="5419726" y="1181099"/>
            <a:ext cx="3419474" cy="4520263"/>
          </a:xfrm>
          <a:prstGeom prst="rect">
            <a:avLst/>
          </a:prstGeom>
          <a:noFill/>
          <a:ln w="9525">
            <a:noFill/>
            <a:miter lim="800000"/>
            <a:headEnd/>
            <a:tailEnd/>
          </a:ln>
          <a:effectLst/>
        </p:spPr>
      </p:pic>
      <p:pic>
        <p:nvPicPr>
          <p:cNvPr id="10" name="图片 6" descr="Home">
            <a:hlinkClick r:id="rId10" action="ppaction://hlinksldjump"/>
          </p:cNvPr>
          <p:cNvPicPr>
            <a:picLocks noChangeAspect="1" noChangeArrowheads="1"/>
          </p:cNvPicPr>
          <p:nvPr/>
        </p:nvPicPr>
        <p:blipFill>
          <a:blip r:embed="rId11"/>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8" name="内容占位符 1"/>
          <p:cNvSpPr>
            <a:spLocks noGrp="1"/>
          </p:cNvSpPr>
          <p:nvPr>
            <p:ph idx="4294967295"/>
          </p:nvPr>
        </p:nvSpPr>
        <p:spPr bwMode="auto">
          <a:xfrm>
            <a:off x="184150" y="649287"/>
            <a:ext cx="4730750" cy="6027738"/>
          </a:xfrm>
          <a:prstGeom prst="rect">
            <a:avLst/>
          </a:prstGeom>
          <a:noFill/>
          <a:ln>
            <a:miter lim="800000"/>
            <a:headEnd/>
            <a:tailEnd/>
          </a:ln>
        </p:spPr>
        <p:txBody>
          <a:bodyPr/>
          <a:lstStyle/>
          <a:p>
            <a:pPr algn="just" eaLnBrk="1" hangingPunct="1">
              <a:buSzPct val="120000"/>
              <a:buNone/>
            </a:pPr>
            <a:r>
              <a:rPr lang="en-US" sz="3200" b="1" dirty="0" smtClean="0"/>
              <a:t>Mozart                        </a:t>
            </a:r>
            <a:r>
              <a:rPr lang="zh-CN" altLang="en-US" sz="2400" dirty="0" smtClean="0">
                <a:solidFill>
                  <a:srgbClr val="0070C0"/>
                </a:solidFill>
              </a:rPr>
              <a:t>莫扎特</a:t>
            </a:r>
            <a:endParaRPr lang="en-US" altLang="zh-CN" sz="2400" dirty="0" smtClean="0">
              <a:solidFill>
                <a:srgbClr val="0070C0"/>
              </a:solidFill>
            </a:endParaRPr>
          </a:p>
          <a:p>
            <a:pPr algn="just" eaLnBrk="1" hangingPunct="1">
              <a:buSzPct val="120000"/>
              <a:buNone/>
            </a:pPr>
            <a:r>
              <a:rPr lang="zh-CN" altLang="en-US" sz="2400" dirty="0" smtClean="0">
                <a:solidFill>
                  <a:srgbClr val="0070C0"/>
                </a:solidFill>
              </a:rPr>
              <a:t>（</a:t>
            </a:r>
            <a:r>
              <a:rPr lang="en-US" altLang="zh-CN" sz="2400" dirty="0" smtClean="0">
                <a:solidFill>
                  <a:srgbClr val="0070C0"/>
                </a:solidFill>
                <a:latin typeface="+mn-ea"/>
              </a:rPr>
              <a:t>1756-1791</a:t>
            </a:r>
            <a:r>
              <a:rPr lang="zh-CN" altLang="en-US" sz="2400" dirty="0" smtClean="0">
                <a:solidFill>
                  <a:srgbClr val="0070C0"/>
                </a:solidFill>
              </a:rPr>
              <a:t>，奥地利作曲家、维也纳古典乐派主要代表）</a:t>
            </a:r>
          </a:p>
          <a:p>
            <a:pPr algn="just" eaLnBrk="1" hangingPunct="1">
              <a:buSzPct val="120000"/>
              <a:buFont typeface="Wingdings" pitchFamily="2" charset="2"/>
              <a:buChar char="Ø"/>
            </a:pPr>
            <a:r>
              <a:rPr lang="en-US" altLang="zh-CN" dirty="0" smtClean="0"/>
              <a:t>Mozart</a:t>
            </a:r>
            <a:r>
              <a:rPr lang="en-US" dirty="0" smtClean="0"/>
              <a:t>,</a:t>
            </a:r>
            <a:r>
              <a:rPr lang="zh-CN" altLang="en-US" dirty="0" smtClean="0">
                <a:solidFill>
                  <a:srgbClr val="0070C0"/>
                </a:solidFill>
              </a:rPr>
              <a:t> </a:t>
            </a:r>
            <a:r>
              <a:rPr lang="en-US" altLang="zh-CN" dirty="0" smtClean="0"/>
              <a:t>born in Salzburg (a city in Austria), was a prolific and influential composer of the Classical era. Mozart showed prodigious ability from his earliest childhood. He was competent on keyboard and violin by age five, and he composed from the age of five and performed before European royalty.</a:t>
            </a:r>
          </a:p>
        </p:txBody>
      </p:sp>
      <p:pic>
        <p:nvPicPr>
          <p:cNvPr id="10243" name="Picture 3"/>
          <p:cNvPicPr>
            <a:picLocks noChangeAspect="1" noChangeArrowheads="1"/>
          </p:cNvPicPr>
          <p:nvPr/>
        </p:nvPicPr>
        <p:blipFill>
          <a:blip r:embed="rId5"/>
          <a:srcRect/>
          <a:stretch>
            <a:fillRect/>
          </a:stretch>
        </p:blipFill>
        <p:spPr bwMode="auto">
          <a:xfrm>
            <a:off x="1857375" y="733425"/>
            <a:ext cx="1466850" cy="304800"/>
          </a:xfrm>
          <a:prstGeom prst="rect">
            <a:avLst/>
          </a:prstGeom>
          <a:noFill/>
          <a:ln w="9525">
            <a:noFill/>
            <a:miter lim="800000"/>
            <a:headEnd/>
            <a:tailEnd/>
          </a:ln>
          <a:effectLst/>
        </p:spPr>
      </p:pic>
      <p:pic>
        <p:nvPicPr>
          <p:cNvPr id="10244" name="Picture 4"/>
          <p:cNvPicPr>
            <a:picLocks noChangeAspect="1" noChangeArrowheads="1"/>
          </p:cNvPicPr>
          <p:nvPr/>
        </p:nvPicPr>
        <p:blipFill>
          <a:blip r:embed="rId6"/>
          <a:srcRect/>
          <a:stretch>
            <a:fillRect/>
          </a:stretch>
        </p:blipFill>
        <p:spPr bwMode="auto">
          <a:xfrm>
            <a:off x="5429251" y="1216826"/>
            <a:ext cx="3195638" cy="4079074"/>
          </a:xfrm>
          <a:prstGeom prst="rect">
            <a:avLst/>
          </a:prstGeom>
          <a:noFill/>
          <a:ln w="9525">
            <a:noFill/>
            <a:miter lim="800000"/>
            <a:headEnd/>
            <a:tailEnd/>
          </a:ln>
          <a:effectLst/>
        </p:spPr>
      </p:pic>
      <p:pic>
        <p:nvPicPr>
          <p:cNvPr id="11" name="图片 10" descr="MORE"/>
          <p:cNvPicPr>
            <a:picLocks noChangeAspect="1" noChangeArrowheads="1"/>
          </p:cNvPicPr>
          <p:nvPr/>
        </p:nvPicPr>
        <p:blipFill>
          <a:blip r:embed="rId7"/>
          <a:srcRect/>
          <a:stretch>
            <a:fillRect/>
          </a:stretch>
        </p:blipFill>
        <p:spPr bwMode="auto">
          <a:xfrm>
            <a:off x="6714676" y="6297194"/>
            <a:ext cx="912813" cy="228600"/>
          </a:xfrm>
          <a:prstGeom prst="rect">
            <a:avLst/>
          </a:prstGeom>
          <a:noFill/>
          <a:ln w="9525">
            <a:noFill/>
            <a:miter lim="800000"/>
            <a:headEnd/>
            <a:tailEnd/>
          </a:ln>
        </p:spPr>
      </p:pic>
      <p:pic>
        <p:nvPicPr>
          <p:cNvPr id="9"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8" name="内容占位符 1"/>
          <p:cNvSpPr>
            <a:spLocks noGrp="1"/>
          </p:cNvSpPr>
          <p:nvPr>
            <p:ph idx="4294967295"/>
          </p:nvPr>
        </p:nvSpPr>
        <p:spPr bwMode="auto">
          <a:xfrm>
            <a:off x="184150" y="649287"/>
            <a:ext cx="5540375" cy="6027738"/>
          </a:xfrm>
          <a:prstGeom prst="rect">
            <a:avLst/>
          </a:prstGeom>
          <a:noFill/>
          <a:ln>
            <a:miter lim="800000"/>
            <a:headEnd/>
            <a:tailEnd/>
          </a:ln>
        </p:spPr>
        <p:txBody>
          <a:bodyPr/>
          <a:lstStyle/>
          <a:p>
            <a:pPr algn="just" eaLnBrk="1" hangingPunct="1">
              <a:buSzPct val="120000"/>
              <a:buFont typeface="Wingdings" pitchFamily="2" charset="2"/>
              <a:buChar char="Ø"/>
            </a:pPr>
            <a:r>
              <a:rPr lang="en-US" altLang="zh-CN" dirty="0" smtClean="0"/>
              <a:t>At 17, Mozart was engaged as a musician at the Salzburg court, but grew restless and traveled in search of a better position. While visiting Vienna in 1781, he was dismissed from his Salzburg position. He chose to stay in the capital, where he achieved fame but little financial security. During his final years in Vienna, he composed many of his best-known symphonies, concertos, and operas, and portions of the Requiem, which was largely unfinished at the time of his death. </a:t>
            </a:r>
            <a:endParaRPr lang="en-US" altLang="zh-CN" dirty="0" smtClean="0">
              <a:latin typeface="+mn-ea"/>
            </a:endParaRPr>
          </a:p>
        </p:txBody>
      </p:sp>
      <p:pic>
        <p:nvPicPr>
          <p:cNvPr id="12290" name="Picture 2"/>
          <p:cNvPicPr>
            <a:picLocks noChangeAspect="1" noChangeArrowheads="1"/>
          </p:cNvPicPr>
          <p:nvPr/>
        </p:nvPicPr>
        <p:blipFill>
          <a:blip r:embed="rId5"/>
          <a:srcRect/>
          <a:stretch>
            <a:fillRect/>
          </a:stretch>
        </p:blipFill>
        <p:spPr bwMode="auto">
          <a:xfrm>
            <a:off x="5810250" y="1152525"/>
            <a:ext cx="3081338" cy="3961720"/>
          </a:xfrm>
          <a:prstGeom prst="rect">
            <a:avLst/>
          </a:prstGeom>
          <a:noFill/>
          <a:ln w="9525">
            <a:noFill/>
            <a:miter lim="800000"/>
            <a:headEnd/>
            <a:tailEnd/>
          </a:ln>
          <a:effectLst/>
        </p:spPr>
      </p:pic>
      <p:pic>
        <p:nvPicPr>
          <p:cNvPr id="10" name="图片 10" descr="MORE"/>
          <p:cNvPicPr>
            <a:picLocks noChangeAspect="1" noChangeArrowheads="1"/>
          </p:cNvPicPr>
          <p:nvPr/>
        </p:nvPicPr>
        <p:blipFill>
          <a:blip r:embed="rId6"/>
          <a:srcRect/>
          <a:stretch>
            <a:fillRect/>
          </a:stretch>
        </p:blipFill>
        <p:spPr bwMode="auto">
          <a:xfrm>
            <a:off x="6714676" y="6297194"/>
            <a:ext cx="912813" cy="228600"/>
          </a:xfrm>
          <a:prstGeom prst="rect">
            <a:avLst/>
          </a:prstGeom>
          <a:noFill/>
          <a:ln w="9525">
            <a:noFill/>
            <a:miter lim="800000"/>
            <a:headEnd/>
            <a:tailEnd/>
          </a:ln>
        </p:spPr>
      </p:pic>
      <p:pic>
        <p:nvPicPr>
          <p:cNvPr id="9"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126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73" name="图片 1">
            <a:hlinkClick r:id="rId5" action="ppaction://hlinksldjump"/>
          </p:cNvPr>
          <p:cNvPicPr>
            <a:picLocks noChangeAspect="1"/>
          </p:cNvPicPr>
          <p:nvPr/>
        </p:nvPicPr>
        <p:blipFill>
          <a:blip r:embed="rId6"/>
          <a:srcRect/>
          <a:stretch>
            <a:fillRect/>
          </a:stretch>
        </p:blipFill>
        <p:spPr bwMode="auto">
          <a:xfrm>
            <a:off x="8165933" y="6118225"/>
            <a:ext cx="760413" cy="539750"/>
          </a:xfrm>
          <a:prstGeom prst="rect">
            <a:avLst/>
          </a:prstGeom>
          <a:noFill/>
          <a:ln w="9525">
            <a:noFill/>
            <a:miter lim="800000"/>
            <a:headEnd/>
            <a:tailEnd/>
          </a:ln>
        </p:spPr>
      </p:pic>
      <p:pic>
        <p:nvPicPr>
          <p:cNvPr id="7" name="图片 6"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
        <p:nvSpPr>
          <p:cNvPr id="8" name="内容占位符 1"/>
          <p:cNvSpPr>
            <a:spLocks noGrp="1"/>
          </p:cNvSpPr>
          <p:nvPr>
            <p:ph idx="4294967295"/>
          </p:nvPr>
        </p:nvSpPr>
        <p:spPr bwMode="auto">
          <a:xfrm>
            <a:off x="184150" y="1162049"/>
            <a:ext cx="8778875" cy="5514975"/>
          </a:xfrm>
          <a:prstGeom prst="rect">
            <a:avLst/>
          </a:prstGeom>
          <a:noFill/>
          <a:ln>
            <a:miter lim="800000"/>
            <a:headEnd/>
            <a:tailEnd/>
          </a:ln>
        </p:spPr>
        <p:txBody>
          <a:bodyPr/>
          <a:lstStyle/>
          <a:p>
            <a:pPr algn="just" eaLnBrk="1" hangingPunct="1">
              <a:lnSpc>
                <a:spcPct val="100000"/>
              </a:lnSpc>
              <a:buSzPct val="120000"/>
              <a:buFont typeface="Wingdings" pitchFamily="2" charset="2"/>
              <a:buChar char="Ø"/>
            </a:pPr>
            <a:r>
              <a:rPr lang="en-US" altLang="zh-CN" dirty="0" smtClean="0"/>
              <a:t>The circumstances of his early death have been much mythologized. He was survived by his wife </a:t>
            </a:r>
            <a:r>
              <a:rPr lang="en-US" altLang="zh-CN" dirty="0" err="1" smtClean="0"/>
              <a:t>Constanze</a:t>
            </a:r>
            <a:r>
              <a:rPr lang="en-US" altLang="zh-CN" dirty="0" smtClean="0"/>
              <a:t> and two sons. He composed more than 600 works, many acknowledged as pinnacles of symphonic, </a:t>
            </a:r>
            <a:r>
              <a:rPr lang="en-US" altLang="zh-CN" dirty="0" err="1" smtClean="0"/>
              <a:t>concertante</a:t>
            </a:r>
            <a:r>
              <a:rPr lang="en-US" altLang="zh-CN" dirty="0" smtClean="0"/>
              <a:t>, chamber, operatic, and choral music. He is among the most enduringly popular of classical composers, and his influence is profound on subsequent Western art music.</a:t>
            </a:r>
          </a:p>
          <a:p>
            <a:pPr algn="just" eaLnBrk="1" hangingPunct="1">
              <a:buSzPct val="120000"/>
              <a:buFont typeface="Wingdings" pitchFamily="2" charset="2"/>
              <a:buChar char="Ø"/>
            </a:pPr>
            <a:endParaRPr lang="en-US" altLang="zh-CN" dirty="0" smtClean="0"/>
          </a:p>
          <a:p>
            <a:pPr algn="just" eaLnBrk="1" hangingPunct="1">
              <a:buSzPct val="120000"/>
              <a:buNone/>
            </a:pPr>
            <a:r>
              <a:rPr lang="zh-CN" altLang="en-US" dirty="0" smtClean="0"/>
              <a:t>   </a:t>
            </a:r>
            <a:endParaRPr lang="en-US" altLang="zh-CN" dirty="0" smtClean="0">
              <a:latin typeface="+mn-ea"/>
            </a:endParaRPr>
          </a:p>
        </p:txBody>
      </p:sp>
      <p:pic>
        <p:nvPicPr>
          <p:cNvPr id="13314" name="Picture 2"/>
          <p:cNvPicPr>
            <a:picLocks noChangeAspect="1" noChangeArrowheads="1"/>
          </p:cNvPicPr>
          <p:nvPr/>
        </p:nvPicPr>
        <p:blipFill>
          <a:blip r:embed="rId8"/>
          <a:srcRect/>
          <a:stretch>
            <a:fillRect/>
          </a:stretch>
        </p:blipFill>
        <p:spPr bwMode="auto">
          <a:xfrm>
            <a:off x="2452688" y="4786313"/>
            <a:ext cx="4162425" cy="942975"/>
          </a:xfrm>
          <a:prstGeom prst="rect">
            <a:avLst/>
          </a:prstGeom>
          <a:noFill/>
          <a:ln w="9525">
            <a:noFill/>
            <a:miter lim="800000"/>
            <a:headEnd/>
            <a:tailEnd/>
          </a:ln>
          <a:effectLst/>
        </p:spPr>
      </p:pic>
      <p:pic>
        <p:nvPicPr>
          <p:cNvPr id="9"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My room is five floors up, and the lift has a </a:t>
            </a:r>
            <a:r>
              <a:rPr lang="en-US" altLang="zh-CN" sz="2800" b="1" dirty="0" smtClean="0">
                <a:hlinkClick r:id="rId3" action="ppaction://hlinksldjump"/>
              </a:rPr>
              <a:t>sign</a:t>
            </a:r>
            <a:r>
              <a:rPr lang="en-US" altLang="zh-CN" sz="2800" b="1" dirty="0" smtClean="0"/>
              <a:t> on it, "</a:t>
            </a:r>
            <a:r>
              <a:rPr lang="en-US" altLang="zh-CN" sz="2800" b="1" dirty="0" smtClean="0">
                <a:hlinkClick r:id="rId4" action="ppaction://hlinksldjump"/>
              </a:rPr>
              <a:t>Out of order</a:t>
            </a:r>
            <a:r>
              <a:rPr lang="en-US" altLang="zh-CN" sz="2800" b="1" dirty="0" smtClean="0"/>
              <a:t>". </a:t>
            </a:r>
          </a:p>
          <a:p>
            <a:pPr marL="266700" lvl="2" indent="-266700" algn="just" eaLnBrk="1" hangingPunct="1">
              <a:lnSpc>
                <a:spcPct val="125000"/>
              </a:lnSpc>
              <a:spcBef>
                <a:spcPts val="1000"/>
              </a:spcBef>
              <a:buFont typeface="Wingdings" pitchFamily="2" charset="2"/>
              <a:buChar char="Ø"/>
              <a:defRPr/>
            </a:pPr>
            <a:r>
              <a:rPr lang="en-US" altLang="zh-CN" sz="2800" dirty="0" smtClean="0"/>
              <a:t>My room is on the fifth floor. But there is a sign on the lift, saying that the lift is not working. (So the writer and her parents have to climb up to the fifth floor. That is why the writer says her mother is flushed and gasping for breath in the next sentence.) </a:t>
            </a:r>
            <a:endParaRPr lang="en-US" altLang="zh-CN" dirty="0" smtClean="0"/>
          </a:p>
          <a:p>
            <a:pPr lvl="2" eaLnBrk="1" hangingPunct="1">
              <a:buFont typeface="Arial" panose="020B0604020202020204" pitchFamily="34" charset="0"/>
              <a:buChar char="•"/>
              <a:defRPr/>
            </a:pP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90500" y="46736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4616450"/>
            <a:ext cx="8213725" cy="55399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zh-CN" altLang="en-US" sz="2400" dirty="0" smtClean="0">
                <a:solidFill>
                  <a:schemeClr val="hlink"/>
                </a:solidFill>
                <a:latin typeface="宋体"/>
              </a:rPr>
              <a:t>我的房间在</a:t>
            </a:r>
            <a:r>
              <a:rPr lang="en-US" altLang="zh-CN" sz="2400" dirty="0" smtClean="0">
                <a:solidFill>
                  <a:schemeClr val="hlink"/>
                </a:solidFill>
                <a:latin typeface="宋体"/>
              </a:rPr>
              <a:t>6</a:t>
            </a:r>
            <a:r>
              <a:rPr lang="zh-CN" altLang="en-US" sz="2400" dirty="0" smtClean="0">
                <a:solidFill>
                  <a:schemeClr val="hlink"/>
                </a:solidFill>
                <a:latin typeface="宋体"/>
              </a:rPr>
              <a:t>楼，可电梯上写着“电梯已坏”。</a:t>
            </a:r>
            <a:endParaRPr lang="zh-CN" altLang="en-US" sz="2400" dirty="0">
              <a:solidFill>
                <a:schemeClr val="hlink"/>
              </a:solidFill>
            </a:endParaRPr>
          </a:p>
        </p:txBody>
      </p:sp>
      <p:pic>
        <p:nvPicPr>
          <p:cNvPr id="14"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Finally, with my mother </a:t>
            </a:r>
            <a:r>
              <a:rPr lang="en-US" altLang="zh-CN" sz="2800" b="1" dirty="0" smtClean="0">
                <a:hlinkClick r:id="rId3" action="ppaction://hlinksldjump"/>
              </a:rPr>
              <a:t>flushed</a:t>
            </a:r>
            <a:r>
              <a:rPr lang="en-US" altLang="zh-CN" sz="2800" b="1" dirty="0" smtClean="0"/>
              <a:t> and </a:t>
            </a:r>
            <a:r>
              <a:rPr lang="en-US" altLang="zh-CN" sz="2800" b="1" dirty="0" smtClean="0">
                <a:hlinkClick r:id="rId4" action="ppaction://hlinksldjump"/>
              </a:rPr>
              <a:t>gasping</a:t>
            </a:r>
            <a:r>
              <a:rPr lang="en-US" altLang="zh-CN" sz="2800" b="1" dirty="0" smtClean="0"/>
              <a:t> for breath, we find Room 8 … </a:t>
            </a:r>
          </a:p>
          <a:p>
            <a:pPr marL="266700" lvl="2" indent="-266700" algn="just" eaLnBrk="1" hangingPunct="1">
              <a:lnSpc>
                <a:spcPct val="125000"/>
              </a:lnSpc>
              <a:spcBef>
                <a:spcPts val="1000"/>
              </a:spcBef>
              <a:buFont typeface="Wingdings" pitchFamily="2" charset="2"/>
              <a:buChar char="Ø"/>
              <a:defRPr/>
            </a:pPr>
            <a:r>
              <a:rPr lang="en-US" altLang="zh-CN" sz="2800" dirty="0" smtClean="0"/>
              <a:t>with sb. doing </a:t>
            </a:r>
            <a:r>
              <a:rPr lang="en-US" altLang="zh-CN" sz="2800" dirty="0" err="1" smtClean="0"/>
              <a:t>sth</a:t>
            </a:r>
            <a:r>
              <a:rPr lang="en-US" altLang="zh-CN" sz="2800" dirty="0" smtClean="0"/>
              <a:t>. </a:t>
            </a:r>
            <a:r>
              <a:rPr lang="zh-CN" altLang="en-US" sz="2400" dirty="0" smtClean="0">
                <a:solidFill>
                  <a:srgbClr val="0070C0"/>
                </a:solidFill>
              </a:rPr>
              <a:t>结构通常表示与句子主语动作相伴随的动作或状况。</a:t>
            </a:r>
            <a:endParaRPr lang="en-US" altLang="zh-CN" sz="2400" dirty="0" smtClean="0">
              <a:solidFill>
                <a:srgbClr val="0070C0"/>
              </a:solidFill>
            </a:endParaRPr>
          </a:p>
          <a:p>
            <a:pPr marL="266700" lvl="2" indent="-266700" algn="just" eaLnBrk="1" hangingPunct="1">
              <a:lnSpc>
                <a:spcPct val="125000"/>
              </a:lnSpc>
              <a:spcBef>
                <a:spcPts val="1000"/>
              </a:spcBef>
              <a:buNone/>
              <a:defRPr/>
            </a:pPr>
            <a:r>
              <a:rPr lang="en-US" altLang="zh-CN" sz="2800" i="1" dirty="0" smtClean="0"/>
              <a:t>e.g.</a:t>
            </a:r>
            <a:r>
              <a:rPr lang="en-US" altLang="zh-CN" sz="2400" i="1" dirty="0" smtClean="0">
                <a:solidFill>
                  <a:srgbClr val="0070C0"/>
                </a:solidFill>
              </a:rPr>
              <a:t> </a:t>
            </a:r>
            <a:r>
              <a:rPr lang="en-US" altLang="zh-CN" sz="2800" dirty="0" smtClean="0"/>
              <a:t>With my friend dancing, I sang the song I wrote. </a:t>
            </a:r>
          </a:p>
          <a:p>
            <a:pPr marL="266700" lvl="2" indent="-266700" algn="just" eaLnBrk="1" hangingPunct="1">
              <a:lnSpc>
                <a:spcPct val="125000"/>
              </a:lnSpc>
              <a:spcBef>
                <a:spcPts val="1000"/>
              </a:spcBef>
              <a:buNone/>
              <a:defRPr/>
            </a:pPr>
            <a:r>
              <a:rPr lang="zh-CN" altLang="en-US" sz="2400" dirty="0" smtClean="0">
                <a:solidFill>
                  <a:srgbClr val="0070C0"/>
                </a:solidFill>
              </a:rPr>
              <a:t>        在朋友的伴舞下，我唱起了自创的歌曲。</a:t>
            </a:r>
            <a:endParaRPr lang="zh-CN" altLang="en-US" sz="2400" dirty="0">
              <a:solidFill>
                <a:srgbClr val="0070C0"/>
              </a:solidFill>
            </a:endParaRPr>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90500" y="46736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4616450"/>
            <a:ext cx="8213725"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gn="just">
              <a:lnSpc>
                <a:spcPct val="125000"/>
              </a:lnSpc>
            </a:pPr>
            <a:r>
              <a:rPr lang="zh-CN" altLang="en-US" sz="2400" dirty="0" smtClean="0">
                <a:solidFill>
                  <a:schemeClr val="hlink"/>
                </a:solidFill>
                <a:latin typeface="宋体"/>
              </a:rPr>
              <a:t>等我们终于找到</a:t>
            </a:r>
            <a:r>
              <a:rPr lang="en-US" altLang="zh-CN" sz="2400" dirty="0" smtClean="0">
                <a:solidFill>
                  <a:schemeClr val="hlink"/>
                </a:solidFill>
                <a:latin typeface="宋体"/>
              </a:rPr>
              <a:t>8</a:t>
            </a:r>
            <a:r>
              <a:rPr lang="zh-CN" altLang="en-US" sz="2400" dirty="0" smtClean="0">
                <a:solidFill>
                  <a:schemeClr val="hlink"/>
                </a:solidFill>
                <a:latin typeface="宋体"/>
              </a:rPr>
              <a:t>号房间的时候，妈妈已经涨红了脸，累得上气不接下气</a:t>
            </a:r>
            <a:r>
              <a:rPr lang="en-US" altLang="zh-CN" sz="2400" dirty="0" smtClean="0">
                <a:solidFill>
                  <a:schemeClr val="hlink"/>
                </a:solidFill>
                <a:latin typeface="宋体"/>
              </a:rPr>
              <a:t>……</a:t>
            </a:r>
            <a:endParaRPr lang="zh-CN" altLang="en-US" sz="2400" dirty="0">
              <a:solidFill>
                <a:schemeClr val="hlink"/>
              </a:solidFill>
            </a:endParaRPr>
          </a:p>
        </p:txBody>
      </p:sp>
      <p:pic>
        <p:nvPicPr>
          <p:cNvPr id="14"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dissolv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dissolv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After one minute, my father climbs out. </a:t>
            </a:r>
          </a:p>
          <a:p>
            <a:pPr marL="266700" lvl="2" indent="-266700" algn="just" eaLnBrk="1" hangingPunct="1">
              <a:lnSpc>
                <a:spcPct val="125000"/>
              </a:lnSpc>
              <a:spcBef>
                <a:spcPts val="1000"/>
              </a:spcBef>
              <a:buFont typeface="Wingdings" pitchFamily="2" charset="2"/>
              <a:buChar char="Ø"/>
              <a:defRPr/>
            </a:pPr>
            <a:r>
              <a:rPr lang="en-US" altLang="zh-CN" sz="2800" b="1" dirty="0" smtClean="0"/>
              <a:t>climb out</a:t>
            </a:r>
            <a:r>
              <a:rPr lang="en-US" altLang="zh-CN" sz="2800" dirty="0" smtClean="0"/>
              <a:t>: The writer uses the expression </a:t>
            </a:r>
            <a:r>
              <a:rPr lang="en-US" altLang="zh-CN" sz="2800" i="1" dirty="0" smtClean="0"/>
              <a:t>climbs out </a:t>
            </a:r>
            <a:r>
              <a:rPr lang="en-US" altLang="zh-CN" sz="2800" dirty="0" smtClean="0"/>
              <a:t>to indicate that the room is too small. It is so small that one needs to “climb in and out” instead of “walk in and out”. Here the writer is exaggerating, as she does in some of the coming paragraphs.</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3" action="ppaction://hlinksldjump"/>
          </p:cNvPr>
          <p:cNvPicPr>
            <a:picLocks noChangeAspect="1"/>
          </p:cNvPicPr>
          <p:nvPr/>
        </p:nvPicPr>
        <p:blipFill>
          <a:blip r:embed="rId4"/>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90500" y="46736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4616450"/>
            <a:ext cx="8213725"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nSpc>
                <a:spcPct val="125000"/>
              </a:lnSpc>
            </a:pPr>
            <a:r>
              <a:rPr lang="zh-CN" altLang="en-US" sz="2400" dirty="0" smtClean="0">
                <a:solidFill>
                  <a:schemeClr val="hlink"/>
                </a:solidFill>
                <a:latin typeface="宋体"/>
              </a:rPr>
              <a:t>但爸爸马上就从里面爬了出来。</a:t>
            </a:r>
            <a:endParaRPr lang="zh-CN" altLang="en-US" sz="2400" dirty="0">
              <a:solidFill>
                <a:schemeClr val="hlink"/>
              </a:solidFill>
            </a:endParaRPr>
          </a:p>
        </p:txBody>
      </p:sp>
      <p:pic>
        <p:nvPicPr>
          <p:cNvPr id="14"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marL="266700" lvl="2" indent="-266700" algn="just" eaLnBrk="1" hangingPunct="1">
              <a:lnSpc>
                <a:spcPct val="125000"/>
              </a:lnSpc>
              <a:spcBef>
                <a:spcPts val="1000"/>
              </a:spcBef>
              <a:buNone/>
              <a:defRPr/>
            </a:pPr>
            <a:r>
              <a:rPr lang="en-US" altLang="zh-CN" sz="2800" dirty="0" smtClean="0"/>
              <a:t>    </a:t>
            </a:r>
            <a:r>
              <a:rPr lang="en-US" altLang="zh-CN" sz="2800" b="1" dirty="0" smtClean="0"/>
              <a:t>The room is </a:t>
            </a:r>
            <a:r>
              <a:rPr lang="en-US" altLang="zh-CN" sz="2800" b="1" dirty="0" smtClean="0">
                <a:hlinkClick r:id="rId3" action="ppaction://hlinksldjump"/>
              </a:rPr>
              <a:t>barely</a:t>
            </a:r>
            <a:r>
              <a:rPr lang="en-US" altLang="zh-CN" sz="2800" b="1" dirty="0" smtClean="0"/>
              <a:t> big enough for one … I can </a:t>
            </a:r>
            <a:r>
              <a:rPr lang="en-US" altLang="zh-CN" sz="2800" b="1" dirty="0" smtClean="0">
                <a:hlinkClick r:id="rId4" action="ppaction://hlinksldjump"/>
              </a:rPr>
              <a:t>stretch out</a:t>
            </a:r>
            <a:r>
              <a:rPr lang="en-US" altLang="zh-CN" sz="2800" b="1" dirty="0" smtClean="0"/>
              <a:t> </a:t>
            </a:r>
            <a:r>
              <a:rPr lang="en-US" altLang="zh-CN" sz="2800" b="1" dirty="0" smtClean="0">
                <a:hlinkClick r:id="rId5" action="ppaction://hlinksldjump"/>
              </a:rPr>
              <a:t>full-length</a:t>
            </a:r>
            <a:r>
              <a:rPr lang="en-US" altLang="zh-CN" sz="2800" b="1" dirty="0" smtClean="0"/>
              <a:t> on the bed and touch three walls without moving a </a:t>
            </a:r>
            <a:r>
              <a:rPr lang="en-US" altLang="zh-CN" sz="2800" b="1" dirty="0" smtClean="0">
                <a:hlinkClick r:id="rId6" action="ppaction://hlinksldjump"/>
              </a:rPr>
              <a:t>muscle</a:t>
            </a:r>
            <a:r>
              <a:rPr lang="en-US" altLang="zh-CN" sz="2800" b="1" dirty="0" smtClean="0"/>
              <a:t>. </a:t>
            </a:r>
          </a:p>
          <a:p>
            <a:pPr marL="266700" lvl="2" indent="-266700" algn="just" eaLnBrk="1" hangingPunct="1">
              <a:lnSpc>
                <a:spcPct val="125000"/>
              </a:lnSpc>
              <a:spcBef>
                <a:spcPts val="1000"/>
              </a:spcBef>
              <a:buFont typeface="Wingdings" pitchFamily="2" charset="2"/>
              <a:buChar char="Ø"/>
              <a:defRPr/>
            </a:pPr>
            <a:r>
              <a:rPr lang="en-US" altLang="zh-CN" sz="2800" dirty="0" smtClean="0"/>
              <a:t>The room is too small. When I lie on the bed, I can touch three walls even when I am not moving my body. In the two sentences the writer is using exaggeration to say how small the room is.</a:t>
            </a:r>
            <a:endParaRPr lang="zh-CN" altLang="en-US" dirty="0"/>
          </a:p>
        </p:txBody>
      </p:sp>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7" action="ppaction://hlinksldjump"/>
          </p:cNvPr>
          <p:cNvPicPr>
            <a:picLocks noChangeAspect="1"/>
          </p:cNvPicPr>
          <p:nvPr/>
        </p:nvPicPr>
        <p:blipFill>
          <a:blip r:embed="rId8"/>
          <a:srcRect/>
          <a:stretch>
            <a:fillRect/>
          </a:stretch>
        </p:blipFill>
        <p:spPr bwMode="auto">
          <a:xfrm>
            <a:off x="8176835" y="6118225"/>
            <a:ext cx="766763" cy="539750"/>
          </a:xfrm>
          <a:prstGeom prst="rect">
            <a:avLst/>
          </a:prstGeom>
          <a:noFill/>
          <a:ln w="9525">
            <a:noFill/>
            <a:miter lim="800000"/>
            <a:headEnd/>
            <a:tailEnd/>
          </a:ln>
        </p:spPr>
      </p:pic>
      <p:pic>
        <p:nvPicPr>
          <p:cNvPr id="11"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sp>
        <p:nvSpPr>
          <p:cNvPr id="9" name="Text Box 13"/>
          <p:cNvSpPr txBox="1">
            <a:spLocks noChangeArrowheads="1"/>
          </p:cNvSpPr>
          <p:nvPr/>
        </p:nvSpPr>
        <p:spPr bwMode="auto">
          <a:xfrm>
            <a:off x="190500" y="4673600"/>
            <a:ext cx="1223963"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2400" b="1" dirty="0"/>
              <a:t>翻译：</a:t>
            </a:r>
          </a:p>
        </p:txBody>
      </p:sp>
      <p:sp>
        <p:nvSpPr>
          <p:cNvPr id="13" name="Text Box 14"/>
          <p:cNvSpPr txBox="1">
            <a:spLocks noChangeArrowheads="1"/>
          </p:cNvSpPr>
          <p:nvPr/>
        </p:nvSpPr>
        <p:spPr bwMode="auto">
          <a:xfrm>
            <a:off x="806450" y="4616450"/>
            <a:ext cx="8213725" cy="9755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79388" lvl="1" algn="just">
              <a:lnSpc>
                <a:spcPct val="125000"/>
              </a:lnSpc>
            </a:pPr>
            <a:r>
              <a:rPr lang="zh-CN" altLang="en-US" sz="2400" dirty="0" smtClean="0">
                <a:solidFill>
                  <a:schemeClr val="hlink"/>
                </a:solidFill>
                <a:latin typeface="宋体"/>
              </a:rPr>
              <a:t>这个房间刚刚够一个人住</a:t>
            </a:r>
            <a:r>
              <a:rPr lang="en-US" altLang="zh-CN" sz="2400" dirty="0" smtClean="0">
                <a:solidFill>
                  <a:schemeClr val="hlink"/>
                </a:solidFill>
                <a:latin typeface="宋体"/>
              </a:rPr>
              <a:t>……</a:t>
            </a:r>
            <a:r>
              <a:rPr lang="zh-CN" altLang="en-US" sz="2400" dirty="0" smtClean="0">
                <a:solidFill>
                  <a:schemeClr val="hlink"/>
                </a:solidFill>
                <a:latin typeface="宋体"/>
              </a:rPr>
              <a:t>我躺在床上，把全身伸直，不动弹就可以碰到三面墙。</a:t>
            </a:r>
            <a:endParaRPr lang="zh-CN" altLang="en-US" sz="2400" dirty="0">
              <a:solidFill>
                <a:schemeClr val="hlink"/>
              </a:solidFill>
            </a:endParaRPr>
          </a:p>
        </p:txBody>
      </p:sp>
      <p:pic>
        <p:nvPicPr>
          <p:cNvPr id="14" name="图片 9" descr="END"/>
          <p:cNvPicPr>
            <a:picLocks noChangeAspect="1" noChangeArrowheads="1"/>
          </p:cNvPicPr>
          <p:nvPr/>
        </p:nvPicPr>
        <p:blipFill>
          <a:blip r:embed="rId11"/>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7067</TotalTime>
  <Pages>0</Pages>
  <Words>10741</Words>
  <Characters>0</Characters>
  <Application>Microsoft Office PowerPoint</Application>
  <DocSecurity>0</DocSecurity>
  <PresentationFormat>全屏显示(4:3)</PresentationFormat>
  <Lines>0</Lines>
  <Paragraphs>1193</Paragraphs>
  <Slides>154</Slides>
  <Notes>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154</vt:i4>
      </vt:variant>
    </vt:vector>
  </HeadingPairs>
  <TitlesOfParts>
    <vt:vector size="170" baseType="lpstr">
      <vt:lpstr>Arial</vt:lpstr>
      <vt:lpstr>宋体</vt:lpstr>
      <vt:lpstr>Arial Black</vt:lpstr>
      <vt:lpstr>Cambria</vt:lpstr>
      <vt:lpstr>Blackadder ITC</vt:lpstr>
      <vt:lpstr>Arial Unicode MS</vt:lpstr>
      <vt:lpstr>Times New Roman</vt:lpstr>
      <vt:lpstr>Calibri</vt:lpstr>
      <vt:lpstr>Brush Script MT</vt:lpstr>
      <vt:lpstr>KozMinPro-Regular</vt:lpstr>
      <vt:lpstr>微软雅黑</vt:lpstr>
      <vt:lpstr>Calibri Light</vt:lpstr>
      <vt:lpstr>Century Gothic</vt:lpstr>
      <vt:lpstr>黑体</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akaGstripe</dc:creator>
  <cp:lastModifiedBy>cb</cp:lastModifiedBy>
  <cp:revision>884</cp:revision>
  <dcterms:created xsi:type="dcterms:W3CDTF">2016-01-09T11:49:44Z</dcterms:created>
  <dcterms:modified xsi:type="dcterms:W3CDTF">2016-08-12T07:48:51Z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